
<file path=[Content_Types].xml><?xml version="1.0" encoding="utf-8"?>
<Types xmlns="http://schemas.openxmlformats.org/package/2006/content-types">
  <Default Extension="jpeg" ContentType="image/jpeg"/>
  <Default Extension="jpg"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564" r:id="rId2"/>
    <p:sldId id="622" r:id="rId3"/>
    <p:sldId id="631" r:id="rId4"/>
    <p:sldId id="632" r:id="rId5"/>
    <p:sldId id="633" r:id="rId6"/>
    <p:sldId id="634" r:id="rId7"/>
    <p:sldId id="635" r:id="rId8"/>
    <p:sldId id="636" r:id="rId9"/>
    <p:sldId id="637" r:id="rId10"/>
    <p:sldId id="642" r:id="rId11"/>
    <p:sldId id="640" r:id="rId12"/>
    <p:sldId id="641" r:id="rId13"/>
    <p:sldId id="643" r:id="rId14"/>
    <p:sldId id="644" r:id="rId15"/>
    <p:sldId id="654" r:id="rId16"/>
    <p:sldId id="655" r:id="rId17"/>
    <p:sldId id="647" r:id="rId18"/>
    <p:sldId id="645" r:id="rId19"/>
    <p:sldId id="646" r:id="rId20"/>
    <p:sldId id="649" r:id="rId21"/>
    <p:sldId id="650" r:id="rId22"/>
    <p:sldId id="651" r:id="rId23"/>
    <p:sldId id="653" r:id="rId24"/>
    <p:sldId id="652" r:id="rId25"/>
    <p:sldId id="483" r:id="rId26"/>
    <p:sldId id="496" r:id="rId27"/>
    <p:sldId id="563" r:id="rId28"/>
    <p:sldId id="540" r:id="rId29"/>
    <p:sldId id="541" r:id="rId30"/>
    <p:sldId id="557" r:id="rId31"/>
    <p:sldId id="542" r:id="rId32"/>
    <p:sldId id="558" r:id="rId33"/>
    <p:sldId id="543" r:id="rId34"/>
    <p:sldId id="544" r:id="rId35"/>
    <p:sldId id="545" r:id="rId36"/>
    <p:sldId id="546" r:id="rId37"/>
    <p:sldId id="548" r:id="rId38"/>
    <p:sldId id="551" r:id="rId39"/>
    <p:sldId id="552" r:id="rId40"/>
    <p:sldId id="550" r:id="rId41"/>
    <p:sldId id="559" r:id="rId42"/>
    <p:sldId id="560" r:id="rId43"/>
    <p:sldId id="554" r:id="rId44"/>
    <p:sldId id="556" r:id="rId45"/>
    <p:sldId id="561" r:id="rId46"/>
    <p:sldId id="553" r:id="rId47"/>
    <p:sldId id="562" r:id="rId48"/>
    <p:sldId id="537" r:id="rId49"/>
    <p:sldId id="539" r:id="rId50"/>
  </p:sldIdLst>
  <p:sldSz cx="12192000" cy="6858000"/>
  <p:notesSz cx="9925050"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up" id="{9FCC1AA0-2B08-429A-9474-E4FEA6E086F8}">
          <p14:sldIdLst>
            <p14:sldId id="564"/>
            <p14:sldId id="622"/>
            <p14:sldId id="631"/>
            <p14:sldId id="632"/>
            <p14:sldId id="633"/>
            <p14:sldId id="634"/>
            <p14:sldId id="635"/>
            <p14:sldId id="636"/>
            <p14:sldId id="637"/>
            <p14:sldId id="642"/>
            <p14:sldId id="640"/>
            <p14:sldId id="641"/>
            <p14:sldId id="643"/>
            <p14:sldId id="644"/>
            <p14:sldId id="654"/>
            <p14:sldId id="655"/>
            <p14:sldId id="647"/>
            <p14:sldId id="645"/>
            <p14:sldId id="646"/>
            <p14:sldId id="649"/>
            <p14:sldId id="650"/>
            <p14:sldId id="651"/>
            <p14:sldId id="653"/>
            <p14:sldId id="652"/>
            <p14:sldId id="483"/>
          </p14:sldIdLst>
        </p14:section>
        <p14:section name="Evaluation" id="{5D4150E0-A942-4A02-A462-EC1C916AFD0A}">
          <p14:sldIdLst>
            <p14:sldId id="496"/>
            <p14:sldId id="563"/>
            <p14:sldId id="540"/>
            <p14:sldId id="541"/>
            <p14:sldId id="557"/>
            <p14:sldId id="542"/>
            <p14:sldId id="558"/>
            <p14:sldId id="543"/>
            <p14:sldId id="544"/>
            <p14:sldId id="545"/>
            <p14:sldId id="546"/>
            <p14:sldId id="548"/>
            <p14:sldId id="551"/>
            <p14:sldId id="552"/>
            <p14:sldId id="550"/>
            <p14:sldId id="559"/>
            <p14:sldId id="560"/>
            <p14:sldId id="554"/>
            <p14:sldId id="556"/>
            <p14:sldId id="561"/>
            <p14:sldId id="553"/>
            <p14:sldId id="562"/>
            <p14:sldId id="537"/>
            <p14:sldId id="539"/>
          </p14:sldIdLst>
        </p14:section>
      </p14:sectionLst>
    </p:ext>
    <p:ext uri="{EFAFB233-063F-42B5-8137-9DF3F51BA10A}">
      <p15:sldGuideLst xmlns:p15="http://schemas.microsoft.com/office/powerpoint/2012/main">
        <p15:guide id="1" orient="horz" pos="2387"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曹将" initials="曹将" lastIdx="3" clrIdx="0">
    <p:extLst>
      <p:ext uri="{19B8F6BF-5375-455C-9EA6-DF929625EA0E}">
        <p15:presenceInfo xmlns:p15="http://schemas.microsoft.com/office/powerpoint/2012/main" userId="c4ed7d33dd594e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BDD7EE"/>
    <a:srgbClr val="FFFFFF"/>
    <a:srgbClr val="7DB357"/>
    <a:srgbClr val="E2F0D9"/>
    <a:srgbClr val="DA3838"/>
    <a:srgbClr val="C9494D"/>
    <a:srgbClr val="D81D09"/>
    <a:srgbClr val="F6AD8E"/>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79592" autoAdjust="0"/>
  </p:normalViewPr>
  <p:slideViewPr>
    <p:cSldViewPr snapToGrid="0" showGuides="1">
      <p:cViewPr varScale="1">
        <p:scale>
          <a:sx n="66" d="100"/>
          <a:sy n="66" d="100"/>
        </p:scale>
        <p:origin x="85" y="58"/>
      </p:cViewPr>
      <p:guideLst>
        <p:guide orient="horz" pos="2387"/>
        <p:guide pos="3817"/>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1937" cy="340319"/>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5620796" y="0"/>
            <a:ext cx="4301937" cy="340319"/>
          </a:xfrm>
          <a:prstGeom prst="rect">
            <a:avLst/>
          </a:prstGeom>
        </p:spPr>
        <p:txBody>
          <a:bodyPr vert="horz" lIns="91440" tIns="45720" rIns="91440" bIns="45720" rtlCol="0"/>
          <a:lstStyle>
            <a:lvl1pPr algn="r">
              <a:defRPr sz="1200"/>
            </a:lvl1pPr>
          </a:lstStyle>
          <a:p>
            <a:fld id="{CF562300-1FE7-4FAC-83B0-D7A4CADAEAA1}" type="datetimeFigureOut">
              <a:rPr lang="en-US" smtClean="0"/>
              <a:t>4/7/2021</a:t>
            </a:fld>
            <a:endParaRPr lang="en-US"/>
          </a:p>
        </p:txBody>
      </p:sp>
      <p:sp>
        <p:nvSpPr>
          <p:cNvPr id="4" name="页脚占位符 3"/>
          <p:cNvSpPr>
            <a:spLocks noGrp="1"/>
          </p:cNvSpPr>
          <p:nvPr>
            <p:ph type="ftr" sz="quarter" idx="2"/>
          </p:nvPr>
        </p:nvSpPr>
        <p:spPr>
          <a:xfrm>
            <a:off x="0" y="6457357"/>
            <a:ext cx="4301937" cy="340318"/>
          </a:xfrm>
          <a:prstGeom prst="rect">
            <a:avLst/>
          </a:prstGeom>
        </p:spPr>
        <p:txBody>
          <a:bodyPr vert="horz" lIns="91440" tIns="45720" rIns="91440" bIns="45720" rtlCol="0" anchor="b"/>
          <a:lstStyle>
            <a:lvl1pPr algn="l">
              <a:defRPr sz="1200"/>
            </a:lvl1pPr>
          </a:lstStyle>
          <a:p>
            <a:r>
              <a:rPr lang="en-US"/>
              <a:t>[1] Similar to existing RDMA-based KVS, e.g., FaRM@SOSP'15, Cell@ATC'16</a:t>
            </a:r>
          </a:p>
        </p:txBody>
      </p:sp>
      <p:sp>
        <p:nvSpPr>
          <p:cNvPr id="5" name="灯片编号占位符 4"/>
          <p:cNvSpPr>
            <a:spLocks noGrp="1"/>
          </p:cNvSpPr>
          <p:nvPr>
            <p:ph type="sldNum" sz="quarter" idx="3"/>
          </p:nvPr>
        </p:nvSpPr>
        <p:spPr>
          <a:xfrm>
            <a:off x="5620796" y="6457357"/>
            <a:ext cx="4301937" cy="340318"/>
          </a:xfrm>
          <a:prstGeom prst="rect">
            <a:avLst/>
          </a:prstGeom>
        </p:spPr>
        <p:txBody>
          <a:bodyPr vert="horz" lIns="91440" tIns="45720" rIns="91440" bIns="45720" rtlCol="0" anchor="b"/>
          <a:lstStyle>
            <a:lvl1pPr algn="r">
              <a:defRPr sz="1200"/>
            </a:lvl1pPr>
          </a:lstStyle>
          <a:p>
            <a:fld id="{BC64D52A-61AB-4812-969F-BE0056F03EC7}" type="slidenum">
              <a:rPr lang="en-US" smtClean="0"/>
              <a:t>‹#›</a:t>
            </a:fld>
            <a:endParaRPr lang="en-US"/>
          </a:p>
        </p:txBody>
      </p:sp>
    </p:spTree>
    <p:extLst>
      <p:ext uri="{BB962C8B-B14F-4D97-AF65-F5344CB8AC3E}">
        <p14:creationId xmlns:p14="http://schemas.microsoft.com/office/powerpoint/2010/main" val="2934928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0855"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1899" y="0"/>
            <a:ext cx="4300855" cy="341064"/>
          </a:xfrm>
          <a:prstGeom prst="rect">
            <a:avLst/>
          </a:prstGeom>
        </p:spPr>
        <p:txBody>
          <a:bodyPr vert="horz" lIns="91440" tIns="45720" rIns="91440" bIns="45720" rtlCol="0"/>
          <a:lstStyle>
            <a:lvl1pPr algn="r">
              <a:defRPr sz="1200"/>
            </a:lvl1pPr>
          </a:lstStyle>
          <a:p>
            <a:fld id="{FCE990F5-43F9-40AD-9E69-A5743A253161}" type="datetimeFigureOut">
              <a:rPr lang="zh-CN" altLang="en-US" smtClean="0"/>
              <a:t>2021/4/7</a:t>
            </a:fld>
            <a:endParaRPr lang="zh-CN" altLang="en-US"/>
          </a:p>
        </p:txBody>
      </p:sp>
      <p:sp>
        <p:nvSpPr>
          <p:cNvPr id="4" name="幻灯片图像占位符 3"/>
          <p:cNvSpPr>
            <a:spLocks noGrp="1" noRot="1" noChangeAspect="1"/>
          </p:cNvSpPr>
          <p:nvPr>
            <p:ph type="sldImg" idx="2"/>
          </p:nvPr>
        </p:nvSpPr>
        <p:spPr>
          <a:xfrm>
            <a:off x="2922588" y="849313"/>
            <a:ext cx="4079875" cy="2295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506" y="3271382"/>
            <a:ext cx="7940040" cy="267658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3"/>
            <a:ext cx="4300855" cy="341063"/>
          </a:xfrm>
          <a:prstGeom prst="rect">
            <a:avLst/>
          </a:prstGeom>
        </p:spPr>
        <p:txBody>
          <a:bodyPr vert="horz" lIns="91440" tIns="45720" rIns="91440" bIns="45720" rtlCol="0" anchor="b"/>
          <a:lstStyle>
            <a:lvl1pPr algn="l">
              <a:defRPr sz="1200"/>
            </a:lvl1pPr>
          </a:lstStyle>
          <a:p>
            <a:r>
              <a:rPr lang="en-US" altLang="zh-CN"/>
              <a:t>[1] Similar to existing RDMA-based KVS, e.g., FaRM@SOSP'15, Cell@ATC'16</a:t>
            </a:r>
            <a:endParaRPr lang="zh-CN" altLang="en-US"/>
          </a:p>
        </p:txBody>
      </p:sp>
      <p:sp>
        <p:nvSpPr>
          <p:cNvPr id="7" name="灯片编号占位符 6"/>
          <p:cNvSpPr>
            <a:spLocks noGrp="1"/>
          </p:cNvSpPr>
          <p:nvPr>
            <p:ph type="sldNum" sz="quarter" idx="5"/>
          </p:nvPr>
        </p:nvSpPr>
        <p:spPr>
          <a:xfrm>
            <a:off x="5621899" y="6456613"/>
            <a:ext cx="4300855" cy="341063"/>
          </a:xfrm>
          <a:prstGeom prst="rect">
            <a:avLst/>
          </a:prstGeom>
        </p:spPr>
        <p:txBody>
          <a:bodyPr vert="horz" lIns="91440" tIns="45720" rIns="91440" bIns="45720" rtlCol="0" anchor="b"/>
          <a:lstStyle>
            <a:lvl1pPr algn="r">
              <a:defRPr sz="1200"/>
            </a:lvl1pPr>
          </a:lstStyle>
          <a:p>
            <a:fld id="{00F0FDD1-5445-47D8-99AF-E17C10F84B5D}" type="slidenum">
              <a:rPr lang="zh-CN" altLang="en-US" smtClean="0"/>
              <a:t>‹#›</a:t>
            </a:fld>
            <a:endParaRPr lang="zh-CN" altLang="en-US"/>
          </a:p>
        </p:txBody>
      </p:sp>
    </p:spTree>
    <p:extLst>
      <p:ext uri="{BB962C8B-B14F-4D97-AF65-F5344CB8AC3E}">
        <p14:creationId xmlns:p14="http://schemas.microsoft.com/office/powerpoint/2010/main" val="41968281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00F0FDD1-5445-47D8-99AF-E17C10F84B5D}" type="slidenum">
              <a:rPr lang="zh-CN" altLang="en-US" smtClean="0"/>
              <a:t>1</a:t>
            </a:fld>
            <a:endParaRPr lang="zh-CN" altLang="en-US"/>
          </a:p>
        </p:txBody>
      </p:sp>
    </p:spTree>
    <p:extLst>
      <p:ext uri="{BB962C8B-B14F-4D97-AF65-F5344CB8AC3E}">
        <p14:creationId xmlns:p14="http://schemas.microsoft.com/office/powerpoint/2010/main" val="1278541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F0FDD1-5445-47D8-99AF-E17C10F84B5D}" type="slidenum">
              <a:rPr lang="zh-CN" altLang="en-US" smtClean="0"/>
              <a:t>10</a:t>
            </a:fld>
            <a:endParaRPr lang="zh-CN" altLang="en-US"/>
          </a:p>
        </p:txBody>
      </p:sp>
    </p:spTree>
    <p:extLst>
      <p:ext uri="{BB962C8B-B14F-4D97-AF65-F5344CB8AC3E}">
        <p14:creationId xmlns:p14="http://schemas.microsoft.com/office/powerpoint/2010/main" val="338486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在微秒级检测并减缓干扰需要解决两个关键问题</a:t>
            </a:r>
            <a:endParaRPr kumimoji="1" lang="en-US" altLang="zh-CN" dirty="0"/>
          </a:p>
          <a:p>
            <a:r>
              <a:rPr kumimoji="1" lang="zh-CN" altLang="en-US" dirty="0"/>
              <a:t>首先在干扰发生时，我们必须找到能够精确定位干扰到信号，确定干扰的类型（这些干扰有</a:t>
            </a:r>
            <a:r>
              <a:rPr kumimoji="1" lang="en-US" altLang="zh-CN" dirty="0"/>
              <a:t>LLC</a:t>
            </a:r>
            <a:r>
              <a:rPr kumimoji="1" lang="zh-CN" altLang="en-US" dirty="0"/>
              <a:t>，内存宽带干扰，超线程干扰等），以及是何种任务导致的。之前的工作使用的信号通常在应用层面需要大量时间来稳定，比如端到端的时延，</a:t>
            </a:r>
            <a:r>
              <a:rPr kumimoji="1" lang="en-US" altLang="zh-CN" dirty="0"/>
              <a:t>CPI</a:t>
            </a:r>
            <a:r>
              <a:rPr kumimoji="1" lang="zh-CN" altLang="en-US" dirty="0"/>
              <a:t>等。</a:t>
            </a:r>
            <a:endParaRPr kumimoji="1" lang="en-US" altLang="zh-CN" dirty="0"/>
          </a:p>
          <a:p>
            <a:r>
              <a:rPr kumimoji="1" lang="zh-CN" altLang="en-US" dirty="0"/>
              <a:t>第二个挑战为，需要建立一个可以执行我们所需要操作并且低开销的内核，操作包括检测并收集信号和减少干扰。现存机制在收集信号和重新调度资源方面有着难以扩展的问题（一旦任务和核的数量变多，处理时间也随着增长），使它们无法在多核多任务的情况下在微秒级内解决干扰问题</a:t>
            </a:r>
          </a:p>
        </p:txBody>
      </p:sp>
      <p:sp>
        <p:nvSpPr>
          <p:cNvPr id="4" name="灯片编号占位符 3"/>
          <p:cNvSpPr>
            <a:spLocks noGrp="1"/>
          </p:cNvSpPr>
          <p:nvPr>
            <p:ph type="sldNum" sz="quarter" idx="5"/>
          </p:nvPr>
        </p:nvSpPr>
        <p:spPr/>
        <p:txBody>
          <a:bodyPr/>
          <a:lstStyle/>
          <a:p>
            <a:fld id="{5F5ED90A-8388-472B-A36E-01D92AB5F8E9}" type="slidenum">
              <a:rPr lang="en-US" smtClean="0"/>
              <a:t>11</a:t>
            </a:fld>
            <a:endParaRPr lang="en-US"/>
          </a:p>
        </p:txBody>
      </p:sp>
    </p:spTree>
    <p:extLst>
      <p:ext uri="{BB962C8B-B14F-4D97-AF65-F5344CB8AC3E}">
        <p14:creationId xmlns:p14="http://schemas.microsoft.com/office/powerpoint/2010/main" val="283862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针对第一个信号问题，</a:t>
            </a:r>
            <a:r>
              <a:rPr kumimoji="1" lang="en-US" altLang="zh-CN" dirty="0" err="1"/>
              <a:t>Caladan</a:t>
            </a:r>
            <a:r>
              <a:rPr kumimoji="1" lang="zh-CN" altLang="en-US" dirty="0"/>
              <a:t>精心设计了一些信号帮助我们在微妙级别内快速的定位干扰的类型核源头</a:t>
            </a:r>
            <a:endParaRPr kumimoji="1" lang="en-US" altLang="zh-CN" dirty="0"/>
          </a:p>
          <a:p>
            <a:r>
              <a:rPr kumimoji="1" lang="zh-CN" altLang="en-US" dirty="0"/>
              <a:t>针对第二个现有机制开销大问题，</a:t>
            </a:r>
            <a:r>
              <a:rPr kumimoji="1" lang="en-US" altLang="zh-CN" dirty="0" err="1"/>
              <a:t>caladan</a:t>
            </a:r>
            <a:r>
              <a:rPr kumimoji="1" lang="zh-CN" altLang="en-US" dirty="0"/>
              <a:t>设计了一个内核模块</a:t>
            </a:r>
            <a:r>
              <a:rPr kumimoji="1" lang="en-US" altLang="zh-CN" dirty="0"/>
              <a:t>-KSCHED</a:t>
            </a:r>
            <a:r>
              <a:rPr kumimoji="1" lang="zh-CN" altLang="en-US" dirty="0"/>
              <a:t>来帮助我们更快的收集信号和性能指标以及有更好的扩展性。</a:t>
            </a:r>
            <a:endParaRPr kumimoji="1" lang="en-US" altLang="zh-CN" dirty="0"/>
          </a:p>
          <a:p>
            <a:r>
              <a:rPr kumimoji="1" lang="zh-CN" altLang="en-US" dirty="0"/>
              <a:t>除此之外，</a:t>
            </a:r>
            <a:r>
              <a:rPr kumimoji="1" lang="en-US" altLang="zh-CN" dirty="0" err="1"/>
              <a:t>Caladan</a:t>
            </a:r>
            <a:r>
              <a:rPr kumimoji="1" lang="zh-CN" altLang="en-US" dirty="0"/>
              <a:t>还首次只利用对核分配来解决干扰，之前的系统只是将核分配作为一部分策略，还包括对</a:t>
            </a:r>
            <a:r>
              <a:rPr kumimoji="1" lang="en-US" altLang="zh-CN" dirty="0"/>
              <a:t>cache</a:t>
            </a:r>
            <a:r>
              <a:rPr kumimoji="1" lang="zh-CN" altLang="en-US" dirty="0"/>
              <a:t>，内存带宽的分配。</a:t>
            </a:r>
          </a:p>
        </p:txBody>
      </p:sp>
      <p:sp>
        <p:nvSpPr>
          <p:cNvPr id="4" name="灯片编号占位符 3"/>
          <p:cNvSpPr>
            <a:spLocks noGrp="1"/>
          </p:cNvSpPr>
          <p:nvPr>
            <p:ph type="sldNum" sz="quarter" idx="5"/>
          </p:nvPr>
        </p:nvSpPr>
        <p:spPr/>
        <p:txBody>
          <a:bodyPr/>
          <a:lstStyle/>
          <a:p>
            <a:fld id="{5F5ED90A-8388-472B-A36E-01D92AB5F8E9}" type="slidenum">
              <a:rPr lang="en-US" smtClean="0"/>
              <a:t>12</a:t>
            </a:fld>
            <a:endParaRPr lang="en-US"/>
          </a:p>
        </p:txBody>
      </p:sp>
    </p:spTree>
    <p:extLst>
      <p:ext uri="{BB962C8B-B14F-4D97-AF65-F5344CB8AC3E}">
        <p14:creationId xmlns:p14="http://schemas.microsoft.com/office/powerpoint/2010/main" val="474721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caladan</a:t>
            </a:r>
            <a:r>
              <a:rPr kumimoji="1" lang="zh-CN" altLang="en-US" dirty="0"/>
              <a:t>的设计包括三个主要部件</a:t>
            </a:r>
            <a:endParaRPr kumimoji="1" lang="en-US" altLang="zh-CN" dirty="0"/>
          </a:p>
          <a:p>
            <a:r>
              <a:rPr kumimoji="1" lang="zh-CN" altLang="en-US" dirty="0"/>
              <a:t>首先，一个专属的调度核，不断地轮询关于干扰的信号和做出重新分配核的决定。</a:t>
            </a:r>
            <a:endParaRPr kumimoji="1" lang="en-US" altLang="zh-CN" dirty="0"/>
          </a:p>
          <a:p>
            <a:r>
              <a:rPr kumimoji="1" lang="zh-CN" altLang="en-US" dirty="0"/>
              <a:t>其次，每个任务与一个定制的</a:t>
            </a:r>
            <a:r>
              <a:rPr kumimoji="1" lang="en-US" altLang="zh-CN" dirty="0"/>
              <a:t>runtime</a:t>
            </a:r>
            <a:r>
              <a:rPr kumimoji="1" lang="zh-CN" altLang="en-US" dirty="0"/>
              <a:t>绑定，这个</a:t>
            </a:r>
            <a:r>
              <a:rPr kumimoji="1" lang="en-US" altLang="zh-CN" dirty="0"/>
              <a:t>runtime</a:t>
            </a:r>
            <a:r>
              <a:rPr kumimoji="1" lang="zh-CN" altLang="en-US" dirty="0"/>
              <a:t>可以提供任务的线程和</a:t>
            </a:r>
            <a:r>
              <a:rPr kumimoji="1" lang="en-US" altLang="zh-CN" dirty="0"/>
              <a:t>IO</a:t>
            </a:r>
            <a:r>
              <a:rPr kumimoji="1" lang="zh-CN" altLang="en-US" dirty="0"/>
              <a:t>信息，</a:t>
            </a:r>
            <a:r>
              <a:rPr kumimoji="1" lang="en-US" altLang="zh-CN" dirty="0"/>
              <a:t>runtime</a:t>
            </a:r>
            <a:r>
              <a:rPr kumimoji="1" lang="zh-CN" altLang="en-US" dirty="0"/>
              <a:t>被设计成可以直接让调度核监控干扰信号</a:t>
            </a:r>
            <a:endParaRPr kumimoji="1" lang="en-US" altLang="zh-CN" dirty="0"/>
          </a:p>
          <a:p>
            <a:r>
              <a:rPr kumimoji="1" lang="zh-CN" altLang="en-US" dirty="0"/>
              <a:t>最后，调度核使用</a:t>
            </a:r>
            <a:r>
              <a:rPr kumimoji="1" lang="en-US" altLang="zh-CN" dirty="0"/>
              <a:t>KSCHED</a:t>
            </a:r>
            <a:r>
              <a:rPr kumimoji="1" lang="zh-CN" altLang="en-US" dirty="0"/>
              <a:t>来加速调度工作和信号收集，这个后面会具体介绍</a:t>
            </a:r>
          </a:p>
        </p:txBody>
      </p:sp>
      <p:sp>
        <p:nvSpPr>
          <p:cNvPr id="4" name="灯片编号占位符 3"/>
          <p:cNvSpPr>
            <a:spLocks noGrp="1"/>
          </p:cNvSpPr>
          <p:nvPr>
            <p:ph type="sldNum" sz="quarter" idx="5"/>
          </p:nvPr>
        </p:nvSpPr>
        <p:spPr/>
        <p:txBody>
          <a:bodyPr/>
          <a:lstStyle/>
          <a:p>
            <a:fld id="{5F5ED90A-8388-472B-A36E-01D92AB5F8E9}" type="slidenum">
              <a:rPr lang="en-US" smtClean="0"/>
              <a:t>13</a:t>
            </a:fld>
            <a:endParaRPr lang="en-US"/>
          </a:p>
        </p:txBody>
      </p:sp>
    </p:spTree>
    <p:extLst>
      <p:ext uri="{BB962C8B-B14F-4D97-AF65-F5344CB8AC3E}">
        <p14:creationId xmlns:p14="http://schemas.microsoft.com/office/powerpoint/2010/main" val="52829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Caladan</a:t>
            </a:r>
            <a:r>
              <a:rPr kumimoji="1" lang="zh-CN" altLang="en-US" dirty="0"/>
              <a:t>能够管理多种形式的干扰，有些干扰是可以直接检测出来，比如宽带和超线程干扰，有些干扰只能间接检测比如</a:t>
            </a:r>
            <a:r>
              <a:rPr kumimoji="1" lang="en-US" altLang="zh-CN" dirty="0"/>
              <a:t>LLC</a:t>
            </a:r>
            <a:r>
              <a:rPr kumimoji="1" lang="zh-CN" altLang="en-US" dirty="0"/>
              <a:t>干扰</a:t>
            </a:r>
            <a:endParaRPr kumimoji="1" lang="en-US" altLang="zh-CN" dirty="0"/>
          </a:p>
          <a:p>
            <a:r>
              <a:rPr kumimoji="1" lang="zh-CN" altLang="en-US" dirty="0"/>
              <a:t>首先看下如何内存宽带管理，目的是为避免内存宽带完全用光。通过检测内存带宽的使用情况以及参考每个核的</a:t>
            </a:r>
            <a:r>
              <a:rPr kumimoji="1" lang="en-US" altLang="zh-CN" dirty="0"/>
              <a:t>LLC</a:t>
            </a:r>
            <a:r>
              <a:rPr kumimoji="1" lang="zh-CN" altLang="en-US" dirty="0"/>
              <a:t> </a:t>
            </a:r>
            <a:r>
              <a:rPr kumimoji="1" lang="en-US" altLang="zh-CN" dirty="0"/>
              <a:t>miss</a:t>
            </a:r>
            <a:r>
              <a:rPr kumimoji="1" lang="zh-CN" altLang="en-US" dirty="0"/>
              <a:t>情况，来从某个造成这种干扰的任务中夺取核，从而限制带宽的使用</a:t>
            </a:r>
            <a:endParaRPr kumimoji="1" lang="en-US" altLang="zh-CN" dirty="0"/>
          </a:p>
          <a:p>
            <a:r>
              <a:rPr kumimoji="1" lang="zh-CN" altLang="en-US" dirty="0"/>
              <a:t>其次，超线程干扰管理，</a:t>
            </a:r>
            <a:r>
              <a:rPr kumimoji="1" lang="en-US" altLang="zh-CN" dirty="0" err="1"/>
              <a:t>Caladan</a:t>
            </a:r>
            <a:r>
              <a:rPr kumimoji="1" lang="zh-CN" altLang="en-US" dirty="0"/>
              <a:t>会将多个任务放在使用超线程的兄弟核，然后监控它们对于每个请求的处理时间。如果某个</a:t>
            </a:r>
            <a:r>
              <a:rPr kumimoji="1" lang="en-US" altLang="zh-CN" dirty="0"/>
              <a:t>LC</a:t>
            </a:r>
            <a:r>
              <a:rPr kumimoji="1" lang="zh-CN" altLang="en-US" dirty="0"/>
              <a:t>任务的处理时间超过某一界限，就会禁止兄弟核的使用</a:t>
            </a:r>
            <a:endParaRPr kumimoji="1" lang="en-US" altLang="zh-CN" dirty="0"/>
          </a:p>
          <a:p>
            <a:r>
              <a:rPr kumimoji="1" lang="zh-CN" altLang="en-US" dirty="0"/>
              <a:t>对于</a:t>
            </a:r>
            <a:r>
              <a:rPr kumimoji="1" lang="en-US" altLang="zh-CN" dirty="0"/>
              <a:t>LLC</a:t>
            </a:r>
            <a:r>
              <a:rPr kumimoji="1" lang="zh-CN" altLang="en-US" dirty="0"/>
              <a:t>干扰，</a:t>
            </a:r>
            <a:r>
              <a:rPr kumimoji="1" lang="en-US" altLang="zh-CN" dirty="0" err="1"/>
              <a:t>CaLadan</a:t>
            </a:r>
            <a:r>
              <a:rPr kumimoji="1" lang="zh-CN" altLang="en-US" dirty="0"/>
              <a:t>无法直接检测到，但是可以通过</a:t>
            </a:r>
            <a:r>
              <a:rPr kumimoji="1" lang="en-US" altLang="zh-CN" dirty="0"/>
              <a:t>LLC</a:t>
            </a:r>
            <a:r>
              <a:rPr kumimoji="1" lang="zh-CN" altLang="en-US" dirty="0"/>
              <a:t>干扰到副作用：队列时延，</a:t>
            </a:r>
            <a:r>
              <a:rPr kumimoji="1" lang="en-US" altLang="zh-CN" dirty="0" err="1"/>
              <a:t>Caladan</a:t>
            </a:r>
            <a:r>
              <a:rPr kumimoji="1" lang="zh-CN" altLang="en-US" dirty="0"/>
              <a:t>会分配额外核给其他收到干扰到任务</a:t>
            </a:r>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14</a:t>
            </a:fld>
            <a:endParaRPr lang="en-US"/>
          </a:p>
        </p:txBody>
      </p:sp>
    </p:spTree>
    <p:extLst>
      <p:ext uri="{BB962C8B-B14F-4D97-AF65-F5344CB8AC3E}">
        <p14:creationId xmlns:p14="http://schemas.microsoft.com/office/powerpoint/2010/main" val="3959180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Caladan</a:t>
            </a:r>
            <a:r>
              <a:rPr kumimoji="1" lang="zh-CN" altLang="en-US" dirty="0"/>
              <a:t>能够管理多种形式的干扰，有些干扰是可以直接检测出来，比如宽带和超线程干扰，有些干扰只能间接检测比如</a:t>
            </a:r>
            <a:r>
              <a:rPr kumimoji="1" lang="en-US" altLang="zh-CN" dirty="0"/>
              <a:t>LLC</a:t>
            </a:r>
            <a:r>
              <a:rPr kumimoji="1" lang="zh-CN" altLang="en-US" dirty="0"/>
              <a:t>干扰</a:t>
            </a:r>
            <a:endParaRPr kumimoji="1" lang="en-US" altLang="zh-CN" dirty="0"/>
          </a:p>
          <a:p>
            <a:r>
              <a:rPr kumimoji="1" lang="zh-CN" altLang="en-US" dirty="0"/>
              <a:t>首先看下如何内存宽带管理，目的是为避免内存宽带完全用光。通过检测内存带宽的使用情况以及参考每个核的</a:t>
            </a:r>
            <a:r>
              <a:rPr kumimoji="1" lang="en-US" altLang="zh-CN" dirty="0"/>
              <a:t>LLC</a:t>
            </a:r>
            <a:r>
              <a:rPr kumimoji="1" lang="zh-CN" altLang="en-US" dirty="0"/>
              <a:t> </a:t>
            </a:r>
            <a:r>
              <a:rPr kumimoji="1" lang="en-US" altLang="zh-CN" dirty="0"/>
              <a:t>miss</a:t>
            </a:r>
            <a:r>
              <a:rPr kumimoji="1" lang="zh-CN" altLang="en-US" dirty="0"/>
              <a:t>情况，来从某个造成这种干扰的任务中夺取核，从而限制带宽的使用</a:t>
            </a:r>
            <a:endParaRPr kumimoji="1" lang="en-US" altLang="zh-CN" dirty="0"/>
          </a:p>
          <a:p>
            <a:r>
              <a:rPr kumimoji="1" lang="zh-CN" altLang="en-US" dirty="0"/>
              <a:t>其次，超线程干扰管理，</a:t>
            </a:r>
            <a:r>
              <a:rPr kumimoji="1" lang="en-US" altLang="zh-CN" dirty="0" err="1"/>
              <a:t>Caladan</a:t>
            </a:r>
            <a:r>
              <a:rPr kumimoji="1" lang="zh-CN" altLang="en-US" dirty="0"/>
              <a:t>会将多个任务放在使用超线程的兄弟核，然后监控它们对于每个请求的处理时间。如果某个</a:t>
            </a:r>
            <a:r>
              <a:rPr kumimoji="1" lang="en-US" altLang="zh-CN" dirty="0"/>
              <a:t>LC</a:t>
            </a:r>
            <a:r>
              <a:rPr kumimoji="1" lang="zh-CN" altLang="en-US" dirty="0"/>
              <a:t>任务的处理时间超过某一界限，就会禁止兄弟核的使用</a:t>
            </a:r>
            <a:endParaRPr kumimoji="1" lang="en-US" altLang="zh-CN" dirty="0"/>
          </a:p>
          <a:p>
            <a:r>
              <a:rPr kumimoji="1" lang="zh-CN" altLang="en-US" dirty="0"/>
              <a:t>对于</a:t>
            </a:r>
            <a:r>
              <a:rPr kumimoji="1" lang="en-US" altLang="zh-CN" dirty="0"/>
              <a:t>LLC</a:t>
            </a:r>
            <a:r>
              <a:rPr kumimoji="1" lang="zh-CN" altLang="en-US" dirty="0"/>
              <a:t>干扰，</a:t>
            </a:r>
            <a:r>
              <a:rPr kumimoji="1" lang="en-US" altLang="zh-CN" dirty="0" err="1"/>
              <a:t>CaLadan</a:t>
            </a:r>
            <a:r>
              <a:rPr kumimoji="1" lang="zh-CN" altLang="en-US" dirty="0"/>
              <a:t>无法直接检测到，但是可以通过</a:t>
            </a:r>
            <a:r>
              <a:rPr kumimoji="1" lang="en-US" altLang="zh-CN" dirty="0"/>
              <a:t>LLC</a:t>
            </a:r>
            <a:r>
              <a:rPr kumimoji="1" lang="zh-CN" altLang="en-US" dirty="0"/>
              <a:t>干扰到副作用：队列时延，</a:t>
            </a:r>
            <a:r>
              <a:rPr kumimoji="1" lang="en-US" altLang="zh-CN" dirty="0" err="1"/>
              <a:t>Caladan</a:t>
            </a:r>
            <a:r>
              <a:rPr kumimoji="1" lang="zh-CN" altLang="en-US" dirty="0"/>
              <a:t>会分配额外核给其他收到干扰到任务</a:t>
            </a:r>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15</a:t>
            </a:fld>
            <a:endParaRPr lang="en-US"/>
          </a:p>
        </p:txBody>
      </p:sp>
    </p:spTree>
    <p:extLst>
      <p:ext uri="{BB962C8B-B14F-4D97-AF65-F5344CB8AC3E}">
        <p14:creationId xmlns:p14="http://schemas.microsoft.com/office/powerpoint/2010/main" val="2516957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Caladan</a:t>
            </a:r>
            <a:r>
              <a:rPr kumimoji="1" lang="zh-CN" altLang="en-US" dirty="0"/>
              <a:t>能够管理多种形式的干扰，有些干扰是可以直接检测出来，比如宽带和超线程干扰，有些干扰只能间接检测比如</a:t>
            </a:r>
            <a:r>
              <a:rPr kumimoji="1" lang="en-US" altLang="zh-CN" dirty="0"/>
              <a:t>LLC</a:t>
            </a:r>
            <a:r>
              <a:rPr kumimoji="1" lang="zh-CN" altLang="en-US" dirty="0"/>
              <a:t>干扰，负载激增</a:t>
            </a:r>
            <a:endParaRPr kumimoji="1" lang="en-US" altLang="zh-CN" dirty="0"/>
          </a:p>
          <a:p>
            <a:r>
              <a:rPr kumimoji="1" lang="zh-CN" altLang="en-US" dirty="0"/>
              <a:t>首先看下如何内存宽带管理，目的是为避免内存宽带完全用光。通过检测内存带宽的使用情况以及参考每个核的</a:t>
            </a:r>
            <a:r>
              <a:rPr kumimoji="1" lang="en-US" altLang="zh-CN" dirty="0"/>
              <a:t>LLC</a:t>
            </a:r>
            <a:r>
              <a:rPr kumimoji="1" lang="zh-CN" altLang="en-US" dirty="0"/>
              <a:t> </a:t>
            </a:r>
            <a:r>
              <a:rPr kumimoji="1" lang="en-US" altLang="zh-CN" dirty="0"/>
              <a:t>miss</a:t>
            </a:r>
            <a:r>
              <a:rPr kumimoji="1" lang="zh-CN" altLang="en-US" dirty="0"/>
              <a:t>情况，来从某个造成这种干扰的任务中夺取核，从而限制带宽的使用</a:t>
            </a:r>
            <a:endParaRPr kumimoji="1" lang="en-US" altLang="zh-CN" dirty="0"/>
          </a:p>
          <a:p>
            <a:r>
              <a:rPr kumimoji="1" lang="zh-CN" altLang="en-US" dirty="0"/>
              <a:t>其次，超线程干扰管理，</a:t>
            </a:r>
            <a:r>
              <a:rPr kumimoji="1" lang="en-US" altLang="zh-CN" dirty="0" err="1"/>
              <a:t>Caladan</a:t>
            </a:r>
            <a:r>
              <a:rPr kumimoji="1" lang="zh-CN" altLang="en-US" dirty="0"/>
              <a:t>会将多个任务放在使用超线程的兄弟核，然后监控它们对于每个请求的处理时间。如果某个</a:t>
            </a:r>
            <a:r>
              <a:rPr kumimoji="1" lang="en-US" altLang="zh-CN" dirty="0"/>
              <a:t>LC</a:t>
            </a:r>
            <a:r>
              <a:rPr kumimoji="1" lang="zh-CN" altLang="en-US" dirty="0"/>
              <a:t>任务的处理时间超过某一界限，就会禁止兄弟核的使用</a:t>
            </a:r>
            <a:endParaRPr kumimoji="1" lang="en-US" altLang="zh-CN" dirty="0"/>
          </a:p>
          <a:p>
            <a:r>
              <a:rPr kumimoji="1" lang="zh-CN" altLang="en-US" dirty="0"/>
              <a:t>对于</a:t>
            </a:r>
            <a:r>
              <a:rPr kumimoji="1" lang="en-US" altLang="zh-CN" dirty="0"/>
              <a:t>LLC</a:t>
            </a:r>
            <a:r>
              <a:rPr kumimoji="1" lang="zh-CN" altLang="en-US" dirty="0"/>
              <a:t>干扰，</a:t>
            </a:r>
            <a:r>
              <a:rPr kumimoji="1" lang="en-US" altLang="zh-CN" dirty="0" err="1"/>
              <a:t>CaLadan</a:t>
            </a:r>
            <a:r>
              <a:rPr kumimoji="1" lang="zh-CN" altLang="en-US" dirty="0"/>
              <a:t>无法直接检测到，但是可以通过</a:t>
            </a:r>
            <a:r>
              <a:rPr kumimoji="1" lang="en-US" altLang="zh-CN" dirty="0"/>
              <a:t>LLC</a:t>
            </a:r>
            <a:r>
              <a:rPr kumimoji="1" lang="zh-CN" altLang="en-US" dirty="0"/>
              <a:t>干扰到副作用：队列时延，</a:t>
            </a:r>
            <a:r>
              <a:rPr kumimoji="1" lang="en-US" altLang="zh-CN" dirty="0" err="1"/>
              <a:t>Caladan</a:t>
            </a:r>
            <a:r>
              <a:rPr kumimoji="1" lang="zh-CN" altLang="en-US" dirty="0"/>
              <a:t>会分配额外核给其他收到干扰到任务</a:t>
            </a:r>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16</a:t>
            </a:fld>
            <a:endParaRPr lang="en-US"/>
          </a:p>
        </p:txBody>
      </p:sp>
    </p:spTree>
    <p:extLst>
      <p:ext uri="{BB962C8B-B14F-4D97-AF65-F5344CB8AC3E}">
        <p14:creationId xmlns:p14="http://schemas.microsoft.com/office/powerpoint/2010/main" val="113155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调度器直接从</a:t>
            </a:r>
            <a:r>
              <a:rPr kumimoji="1" lang="en-US" altLang="zh-CN" dirty="0"/>
              <a:t>DRAM</a:t>
            </a:r>
            <a:r>
              <a:rPr kumimoji="1" lang="zh-CN" altLang="en-US" dirty="0"/>
              <a:t>控制器中读取</a:t>
            </a:r>
            <a:r>
              <a:rPr kumimoji="1" lang="en-US" altLang="zh-CN" dirty="0"/>
              <a:t>DRAM</a:t>
            </a:r>
            <a:r>
              <a:rPr kumimoji="1" lang="zh-CN" altLang="en-US" dirty="0"/>
              <a:t>内存使用情况</a:t>
            </a:r>
            <a:endParaRPr kumimoji="1" lang="en-US" altLang="zh-CN" dirty="0"/>
          </a:p>
          <a:p>
            <a:r>
              <a:rPr kumimoji="1" lang="en-US" altLang="zh-CN" dirty="0" err="1"/>
              <a:t>RunTime</a:t>
            </a:r>
            <a:r>
              <a:rPr kumimoji="1" lang="zh-CN" altLang="en-US" dirty="0"/>
              <a:t>会讲队列时延和请求处理时间通过共享内存汇报给调度器</a:t>
            </a:r>
            <a:endParaRPr kumimoji="1" lang="en-US" altLang="zh-CN" dirty="0"/>
          </a:p>
          <a:p>
            <a:r>
              <a:rPr kumimoji="1" lang="en-US" altLang="zh-CN" dirty="0"/>
              <a:t>KSCHED</a:t>
            </a:r>
            <a:r>
              <a:rPr kumimoji="1" lang="zh-CN" altLang="en-US" dirty="0"/>
              <a:t>通过对核进行</a:t>
            </a:r>
            <a:r>
              <a:rPr kumimoji="1" lang="en-US" altLang="zh-CN" dirty="0"/>
              <a:t>LLC</a:t>
            </a:r>
            <a:r>
              <a:rPr kumimoji="1" lang="zh-CN" altLang="en-US" dirty="0"/>
              <a:t>抽样来估算对应核的</a:t>
            </a:r>
            <a:r>
              <a:rPr kumimoji="1" lang="en-US" altLang="zh-CN" dirty="0"/>
              <a:t>LLC</a:t>
            </a:r>
            <a:r>
              <a:rPr kumimoji="1" lang="zh-CN" altLang="en-US" dirty="0"/>
              <a:t> </a:t>
            </a:r>
            <a:r>
              <a:rPr kumimoji="1" lang="en-US" altLang="zh-CN" dirty="0"/>
              <a:t>miss</a:t>
            </a:r>
            <a:r>
              <a:rPr kumimoji="1" lang="zh-CN" altLang="en-US" dirty="0"/>
              <a:t>情况，并通过共享内存来汇报给调度器</a:t>
            </a:r>
            <a:endParaRPr kumimoji="1" lang="en-US" altLang="zh-CN" dirty="0"/>
          </a:p>
        </p:txBody>
      </p:sp>
      <p:sp>
        <p:nvSpPr>
          <p:cNvPr id="4" name="灯片编号占位符 3"/>
          <p:cNvSpPr>
            <a:spLocks noGrp="1"/>
          </p:cNvSpPr>
          <p:nvPr>
            <p:ph type="sldNum" sz="quarter" idx="5"/>
          </p:nvPr>
        </p:nvSpPr>
        <p:spPr/>
        <p:txBody>
          <a:bodyPr/>
          <a:lstStyle/>
          <a:p>
            <a:fld id="{5F5ED90A-8388-472B-A36E-01D92AB5F8E9}" type="slidenum">
              <a:rPr lang="en-US" smtClean="0"/>
              <a:t>17</a:t>
            </a:fld>
            <a:endParaRPr lang="en-US"/>
          </a:p>
        </p:txBody>
      </p:sp>
    </p:spTree>
    <p:extLst>
      <p:ext uri="{BB962C8B-B14F-4D97-AF65-F5344CB8AC3E}">
        <p14:creationId xmlns:p14="http://schemas.microsoft.com/office/powerpoint/2010/main" val="484019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KSCHED</a:t>
            </a:r>
            <a:r>
              <a:rPr kumimoji="1" lang="zh-CN" altLang="en-US" dirty="0"/>
              <a:t>可以优化现有</a:t>
            </a:r>
            <a:r>
              <a:rPr kumimoji="1" lang="en-US" altLang="zh-CN" dirty="0"/>
              <a:t>Linux</a:t>
            </a:r>
            <a:r>
              <a:rPr kumimoji="1" lang="zh-CN" altLang="en-US" dirty="0"/>
              <a:t>系统对于核心分配的操作（</a:t>
            </a:r>
            <a:r>
              <a:rPr lang="en" altLang="zh-CN" dirty="0" err="1"/>
              <a:t>sched_setaffinity</a:t>
            </a:r>
            <a:r>
              <a:rPr lang="en" altLang="zh-CN" dirty="0"/>
              <a:t>(), </a:t>
            </a:r>
            <a:r>
              <a:rPr lang="en" altLang="zh-CN" dirty="0" err="1"/>
              <a:t>tgkill</a:t>
            </a:r>
            <a:r>
              <a:rPr lang="en" altLang="zh-CN" dirty="0"/>
              <a:t>(),</a:t>
            </a:r>
            <a:r>
              <a:rPr kumimoji="1" lang="zh-CN" altLang="en-US" dirty="0"/>
              <a:t>）有许多额外不足，比如命令是窜行执行的，如果利用</a:t>
            </a:r>
            <a:r>
              <a:rPr kumimoji="1" lang="en-US" altLang="zh-CN" dirty="0"/>
              <a:t>Linux</a:t>
            </a:r>
            <a:r>
              <a:rPr kumimoji="1" lang="zh-CN" altLang="en-US" dirty="0"/>
              <a:t>的系统调用，在调用完成前，调度器是无所事事的。</a:t>
            </a:r>
            <a:endParaRPr kumimoji="1" lang="en-US" altLang="zh-CN" dirty="0"/>
          </a:p>
          <a:p>
            <a:r>
              <a:rPr kumimoji="1" lang="zh-CN" altLang="en-US" dirty="0"/>
              <a:t>通过将调度工作从调度核移到现有多个工作核，利用多播</a:t>
            </a:r>
            <a:r>
              <a:rPr kumimoji="1" lang="en-US" altLang="zh-CN" dirty="0"/>
              <a:t>IPI</a:t>
            </a:r>
            <a:r>
              <a:rPr kumimoji="1" lang="zh-CN" altLang="en-US" dirty="0"/>
              <a:t>（内核之间的中断，调度核可以给工作核发中断命令），使得调度工作可以并行执行。并且这些工作是异步执行的（工作核可以干自己的事，如果有调度核的指令，可以先把原来的指令挂起）。通过以上优化，可以加速核分配。</a:t>
            </a:r>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18</a:t>
            </a:fld>
            <a:endParaRPr lang="en-US"/>
          </a:p>
        </p:txBody>
      </p:sp>
    </p:spTree>
    <p:extLst>
      <p:ext uri="{BB962C8B-B14F-4D97-AF65-F5344CB8AC3E}">
        <p14:creationId xmlns:p14="http://schemas.microsoft.com/office/powerpoint/2010/main" val="1006830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现在讨论下内存管理策略，图里展示了内存宽带快用满时会内存访问时延急速增长。我们的目标是将内存带宽在这个点以下，避免高时延内存访问。通过对</a:t>
            </a:r>
            <a:r>
              <a:rPr kumimoji="1" lang="en-US" altLang="zh-CN" dirty="0"/>
              <a:t>DRAM</a:t>
            </a:r>
            <a:r>
              <a:rPr kumimoji="1" lang="zh-CN" altLang="en-US" dirty="0"/>
              <a:t>控制器来确定当前机器的内存带宽的使用情况，通过一个计数器，每</a:t>
            </a:r>
            <a:r>
              <a:rPr kumimoji="1" lang="en-US" altLang="zh-CN" dirty="0"/>
              <a:t>10</a:t>
            </a:r>
            <a:r>
              <a:rPr kumimoji="1" lang="zh-CN" altLang="en-US" dirty="0"/>
              <a:t>微秒，确定这个间断的访问数量。每个工作核都记录了当前核的</a:t>
            </a:r>
            <a:r>
              <a:rPr kumimoji="1" lang="en-US" altLang="zh-CN" dirty="0"/>
              <a:t>LLC</a:t>
            </a:r>
            <a:r>
              <a:rPr kumimoji="1" lang="zh-CN" altLang="en-US" dirty="0"/>
              <a:t> </a:t>
            </a:r>
            <a:r>
              <a:rPr kumimoji="1" lang="en-US" altLang="zh-CN" dirty="0"/>
              <a:t>miss</a:t>
            </a:r>
            <a:r>
              <a:rPr kumimoji="1" lang="zh-CN" altLang="en-US" dirty="0"/>
              <a:t>数目来确定</a:t>
            </a:r>
            <a:r>
              <a:rPr kumimoji="1" lang="en-US" altLang="zh-CN" dirty="0"/>
              <a:t>LLC</a:t>
            </a:r>
            <a:r>
              <a:rPr kumimoji="1" lang="zh-CN" altLang="en-US" dirty="0"/>
              <a:t>的</a:t>
            </a:r>
            <a:r>
              <a:rPr kumimoji="1" lang="en-US" altLang="zh-CN" dirty="0"/>
              <a:t>miss</a:t>
            </a:r>
            <a:r>
              <a:rPr kumimoji="1" lang="zh-CN" altLang="en-US" dirty="0"/>
              <a:t>率，</a:t>
            </a:r>
          </a:p>
        </p:txBody>
      </p:sp>
      <p:sp>
        <p:nvSpPr>
          <p:cNvPr id="4" name="灯片编号占位符 3"/>
          <p:cNvSpPr>
            <a:spLocks noGrp="1"/>
          </p:cNvSpPr>
          <p:nvPr>
            <p:ph type="sldNum" sz="quarter" idx="5"/>
          </p:nvPr>
        </p:nvSpPr>
        <p:spPr/>
        <p:txBody>
          <a:bodyPr/>
          <a:lstStyle/>
          <a:p>
            <a:fld id="{5F5ED90A-8388-472B-A36E-01D92AB5F8E9}" type="slidenum">
              <a:rPr lang="en-US" smtClean="0"/>
              <a:t>19</a:t>
            </a:fld>
            <a:endParaRPr lang="en-US"/>
          </a:p>
        </p:txBody>
      </p:sp>
    </p:spTree>
    <p:extLst>
      <p:ext uri="{BB962C8B-B14F-4D97-AF65-F5344CB8AC3E}">
        <p14:creationId xmlns:p14="http://schemas.microsoft.com/office/powerpoint/2010/main" val="162684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F0FDD1-5445-47D8-99AF-E17C10F84B5D}" type="slidenum">
              <a:rPr lang="zh-CN" altLang="en-US" smtClean="0"/>
              <a:t>2</a:t>
            </a:fld>
            <a:endParaRPr lang="zh-CN" altLang="en-US"/>
          </a:p>
        </p:txBody>
      </p:sp>
    </p:spTree>
    <p:extLst>
      <p:ext uri="{BB962C8B-B14F-4D97-AF65-F5344CB8AC3E}">
        <p14:creationId xmlns:p14="http://schemas.microsoft.com/office/powerpoint/2010/main" val="755037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在</a:t>
            </a:r>
            <a:r>
              <a:rPr kumimoji="1" lang="en-US" altLang="zh-CN" dirty="0"/>
              <a:t>0</a:t>
            </a:r>
            <a:r>
              <a:rPr kumimoji="1" lang="zh-CN" altLang="en-US" dirty="0"/>
              <a:t>微秒时，</a:t>
            </a:r>
            <a:r>
              <a:rPr kumimoji="1" lang="en-US" altLang="zh-CN" dirty="0"/>
              <a:t>BE</a:t>
            </a:r>
            <a:r>
              <a:rPr kumimoji="1" lang="zh-CN" altLang="en-US" dirty="0"/>
              <a:t> </a:t>
            </a:r>
            <a:r>
              <a:rPr kumimoji="1" lang="en-US" altLang="zh-CN" dirty="0"/>
              <a:t>task</a:t>
            </a:r>
            <a:r>
              <a:rPr kumimoji="1" lang="zh-CN" altLang="en-US" dirty="0"/>
              <a:t> </a:t>
            </a:r>
            <a:r>
              <a:rPr kumimoji="1" lang="en-US" altLang="zh-CN" dirty="0"/>
              <a:t>1</a:t>
            </a:r>
            <a:r>
              <a:rPr kumimoji="1" lang="zh-CN" altLang="en-US" dirty="0"/>
              <a:t> 开始时消耗了所有内存带宽。在</a:t>
            </a:r>
            <a:r>
              <a:rPr kumimoji="1" lang="en-US" altLang="zh-CN" dirty="0"/>
              <a:t>10</a:t>
            </a:r>
            <a:r>
              <a:rPr kumimoji="1" lang="zh-CN" altLang="en-US" dirty="0"/>
              <a:t>微秒后，调度器从</a:t>
            </a:r>
            <a:r>
              <a:rPr kumimoji="1" lang="en-US" altLang="zh-CN" dirty="0"/>
              <a:t>DRAM</a:t>
            </a:r>
            <a:r>
              <a:rPr kumimoji="1" lang="zh-CN" altLang="en-US" dirty="0"/>
              <a:t>控制器知道了内存干扰的存在，那么现在调度器就要找到是哪个</a:t>
            </a:r>
            <a:r>
              <a:rPr kumimoji="1" lang="en-US" altLang="zh-CN" dirty="0"/>
              <a:t>BE</a:t>
            </a:r>
            <a:r>
              <a:rPr kumimoji="1" lang="zh-CN" altLang="en-US" dirty="0"/>
              <a:t>任务造成这种干扰，调度器利用</a:t>
            </a:r>
            <a:r>
              <a:rPr kumimoji="1" lang="en-US" altLang="zh-CN" dirty="0"/>
              <a:t>K-SCHED</a:t>
            </a:r>
            <a:r>
              <a:rPr kumimoji="1" lang="zh-CN" altLang="en-US" dirty="0"/>
              <a:t>使用多播</a:t>
            </a:r>
            <a:r>
              <a:rPr kumimoji="1" lang="en-US" altLang="zh-CN" dirty="0"/>
              <a:t>IPI</a:t>
            </a:r>
            <a:r>
              <a:rPr kumimoji="1" lang="zh-CN" altLang="en-US" dirty="0"/>
              <a:t>对每个</a:t>
            </a:r>
            <a:r>
              <a:rPr kumimoji="1" lang="en-US" altLang="zh-CN" dirty="0"/>
              <a:t>BE</a:t>
            </a:r>
            <a:r>
              <a:rPr kumimoji="1" lang="zh-CN" altLang="en-US" dirty="0"/>
              <a:t>任务的每个核进行</a:t>
            </a:r>
            <a:r>
              <a:rPr kumimoji="1" lang="en-US" altLang="zh-CN" dirty="0"/>
              <a:t>LLC</a:t>
            </a:r>
            <a:r>
              <a:rPr kumimoji="1" lang="zh-CN" altLang="en-US" dirty="0"/>
              <a:t>抽样，记录当前的</a:t>
            </a:r>
            <a:r>
              <a:rPr kumimoji="1" lang="en-US" altLang="zh-CN" dirty="0" err="1"/>
              <a:t>LLCmiss</a:t>
            </a:r>
            <a:r>
              <a:rPr kumimoji="1" lang="zh-CN" altLang="en-US" dirty="0"/>
              <a:t>数，在</a:t>
            </a:r>
            <a:r>
              <a:rPr kumimoji="1" lang="en-US" altLang="zh-CN" dirty="0"/>
              <a:t>20</a:t>
            </a:r>
            <a:r>
              <a:rPr kumimoji="1" lang="zh-CN" altLang="en-US" dirty="0"/>
              <a:t>微秒，在进行一次</a:t>
            </a:r>
            <a:r>
              <a:rPr kumimoji="1" lang="en-US" altLang="zh-CN" dirty="0"/>
              <a:t>LLC</a:t>
            </a:r>
            <a:r>
              <a:rPr kumimoji="1" lang="zh-CN" altLang="en-US" dirty="0"/>
              <a:t>抽样，也记录当前</a:t>
            </a:r>
            <a:r>
              <a:rPr kumimoji="1" lang="en-US" altLang="zh-CN" dirty="0"/>
              <a:t>LLC</a:t>
            </a:r>
            <a:r>
              <a:rPr kumimoji="1" lang="zh-CN" altLang="en-US" dirty="0"/>
              <a:t> </a:t>
            </a:r>
            <a:r>
              <a:rPr kumimoji="1" lang="en-US" altLang="zh-CN" dirty="0"/>
              <a:t>MISS</a:t>
            </a:r>
            <a:r>
              <a:rPr kumimoji="1" lang="zh-CN" altLang="en-US" dirty="0"/>
              <a:t>数，计算这个时间</a:t>
            </a:r>
            <a:r>
              <a:rPr kumimoji="1" lang="en-US" altLang="zh-CN" dirty="0" err="1"/>
              <a:t>LLCmiss</a:t>
            </a:r>
            <a:r>
              <a:rPr kumimoji="1" lang="zh-CN" altLang="en-US" dirty="0"/>
              <a:t>数来推断每个核的</a:t>
            </a:r>
            <a:r>
              <a:rPr kumimoji="1" lang="en-US" altLang="zh-CN" dirty="0"/>
              <a:t>LLC</a:t>
            </a:r>
            <a:r>
              <a:rPr kumimoji="1" lang="zh-CN" altLang="en-US" dirty="0"/>
              <a:t> </a:t>
            </a:r>
            <a:r>
              <a:rPr kumimoji="1" lang="en-US" altLang="zh-CN" dirty="0" err="1"/>
              <a:t>MiSS</a:t>
            </a:r>
            <a:r>
              <a:rPr kumimoji="1" lang="zh-CN" altLang="en-US" dirty="0"/>
              <a:t>率，</a:t>
            </a:r>
          </a:p>
          <a:p>
            <a:endParaRPr kumimoji="1" lang="zh-CN" alt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20</a:t>
            </a:fld>
            <a:endParaRPr lang="en-US"/>
          </a:p>
        </p:txBody>
      </p:sp>
    </p:spTree>
    <p:extLst>
      <p:ext uri="{BB962C8B-B14F-4D97-AF65-F5344CB8AC3E}">
        <p14:creationId xmlns:p14="http://schemas.microsoft.com/office/powerpoint/2010/main" val="2222743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a:t>
            </a:r>
            <a:r>
              <a:rPr kumimoji="1" lang="en-US" altLang="zh-CN" dirty="0"/>
              <a:t>0</a:t>
            </a:r>
            <a:r>
              <a:rPr kumimoji="1" lang="zh-CN" altLang="en-US" dirty="0"/>
              <a:t>微秒时，</a:t>
            </a:r>
            <a:r>
              <a:rPr kumimoji="1" lang="en-US" altLang="zh-CN" dirty="0"/>
              <a:t>BE</a:t>
            </a:r>
            <a:r>
              <a:rPr kumimoji="1" lang="zh-CN" altLang="en-US" dirty="0"/>
              <a:t> </a:t>
            </a:r>
            <a:r>
              <a:rPr kumimoji="1" lang="en-US" altLang="zh-CN" dirty="0"/>
              <a:t>task</a:t>
            </a:r>
            <a:r>
              <a:rPr kumimoji="1" lang="zh-CN" altLang="en-US" dirty="0"/>
              <a:t> </a:t>
            </a:r>
            <a:r>
              <a:rPr kumimoji="1" lang="en-US" altLang="zh-CN" dirty="0"/>
              <a:t>1</a:t>
            </a:r>
            <a:r>
              <a:rPr kumimoji="1" lang="zh-CN" altLang="en-US" dirty="0"/>
              <a:t> 开始时消耗了所有内存带宽。在</a:t>
            </a:r>
            <a:r>
              <a:rPr kumimoji="1" lang="en-US" altLang="zh-CN" dirty="0"/>
              <a:t>10</a:t>
            </a:r>
            <a:r>
              <a:rPr kumimoji="1" lang="zh-CN" altLang="en-US" dirty="0"/>
              <a:t>微秒后，调度器从</a:t>
            </a:r>
            <a:r>
              <a:rPr kumimoji="1" lang="en-US" altLang="zh-CN" dirty="0"/>
              <a:t>DRAM</a:t>
            </a:r>
            <a:r>
              <a:rPr kumimoji="1" lang="zh-CN" altLang="en-US" dirty="0"/>
              <a:t>控制器知道了内存干扰的存在，那么现在调度器就要找到是哪个</a:t>
            </a:r>
            <a:r>
              <a:rPr kumimoji="1" lang="en-US" altLang="zh-CN" dirty="0"/>
              <a:t>BE</a:t>
            </a:r>
            <a:r>
              <a:rPr kumimoji="1" lang="zh-CN" altLang="en-US" dirty="0"/>
              <a:t>任务造成这种干扰，调度器利用</a:t>
            </a:r>
            <a:r>
              <a:rPr kumimoji="1" lang="en-US" altLang="zh-CN" dirty="0"/>
              <a:t>K-SCHED</a:t>
            </a:r>
            <a:r>
              <a:rPr kumimoji="1" lang="zh-CN" altLang="en-US" dirty="0"/>
              <a:t>使用多播</a:t>
            </a:r>
            <a:r>
              <a:rPr kumimoji="1" lang="en-US" altLang="zh-CN" dirty="0"/>
              <a:t>IPI</a:t>
            </a:r>
            <a:r>
              <a:rPr kumimoji="1" lang="zh-CN" altLang="en-US" dirty="0"/>
              <a:t>对每个</a:t>
            </a:r>
            <a:r>
              <a:rPr kumimoji="1" lang="en-US" altLang="zh-CN" dirty="0"/>
              <a:t>BE</a:t>
            </a:r>
            <a:r>
              <a:rPr kumimoji="1" lang="zh-CN" altLang="en-US" dirty="0"/>
              <a:t>任务的每个核进行</a:t>
            </a:r>
            <a:r>
              <a:rPr kumimoji="1" lang="en-US" altLang="zh-CN" dirty="0"/>
              <a:t>LLC</a:t>
            </a:r>
            <a:r>
              <a:rPr kumimoji="1" lang="zh-CN" altLang="en-US" dirty="0"/>
              <a:t>抽样，记录当前的</a:t>
            </a:r>
            <a:r>
              <a:rPr kumimoji="1" lang="en-US" altLang="zh-CN" dirty="0" err="1"/>
              <a:t>LLCmiss</a:t>
            </a:r>
            <a:r>
              <a:rPr kumimoji="1" lang="zh-CN" altLang="en-US" dirty="0"/>
              <a:t>数，在</a:t>
            </a:r>
            <a:r>
              <a:rPr kumimoji="1" lang="en-US" altLang="zh-CN" dirty="0"/>
              <a:t>20</a:t>
            </a:r>
            <a:r>
              <a:rPr kumimoji="1" lang="zh-CN" altLang="en-US" dirty="0"/>
              <a:t>微秒，在进行一次</a:t>
            </a:r>
            <a:r>
              <a:rPr kumimoji="1" lang="en-US" altLang="zh-CN" dirty="0"/>
              <a:t>LLC</a:t>
            </a:r>
            <a:r>
              <a:rPr kumimoji="1" lang="zh-CN" altLang="en-US" dirty="0"/>
              <a:t>抽样，也记录当前</a:t>
            </a:r>
            <a:r>
              <a:rPr kumimoji="1" lang="en-US" altLang="zh-CN" dirty="0"/>
              <a:t>LLC</a:t>
            </a:r>
            <a:r>
              <a:rPr kumimoji="1" lang="zh-CN" altLang="en-US" dirty="0"/>
              <a:t> </a:t>
            </a:r>
            <a:r>
              <a:rPr kumimoji="1" lang="en-US" altLang="zh-CN" dirty="0"/>
              <a:t>MISS</a:t>
            </a:r>
            <a:r>
              <a:rPr kumimoji="1" lang="zh-CN" altLang="en-US" dirty="0"/>
              <a:t>数，计算这个时间</a:t>
            </a:r>
            <a:r>
              <a:rPr kumimoji="1" lang="en-US" altLang="zh-CN" dirty="0" err="1"/>
              <a:t>LLCmiss</a:t>
            </a:r>
            <a:r>
              <a:rPr kumimoji="1" lang="zh-CN" altLang="en-US" dirty="0"/>
              <a:t>数来推断每个核的</a:t>
            </a:r>
            <a:r>
              <a:rPr kumimoji="1" lang="en-US" altLang="zh-CN" dirty="0"/>
              <a:t>LLC</a:t>
            </a:r>
            <a:r>
              <a:rPr kumimoji="1" lang="zh-CN" altLang="en-US" dirty="0"/>
              <a:t> </a:t>
            </a:r>
            <a:r>
              <a:rPr kumimoji="1" lang="en-US" altLang="zh-CN" dirty="0" err="1"/>
              <a:t>MiSS</a:t>
            </a:r>
            <a:r>
              <a:rPr kumimoji="1" lang="zh-CN" altLang="en-US" dirty="0"/>
              <a:t>率，</a:t>
            </a:r>
          </a:p>
        </p:txBody>
      </p:sp>
      <p:sp>
        <p:nvSpPr>
          <p:cNvPr id="4" name="灯片编号占位符 3"/>
          <p:cNvSpPr>
            <a:spLocks noGrp="1"/>
          </p:cNvSpPr>
          <p:nvPr>
            <p:ph type="sldNum" sz="quarter" idx="5"/>
          </p:nvPr>
        </p:nvSpPr>
        <p:spPr/>
        <p:txBody>
          <a:bodyPr/>
          <a:lstStyle/>
          <a:p>
            <a:fld id="{5F5ED90A-8388-472B-A36E-01D92AB5F8E9}" type="slidenum">
              <a:rPr lang="en-US" smtClean="0"/>
              <a:t>21</a:t>
            </a:fld>
            <a:endParaRPr lang="en-US"/>
          </a:p>
        </p:txBody>
      </p:sp>
    </p:spTree>
    <p:extLst>
      <p:ext uri="{BB962C8B-B14F-4D97-AF65-F5344CB8AC3E}">
        <p14:creationId xmlns:p14="http://schemas.microsoft.com/office/powerpoint/2010/main" val="1826087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在</a:t>
            </a:r>
            <a:r>
              <a:rPr kumimoji="1" lang="en-US" altLang="zh-CN" dirty="0"/>
              <a:t>0</a:t>
            </a:r>
            <a:r>
              <a:rPr kumimoji="1" lang="zh-CN" altLang="en-US" dirty="0"/>
              <a:t>微秒时，</a:t>
            </a:r>
            <a:r>
              <a:rPr kumimoji="1" lang="en-US" altLang="zh-CN" dirty="0"/>
              <a:t>BE</a:t>
            </a:r>
            <a:r>
              <a:rPr kumimoji="1" lang="zh-CN" altLang="en-US" dirty="0"/>
              <a:t> </a:t>
            </a:r>
            <a:r>
              <a:rPr kumimoji="1" lang="en-US" altLang="zh-CN" dirty="0"/>
              <a:t>task</a:t>
            </a:r>
            <a:r>
              <a:rPr kumimoji="1" lang="zh-CN" altLang="en-US" dirty="0"/>
              <a:t> </a:t>
            </a:r>
            <a:r>
              <a:rPr kumimoji="1" lang="en-US" altLang="zh-CN" dirty="0"/>
              <a:t>1</a:t>
            </a:r>
            <a:r>
              <a:rPr kumimoji="1" lang="zh-CN" altLang="en-US" dirty="0"/>
              <a:t> 开始时消耗了所有内存带宽。在</a:t>
            </a:r>
            <a:r>
              <a:rPr kumimoji="1" lang="en-US" altLang="zh-CN" dirty="0"/>
              <a:t>10</a:t>
            </a:r>
            <a:r>
              <a:rPr kumimoji="1" lang="zh-CN" altLang="en-US" dirty="0"/>
              <a:t>微秒后，调度器从</a:t>
            </a:r>
            <a:r>
              <a:rPr kumimoji="1" lang="en-US" altLang="zh-CN" dirty="0"/>
              <a:t>DRAM</a:t>
            </a:r>
            <a:r>
              <a:rPr kumimoji="1" lang="zh-CN" altLang="en-US" dirty="0"/>
              <a:t>控制器知道了内存干扰的存在，那么现在调度器就要找到是哪个</a:t>
            </a:r>
            <a:r>
              <a:rPr kumimoji="1" lang="en-US" altLang="zh-CN" dirty="0"/>
              <a:t>BE</a:t>
            </a:r>
            <a:r>
              <a:rPr kumimoji="1" lang="zh-CN" altLang="en-US" dirty="0"/>
              <a:t>任务造成这种干扰，调度器利用</a:t>
            </a:r>
            <a:r>
              <a:rPr kumimoji="1" lang="en-US" altLang="zh-CN" dirty="0"/>
              <a:t>K-SCHED</a:t>
            </a:r>
            <a:r>
              <a:rPr kumimoji="1" lang="zh-CN" altLang="en-US" dirty="0"/>
              <a:t>使用多播</a:t>
            </a:r>
            <a:r>
              <a:rPr kumimoji="1" lang="en-US" altLang="zh-CN" dirty="0"/>
              <a:t>IPI</a:t>
            </a:r>
            <a:r>
              <a:rPr kumimoji="1" lang="zh-CN" altLang="en-US" dirty="0"/>
              <a:t>对每个</a:t>
            </a:r>
            <a:r>
              <a:rPr kumimoji="1" lang="en-US" altLang="zh-CN" dirty="0"/>
              <a:t>BE</a:t>
            </a:r>
            <a:r>
              <a:rPr kumimoji="1" lang="zh-CN" altLang="en-US" dirty="0"/>
              <a:t>任务的每个核进行</a:t>
            </a:r>
            <a:r>
              <a:rPr kumimoji="1" lang="en-US" altLang="zh-CN" dirty="0"/>
              <a:t>LLC</a:t>
            </a:r>
            <a:r>
              <a:rPr kumimoji="1" lang="zh-CN" altLang="en-US" dirty="0"/>
              <a:t>抽样，记录当前的</a:t>
            </a:r>
            <a:r>
              <a:rPr kumimoji="1" lang="en-US" altLang="zh-CN" dirty="0" err="1"/>
              <a:t>LLCmiss</a:t>
            </a:r>
            <a:r>
              <a:rPr kumimoji="1" lang="zh-CN" altLang="en-US" dirty="0"/>
              <a:t>数，在</a:t>
            </a:r>
            <a:r>
              <a:rPr kumimoji="1" lang="en-US" altLang="zh-CN" dirty="0"/>
              <a:t>20</a:t>
            </a:r>
            <a:r>
              <a:rPr kumimoji="1" lang="zh-CN" altLang="en-US" dirty="0"/>
              <a:t>微秒，在进行一次</a:t>
            </a:r>
            <a:r>
              <a:rPr kumimoji="1" lang="en-US" altLang="zh-CN" dirty="0"/>
              <a:t>LLC</a:t>
            </a:r>
            <a:r>
              <a:rPr kumimoji="1" lang="zh-CN" altLang="en-US" dirty="0"/>
              <a:t>抽样，也记录当前</a:t>
            </a:r>
            <a:r>
              <a:rPr kumimoji="1" lang="en-US" altLang="zh-CN" dirty="0"/>
              <a:t>LLC</a:t>
            </a:r>
            <a:r>
              <a:rPr kumimoji="1" lang="zh-CN" altLang="en-US" dirty="0"/>
              <a:t> </a:t>
            </a:r>
            <a:r>
              <a:rPr kumimoji="1" lang="en-US" altLang="zh-CN" dirty="0"/>
              <a:t>MISS</a:t>
            </a:r>
            <a:r>
              <a:rPr kumimoji="1" lang="zh-CN" altLang="en-US" dirty="0"/>
              <a:t>数，计算这个时间</a:t>
            </a:r>
            <a:r>
              <a:rPr kumimoji="1" lang="en-US" altLang="zh-CN" dirty="0" err="1"/>
              <a:t>LLCmiss</a:t>
            </a:r>
            <a:r>
              <a:rPr kumimoji="1" lang="zh-CN" altLang="en-US" dirty="0"/>
              <a:t>数来推断每个核的</a:t>
            </a:r>
            <a:r>
              <a:rPr kumimoji="1" lang="en-US" altLang="zh-CN" dirty="0"/>
              <a:t>LLC</a:t>
            </a:r>
            <a:r>
              <a:rPr kumimoji="1" lang="zh-CN" altLang="en-US" dirty="0"/>
              <a:t> </a:t>
            </a:r>
            <a:r>
              <a:rPr kumimoji="1" lang="en-US" altLang="zh-CN" dirty="0" err="1"/>
              <a:t>MiSS</a:t>
            </a:r>
            <a:r>
              <a:rPr kumimoji="1" lang="zh-CN" altLang="en-US" dirty="0"/>
              <a:t>率，</a:t>
            </a:r>
          </a:p>
          <a:p>
            <a:endParaRPr kumimoji="1" lang="zh-CN" alt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22</a:t>
            </a:fld>
            <a:endParaRPr lang="en-US"/>
          </a:p>
        </p:txBody>
      </p:sp>
    </p:spTree>
    <p:extLst>
      <p:ext uri="{BB962C8B-B14F-4D97-AF65-F5344CB8AC3E}">
        <p14:creationId xmlns:p14="http://schemas.microsoft.com/office/powerpoint/2010/main" val="3210966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在</a:t>
            </a:r>
            <a:r>
              <a:rPr kumimoji="1" lang="en-US" altLang="zh-CN" dirty="0"/>
              <a:t>0</a:t>
            </a:r>
            <a:r>
              <a:rPr kumimoji="1" lang="zh-CN" altLang="en-US" dirty="0"/>
              <a:t>微秒时，</a:t>
            </a:r>
            <a:r>
              <a:rPr kumimoji="1" lang="en-US" altLang="zh-CN" dirty="0"/>
              <a:t>BE</a:t>
            </a:r>
            <a:r>
              <a:rPr kumimoji="1" lang="zh-CN" altLang="en-US" dirty="0"/>
              <a:t> </a:t>
            </a:r>
            <a:r>
              <a:rPr kumimoji="1" lang="en-US" altLang="zh-CN" dirty="0"/>
              <a:t>task</a:t>
            </a:r>
            <a:r>
              <a:rPr kumimoji="1" lang="zh-CN" altLang="en-US" dirty="0"/>
              <a:t> </a:t>
            </a:r>
            <a:r>
              <a:rPr kumimoji="1" lang="en-US" altLang="zh-CN" dirty="0"/>
              <a:t>1</a:t>
            </a:r>
            <a:r>
              <a:rPr kumimoji="1" lang="zh-CN" altLang="en-US" dirty="0"/>
              <a:t> 开始时消耗了所有内存带宽。在</a:t>
            </a:r>
            <a:r>
              <a:rPr kumimoji="1" lang="en-US" altLang="zh-CN" dirty="0"/>
              <a:t>10</a:t>
            </a:r>
            <a:r>
              <a:rPr kumimoji="1" lang="zh-CN" altLang="en-US" dirty="0"/>
              <a:t>微秒后，调度器从</a:t>
            </a:r>
            <a:r>
              <a:rPr kumimoji="1" lang="en-US" altLang="zh-CN" dirty="0"/>
              <a:t>DRAM</a:t>
            </a:r>
            <a:r>
              <a:rPr kumimoji="1" lang="zh-CN" altLang="en-US" dirty="0"/>
              <a:t>控制器知道了内存干扰的存在，那么现在调度器就要找到是哪个</a:t>
            </a:r>
            <a:r>
              <a:rPr kumimoji="1" lang="en-US" altLang="zh-CN" dirty="0"/>
              <a:t>BE</a:t>
            </a:r>
            <a:r>
              <a:rPr kumimoji="1" lang="zh-CN" altLang="en-US" dirty="0"/>
              <a:t>任务造成这种干扰，调度器利用</a:t>
            </a:r>
            <a:r>
              <a:rPr kumimoji="1" lang="en-US" altLang="zh-CN" dirty="0"/>
              <a:t>K-SCHED</a:t>
            </a:r>
            <a:r>
              <a:rPr kumimoji="1" lang="zh-CN" altLang="en-US" dirty="0"/>
              <a:t>使用多播</a:t>
            </a:r>
            <a:r>
              <a:rPr kumimoji="1" lang="en-US" altLang="zh-CN" dirty="0"/>
              <a:t>IPI</a:t>
            </a:r>
            <a:r>
              <a:rPr kumimoji="1" lang="zh-CN" altLang="en-US" dirty="0"/>
              <a:t>对每个</a:t>
            </a:r>
            <a:r>
              <a:rPr kumimoji="1" lang="en-US" altLang="zh-CN" dirty="0"/>
              <a:t>BE</a:t>
            </a:r>
            <a:r>
              <a:rPr kumimoji="1" lang="zh-CN" altLang="en-US" dirty="0"/>
              <a:t>任务的每个核进行</a:t>
            </a:r>
            <a:r>
              <a:rPr kumimoji="1" lang="en-US" altLang="zh-CN" dirty="0"/>
              <a:t>LLC</a:t>
            </a:r>
            <a:r>
              <a:rPr kumimoji="1" lang="zh-CN" altLang="en-US" dirty="0"/>
              <a:t>抽样，记录当前的</a:t>
            </a:r>
            <a:r>
              <a:rPr kumimoji="1" lang="en-US" altLang="zh-CN" dirty="0" err="1"/>
              <a:t>LLCmiss</a:t>
            </a:r>
            <a:r>
              <a:rPr kumimoji="1" lang="zh-CN" altLang="en-US" dirty="0"/>
              <a:t>数，在</a:t>
            </a:r>
            <a:r>
              <a:rPr kumimoji="1" lang="en-US" altLang="zh-CN" dirty="0"/>
              <a:t>20</a:t>
            </a:r>
            <a:r>
              <a:rPr kumimoji="1" lang="zh-CN" altLang="en-US" dirty="0"/>
              <a:t>微秒，在进行一次</a:t>
            </a:r>
            <a:r>
              <a:rPr kumimoji="1" lang="en-US" altLang="zh-CN" dirty="0"/>
              <a:t>LLC</a:t>
            </a:r>
            <a:r>
              <a:rPr kumimoji="1" lang="zh-CN" altLang="en-US" dirty="0"/>
              <a:t>抽样，也记录当前</a:t>
            </a:r>
            <a:r>
              <a:rPr kumimoji="1" lang="en-US" altLang="zh-CN" dirty="0"/>
              <a:t>LLC</a:t>
            </a:r>
            <a:r>
              <a:rPr kumimoji="1" lang="zh-CN" altLang="en-US" dirty="0"/>
              <a:t> </a:t>
            </a:r>
            <a:r>
              <a:rPr kumimoji="1" lang="en-US" altLang="zh-CN" dirty="0"/>
              <a:t>MISS</a:t>
            </a:r>
            <a:r>
              <a:rPr kumimoji="1" lang="zh-CN" altLang="en-US" dirty="0"/>
              <a:t>数，计算这个时间</a:t>
            </a:r>
            <a:r>
              <a:rPr kumimoji="1" lang="en-US" altLang="zh-CN" dirty="0" err="1"/>
              <a:t>LLCmiss</a:t>
            </a:r>
            <a:r>
              <a:rPr kumimoji="1" lang="zh-CN" altLang="en-US" dirty="0"/>
              <a:t>数来推断每个核的</a:t>
            </a:r>
            <a:r>
              <a:rPr kumimoji="1" lang="en-US" altLang="zh-CN" dirty="0"/>
              <a:t>LLC</a:t>
            </a:r>
            <a:r>
              <a:rPr kumimoji="1" lang="zh-CN" altLang="en-US" dirty="0"/>
              <a:t> </a:t>
            </a:r>
            <a:r>
              <a:rPr kumimoji="1" lang="en-US" altLang="zh-CN" dirty="0" err="1"/>
              <a:t>MiSS</a:t>
            </a:r>
            <a:r>
              <a:rPr kumimoji="1" lang="zh-CN" altLang="en-US" dirty="0"/>
              <a:t>率，</a:t>
            </a:r>
          </a:p>
          <a:p>
            <a:endParaRPr kumimoji="1" lang="zh-CN" alt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23</a:t>
            </a:fld>
            <a:endParaRPr lang="en-US"/>
          </a:p>
        </p:txBody>
      </p:sp>
    </p:spTree>
    <p:extLst>
      <p:ext uri="{BB962C8B-B14F-4D97-AF65-F5344CB8AC3E}">
        <p14:creationId xmlns:p14="http://schemas.microsoft.com/office/powerpoint/2010/main" val="3817705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在</a:t>
            </a:r>
            <a:r>
              <a:rPr kumimoji="1" lang="en-US" altLang="zh-CN" dirty="0"/>
              <a:t>0</a:t>
            </a:r>
            <a:r>
              <a:rPr kumimoji="1" lang="zh-CN" altLang="en-US" dirty="0"/>
              <a:t>微秒时，</a:t>
            </a:r>
            <a:r>
              <a:rPr kumimoji="1" lang="en-US" altLang="zh-CN" dirty="0"/>
              <a:t>BE</a:t>
            </a:r>
            <a:r>
              <a:rPr kumimoji="1" lang="zh-CN" altLang="en-US" dirty="0"/>
              <a:t> </a:t>
            </a:r>
            <a:r>
              <a:rPr kumimoji="1" lang="en-US" altLang="zh-CN" dirty="0"/>
              <a:t>task</a:t>
            </a:r>
            <a:r>
              <a:rPr kumimoji="1" lang="zh-CN" altLang="en-US" dirty="0"/>
              <a:t> </a:t>
            </a:r>
            <a:r>
              <a:rPr kumimoji="1" lang="en-US" altLang="zh-CN" dirty="0"/>
              <a:t>1</a:t>
            </a:r>
            <a:r>
              <a:rPr kumimoji="1" lang="zh-CN" altLang="en-US" dirty="0"/>
              <a:t> 开始时消耗了所有内存带宽。在</a:t>
            </a:r>
            <a:r>
              <a:rPr kumimoji="1" lang="en-US" altLang="zh-CN" dirty="0"/>
              <a:t>10</a:t>
            </a:r>
            <a:r>
              <a:rPr kumimoji="1" lang="zh-CN" altLang="en-US" dirty="0"/>
              <a:t>微秒后，调度器从</a:t>
            </a:r>
            <a:r>
              <a:rPr kumimoji="1" lang="en-US" altLang="zh-CN" dirty="0"/>
              <a:t>DRAM</a:t>
            </a:r>
            <a:r>
              <a:rPr kumimoji="1" lang="zh-CN" altLang="en-US" dirty="0"/>
              <a:t>控制器知道了内存干扰的存在，那么现在调度器就要找到是哪个</a:t>
            </a:r>
            <a:r>
              <a:rPr kumimoji="1" lang="en-US" altLang="zh-CN" dirty="0"/>
              <a:t>BE</a:t>
            </a:r>
            <a:r>
              <a:rPr kumimoji="1" lang="zh-CN" altLang="en-US" dirty="0"/>
              <a:t>任务造成这种干扰，调度器利用</a:t>
            </a:r>
            <a:r>
              <a:rPr kumimoji="1" lang="en-US" altLang="zh-CN" dirty="0"/>
              <a:t>K-SCHED</a:t>
            </a:r>
            <a:r>
              <a:rPr kumimoji="1" lang="zh-CN" altLang="en-US" dirty="0"/>
              <a:t>使用多播</a:t>
            </a:r>
            <a:r>
              <a:rPr kumimoji="1" lang="en-US" altLang="zh-CN" dirty="0"/>
              <a:t>IPI</a:t>
            </a:r>
            <a:r>
              <a:rPr kumimoji="1" lang="zh-CN" altLang="en-US" dirty="0"/>
              <a:t>对每个</a:t>
            </a:r>
            <a:r>
              <a:rPr kumimoji="1" lang="en-US" altLang="zh-CN" dirty="0"/>
              <a:t>BE</a:t>
            </a:r>
            <a:r>
              <a:rPr kumimoji="1" lang="zh-CN" altLang="en-US" dirty="0"/>
              <a:t>任务的每个核进行</a:t>
            </a:r>
            <a:r>
              <a:rPr kumimoji="1" lang="en-US" altLang="zh-CN" dirty="0"/>
              <a:t>LLC</a:t>
            </a:r>
            <a:r>
              <a:rPr kumimoji="1" lang="zh-CN" altLang="en-US" dirty="0"/>
              <a:t>抽样，记录当前的</a:t>
            </a:r>
            <a:r>
              <a:rPr kumimoji="1" lang="en-US" altLang="zh-CN" dirty="0" err="1"/>
              <a:t>LLCmiss</a:t>
            </a:r>
            <a:r>
              <a:rPr kumimoji="1" lang="zh-CN" altLang="en-US" dirty="0"/>
              <a:t>数，在</a:t>
            </a:r>
            <a:r>
              <a:rPr kumimoji="1" lang="en-US" altLang="zh-CN" dirty="0"/>
              <a:t>20</a:t>
            </a:r>
            <a:r>
              <a:rPr kumimoji="1" lang="zh-CN" altLang="en-US" dirty="0"/>
              <a:t>微秒，在进行一次</a:t>
            </a:r>
            <a:r>
              <a:rPr kumimoji="1" lang="en-US" altLang="zh-CN" dirty="0"/>
              <a:t>LLC</a:t>
            </a:r>
            <a:r>
              <a:rPr kumimoji="1" lang="zh-CN" altLang="en-US" dirty="0"/>
              <a:t>抽样，也记录当前</a:t>
            </a:r>
            <a:r>
              <a:rPr kumimoji="1" lang="en-US" altLang="zh-CN" dirty="0"/>
              <a:t>LLC</a:t>
            </a:r>
            <a:r>
              <a:rPr kumimoji="1" lang="zh-CN" altLang="en-US" dirty="0"/>
              <a:t> </a:t>
            </a:r>
            <a:r>
              <a:rPr kumimoji="1" lang="en-US" altLang="zh-CN" dirty="0"/>
              <a:t>MISS</a:t>
            </a:r>
            <a:r>
              <a:rPr kumimoji="1" lang="zh-CN" altLang="en-US" dirty="0"/>
              <a:t>数，计算这个时间</a:t>
            </a:r>
            <a:r>
              <a:rPr kumimoji="1" lang="en-US" altLang="zh-CN" dirty="0" err="1"/>
              <a:t>LLCmiss</a:t>
            </a:r>
            <a:r>
              <a:rPr kumimoji="1" lang="zh-CN" altLang="en-US" dirty="0"/>
              <a:t>数来推断每个核的</a:t>
            </a:r>
            <a:r>
              <a:rPr kumimoji="1" lang="en-US" altLang="zh-CN" dirty="0"/>
              <a:t>LLC</a:t>
            </a:r>
            <a:r>
              <a:rPr kumimoji="1" lang="zh-CN" altLang="en-US" dirty="0"/>
              <a:t> </a:t>
            </a:r>
            <a:r>
              <a:rPr kumimoji="1" lang="en-US" altLang="zh-CN" dirty="0" err="1"/>
              <a:t>MiSS</a:t>
            </a:r>
            <a:r>
              <a:rPr kumimoji="1" lang="zh-CN" altLang="en-US" dirty="0"/>
              <a:t>率，</a:t>
            </a:r>
          </a:p>
          <a:p>
            <a:endParaRPr kumimoji="1" lang="zh-CN" alt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24</a:t>
            </a:fld>
            <a:endParaRPr lang="en-US"/>
          </a:p>
        </p:txBody>
      </p:sp>
    </p:spTree>
    <p:extLst>
      <p:ext uri="{BB962C8B-B14F-4D97-AF65-F5344CB8AC3E}">
        <p14:creationId xmlns:p14="http://schemas.microsoft.com/office/powerpoint/2010/main" val="722635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25</a:t>
            </a:fld>
            <a:endParaRPr lang="zh-CN" altLang="en-US"/>
          </a:p>
        </p:txBody>
      </p:sp>
    </p:spTree>
    <p:extLst>
      <p:ext uri="{BB962C8B-B14F-4D97-AF65-F5344CB8AC3E}">
        <p14:creationId xmlns:p14="http://schemas.microsoft.com/office/powerpoint/2010/main" val="1278541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26</a:t>
            </a:fld>
            <a:endParaRPr lang="zh-CN" altLang="en-US"/>
          </a:p>
        </p:txBody>
      </p:sp>
    </p:spTree>
    <p:extLst>
      <p:ext uri="{BB962C8B-B14F-4D97-AF65-F5344CB8AC3E}">
        <p14:creationId xmlns:p14="http://schemas.microsoft.com/office/powerpoint/2010/main" val="958735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首先我们简要说明一下</a:t>
            </a:r>
            <a:r>
              <a:rPr lang="en-US" altLang="zh-CN" b="0" i="0" dirty="0" err="1">
                <a:solidFill>
                  <a:srgbClr val="333333"/>
                </a:solidFill>
                <a:effectLst/>
                <a:latin typeface="Helvetica Neue"/>
              </a:rPr>
              <a:t>Caladan</a:t>
            </a:r>
            <a:r>
              <a:rPr lang="zh-CN" altLang="en-US" b="0" i="0" dirty="0">
                <a:solidFill>
                  <a:srgbClr val="333333"/>
                </a:solidFill>
                <a:effectLst/>
                <a:latin typeface="Helvetica Neue"/>
              </a:rPr>
              <a:t>的实现，文章用了很简短一段，约</a:t>
            </a:r>
            <a:r>
              <a:rPr lang="en-US" altLang="zh-CN" b="0" i="0" dirty="0">
                <a:solidFill>
                  <a:srgbClr val="333333"/>
                </a:solidFill>
                <a:effectLst/>
                <a:latin typeface="Helvetica Neue"/>
              </a:rPr>
              <a:t>1/3</a:t>
            </a:r>
            <a:r>
              <a:rPr lang="zh-CN" altLang="en-US" b="0" i="0" dirty="0">
                <a:solidFill>
                  <a:srgbClr val="333333"/>
                </a:solidFill>
                <a:effectLst/>
                <a:latin typeface="Helvetica Neue"/>
              </a:rPr>
              <a:t>来介绍，并没有阐述代码实现的细节。所以这里我们的介绍也比较简略。</a:t>
            </a:r>
            <a:r>
              <a:rPr lang="en-US" altLang="zh-CN" b="0" i="0" dirty="0" err="1">
                <a:solidFill>
                  <a:srgbClr val="333333"/>
                </a:solidFill>
                <a:effectLst/>
                <a:latin typeface="Helvetica Neue"/>
              </a:rPr>
              <a:t>Caladan</a:t>
            </a:r>
            <a:r>
              <a:rPr lang="zh-CN" altLang="en-US" b="0" i="0" dirty="0">
                <a:solidFill>
                  <a:srgbClr val="333333"/>
                </a:solidFill>
                <a:effectLst/>
                <a:latin typeface="Helvetica Neue"/>
              </a:rPr>
              <a:t>源自</a:t>
            </a:r>
            <a:r>
              <a:rPr lang="en-US" altLang="zh-CN" b="0" i="0" dirty="0">
                <a:solidFill>
                  <a:srgbClr val="333333"/>
                </a:solidFill>
                <a:effectLst/>
                <a:latin typeface="Helvetica Neue"/>
              </a:rPr>
              <a:t>Shenango</a:t>
            </a:r>
            <a:r>
              <a:rPr lang="zh-CN" altLang="en-US" b="0" i="0" dirty="0">
                <a:solidFill>
                  <a:srgbClr val="333333"/>
                </a:solidFill>
                <a:effectLst/>
                <a:latin typeface="Helvetica Neue"/>
              </a:rPr>
              <a:t>的开源版本，但实现了全新的</a:t>
            </a:r>
            <a:r>
              <a:rPr lang="en-US" altLang="zh-CN" b="0" i="0" dirty="0">
                <a:solidFill>
                  <a:srgbClr val="333333"/>
                </a:solidFill>
                <a:effectLst/>
                <a:latin typeface="Helvetica Neue"/>
              </a:rPr>
              <a:t>scheduler</a:t>
            </a:r>
            <a:r>
              <a:rPr lang="zh-CN" altLang="en-US" b="0" i="0" dirty="0">
                <a:solidFill>
                  <a:srgbClr val="333333"/>
                </a:solidFill>
                <a:effectLst/>
                <a:latin typeface="Helvetica Neue"/>
              </a:rPr>
              <a:t>和</a:t>
            </a:r>
            <a:r>
              <a:rPr lang="en-US" altLang="zh-CN" b="0" i="0" dirty="0">
                <a:solidFill>
                  <a:srgbClr val="333333"/>
                </a:solidFill>
                <a:effectLst/>
                <a:latin typeface="Helvetica Neue"/>
              </a:rPr>
              <a:t>KSCHED </a:t>
            </a:r>
            <a:r>
              <a:rPr lang="zh-CN" altLang="en-US" b="0" i="0" dirty="0">
                <a:solidFill>
                  <a:srgbClr val="333333"/>
                </a:solidFill>
                <a:effectLst/>
                <a:latin typeface="Helvetica Neue"/>
              </a:rPr>
              <a:t>内核模块，分别有</a:t>
            </a:r>
            <a:r>
              <a:rPr lang="en-US" altLang="zh-CN" b="0" i="0" dirty="0">
                <a:solidFill>
                  <a:srgbClr val="333333"/>
                </a:solidFill>
                <a:effectLst/>
                <a:latin typeface="Helvetica Neue"/>
              </a:rPr>
              <a:t>3,524 LOC</a:t>
            </a:r>
            <a:r>
              <a:rPr lang="zh-CN" altLang="en-US" b="0" i="0" dirty="0">
                <a:solidFill>
                  <a:srgbClr val="333333"/>
                </a:solidFill>
                <a:effectLst/>
                <a:latin typeface="Helvetica Neue"/>
              </a:rPr>
              <a:t>和</a:t>
            </a:r>
            <a:r>
              <a:rPr lang="en-US" altLang="zh-CN" b="0" i="0" dirty="0">
                <a:solidFill>
                  <a:srgbClr val="333333"/>
                </a:solidFill>
                <a:effectLst/>
                <a:latin typeface="Helvetica Neue"/>
              </a:rPr>
              <a:t>533 </a:t>
            </a:r>
            <a:r>
              <a:rPr lang="zh-CN" altLang="en-US" b="0" i="0" dirty="0">
                <a:solidFill>
                  <a:srgbClr val="333333"/>
                </a:solidFill>
                <a:effectLst/>
                <a:latin typeface="Helvetica Neue"/>
              </a:rPr>
              <a:t>行。</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文章提到</a:t>
            </a:r>
            <a:r>
              <a:rPr lang="en-US" altLang="zh-CN" b="0" i="0" dirty="0">
                <a:solidFill>
                  <a:srgbClr val="333333"/>
                </a:solidFill>
                <a:effectLst/>
                <a:latin typeface="Helvetica Neue"/>
              </a:rPr>
              <a:t>Shenango</a:t>
            </a:r>
            <a:r>
              <a:rPr lang="zh-CN" altLang="en-US" b="0" i="0" dirty="0">
                <a:solidFill>
                  <a:srgbClr val="333333"/>
                </a:solidFill>
                <a:effectLst/>
                <a:latin typeface="Helvetica Neue"/>
              </a:rPr>
              <a:t>是</a:t>
            </a:r>
            <a:r>
              <a:rPr lang="en-US" altLang="zh-CN" b="0" i="0" dirty="0" err="1">
                <a:solidFill>
                  <a:srgbClr val="333333"/>
                </a:solidFill>
                <a:effectLst/>
                <a:latin typeface="Helvetica Neue"/>
              </a:rPr>
              <a:t>Caladan</a:t>
            </a:r>
            <a:r>
              <a:rPr lang="zh-CN" altLang="en-US" b="0" i="0" dirty="0">
                <a:solidFill>
                  <a:srgbClr val="333333"/>
                </a:solidFill>
                <a:effectLst/>
                <a:latin typeface="Helvetica Neue"/>
              </a:rPr>
              <a:t>系统的一个很好的起点，因为它具有功能丰富的运行时，并支持绿色线程和</a:t>
            </a:r>
            <a:r>
              <a:rPr lang="en-US" altLang="zh-CN" b="0" i="0" dirty="0">
                <a:solidFill>
                  <a:srgbClr val="333333"/>
                </a:solidFill>
                <a:effectLst/>
                <a:latin typeface="Helvetica Neue"/>
              </a:rPr>
              <a:t>TCP / IP</a:t>
            </a:r>
            <a:r>
              <a:rPr lang="zh-CN" altLang="en-US" b="0" i="0" dirty="0">
                <a:solidFill>
                  <a:srgbClr val="333333"/>
                </a:solidFill>
                <a:effectLst/>
                <a:latin typeface="Helvetica Neue"/>
              </a:rPr>
              <a:t>网络。 而且，</a:t>
            </a:r>
            <a:r>
              <a:rPr lang="en-US" altLang="zh-CN" b="0" i="0" dirty="0">
                <a:solidFill>
                  <a:srgbClr val="333333"/>
                </a:solidFill>
                <a:effectLst/>
                <a:latin typeface="Helvetica Neue"/>
              </a:rPr>
              <a:t>Shenango</a:t>
            </a:r>
            <a:r>
              <a:rPr lang="zh-CN" altLang="en-US" b="0" i="0" dirty="0">
                <a:solidFill>
                  <a:srgbClr val="333333"/>
                </a:solidFill>
                <a:effectLst/>
                <a:latin typeface="Helvetica Neue"/>
              </a:rPr>
              <a:t>的运行时已经设计成可以通过处理信号来抢占内核。</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27</a:t>
            </a:fld>
            <a:endParaRPr lang="zh-CN" altLang="en-US"/>
          </a:p>
        </p:txBody>
      </p:sp>
    </p:spTree>
    <p:extLst>
      <p:ext uri="{BB962C8B-B14F-4D97-AF65-F5344CB8AC3E}">
        <p14:creationId xmlns:p14="http://schemas.microsoft.com/office/powerpoint/2010/main" val="2031069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评估部分文章主要通过回答两个问题来引导评估部分的展开。</a:t>
            </a:r>
            <a:endParaRPr lang="en-US" altLang="zh-CN" dirty="0"/>
          </a:p>
          <a:p>
            <a:r>
              <a:rPr lang="zh-CN" altLang="en-US" dirty="0"/>
              <a:t>问题</a:t>
            </a:r>
            <a:r>
              <a:rPr lang="en-US" altLang="zh-CN" dirty="0"/>
              <a:t>1</a:t>
            </a:r>
            <a:r>
              <a:rPr lang="zh-CN" altLang="en-US" dirty="0"/>
              <a:t>，</a:t>
            </a:r>
            <a:r>
              <a:rPr lang="en-US" altLang="zh-CN" dirty="0" err="1"/>
              <a:t>Caladan</a:t>
            </a:r>
            <a:r>
              <a:rPr lang="zh-CN" altLang="en-US" dirty="0"/>
              <a:t>的有效性，相比先前的其它系统，有没有达到预期的微秒级别调度相应。</a:t>
            </a:r>
            <a:endParaRPr lang="en-US" altLang="zh-CN" dirty="0"/>
          </a:p>
          <a:p>
            <a:r>
              <a:rPr lang="zh-CN" altLang="en-US" dirty="0"/>
              <a:t>问题</a:t>
            </a:r>
            <a:r>
              <a:rPr lang="en-US" altLang="zh-CN" dirty="0"/>
              <a:t>2</a:t>
            </a:r>
            <a:r>
              <a:rPr lang="zh-CN" altLang="en-US" dirty="0"/>
              <a:t>，</a:t>
            </a:r>
            <a:r>
              <a:rPr lang="en-US" altLang="zh-CN" dirty="0" err="1"/>
              <a:t>Caladan</a:t>
            </a:r>
            <a:r>
              <a:rPr lang="zh-CN" altLang="en-US" dirty="0"/>
              <a:t>的通用性，即在更贴近现实环境的许多任务运行在同一主机的情形下，</a:t>
            </a:r>
            <a:r>
              <a:rPr lang="en-US" altLang="zh-CN" dirty="0" err="1"/>
              <a:t>Caladan</a:t>
            </a:r>
            <a:r>
              <a:rPr lang="zh-CN" altLang="en-US" dirty="0"/>
              <a:t>是否还能表现出很好的调度优化</a:t>
            </a:r>
          </a:p>
        </p:txBody>
      </p:sp>
      <p:sp>
        <p:nvSpPr>
          <p:cNvPr id="4" name="灯片编号占位符 3"/>
          <p:cNvSpPr>
            <a:spLocks noGrp="1"/>
          </p:cNvSpPr>
          <p:nvPr>
            <p:ph type="sldNum" sz="quarter" idx="5"/>
          </p:nvPr>
        </p:nvSpPr>
        <p:spPr/>
        <p:txBody>
          <a:bodyPr/>
          <a:lstStyle/>
          <a:p>
            <a:fld id="{00F0FDD1-5445-47D8-99AF-E17C10F84B5D}" type="slidenum">
              <a:rPr lang="zh-CN" altLang="en-US" smtClean="0"/>
              <a:t>28</a:t>
            </a:fld>
            <a:endParaRPr lang="zh-CN" altLang="en-US"/>
          </a:p>
        </p:txBody>
      </p:sp>
    </p:spTree>
    <p:extLst>
      <p:ext uri="{BB962C8B-B14F-4D97-AF65-F5344CB8AC3E}">
        <p14:creationId xmlns:p14="http://schemas.microsoft.com/office/powerpoint/2010/main" val="433604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4D5156"/>
                </a:solidFill>
                <a:effectLst/>
                <a:latin typeface="Roboto"/>
              </a:rPr>
              <a:t>为了回答问题</a:t>
            </a:r>
            <a:r>
              <a:rPr lang="en-US" altLang="zh-CN" b="0" i="0" dirty="0">
                <a:solidFill>
                  <a:srgbClr val="4D5156"/>
                </a:solidFill>
                <a:effectLst/>
                <a:latin typeface="Roboto"/>
              </a:rPr>
              <a:t>1</a:t>
            </a:r>
            <a:r>
              <a:rPr lang="zh-CN" altLang="en-US" b="0" i="0" dirty="0">
                <a:solidFill>
                  <a:srgbClr val="4D5156"/>
                </a:solidFill>
                <a:effectLst/>
                <a:latin typeface="Roboto"/>
              </a:rPr>
              <a:t>，文章选取的比较对象是</a:t>
            </a:r>
            <a:r>
              <a:rPr lang="en-US" altLang="zh-CN" b="0" i="0" dirty="0">
                <a:solidFill>
                  <a:srgbClr val="4D5156"/>
                </a:solidFill>
                <a:effectLst/>
                <a:latin typeface="Roboto"/>
              </a:rPr>
              <a:t>19</a:t>
            </a:r>
            <a:r>
              <a:rPr lang="zh-CN" altLang="en-US" b="0" i="0" dirty="0">
                <a:solidFill>
                  <a:srgbClr val="4D5156"/>
                </a:solidFill>
                <a:effectLst/>
                <a:latin typeface="Roboto"/>
              </a:rPr>
              <a:t>年提出的</a:t>
            </a:r>
            <a:r>
              <a:rPr lang="en-US" altLang="zh-CN" b="0" i="0" dirty="0">
                <a:solidFill>
                  <a:srgbClr val="4D5156"/>
                </a:solidFill>
                <a:effectLst/>
                <a:latin typeface="Roboto"/>
              </a:rPr>
              <a:t>Parties</a:t>
            </a:r>
            <a:r>
              <a:rPr lang="zh-CN" altLang="en-US" b="0" i="0" dirty="0">
                <a:solidFill>
                  <a:srgbClr val="4D5156"/>
                </a:solidFill>
                <a:effectLst/>
                <a:latin typeface="Roboto"/>
              </a:rPr>
              <a:t>系统，可以调整核心数和内存的分配。根据</a:t>
            </a:r>
            <a:r>
              <a:rPr lang="en-US" altLang="zh-CN" b="0" i="0" dirty="0">
                <a:solidFill>
                  <a:srgbClr val="4D5156"/>
                </a:solidFill>
                <a:effectLst/>
                <a:latin typeface="Roboto"/>
              </a:rPr>
              <a:t>Parties</a:t>
            </a:r>
            <a:r>
              <a:rPr lang="zh-CN" altLang="en-US" b="0" i="0" dirty="0">
                <a:solidFill>
                  <a:srgbClr val="4D5156"/>
                </a:solidFill>
                <a:effectLst/>
                <a:latin typeface="Roboto"/>
              </a:rPr>
              <a:t>文章的介绍，这个系统的决策间隔为</a:t>
            </a:r>
            <a:r>
              <a:rPr lang="en-US" altLang="zh-CN" b="0" i="0" dirty="0">
                <a:solidFill>
                  <a:srgbClr val="4D5156"/>
                </a:solidFill>
                <a:effectLst/>
                <a:latin typeface="Roboto"/>
              </a:rPr>
              <a:t>500</a:t>
            </a:r>
            <a:r>
              <a:rPr lang="zh-CN" altLang="en-US" b="0" i="0" dirty="0">
                <a:solidFill>
                  <a:srgbClr val="4D5156"/>
                </a:solidFill>
                <a:effectLst/>
                <a:latin typeface="Roboto"/>
              </a:rPr>
              <a:t>毫秒左右，与本文的</a:t>
            </a:r>
            <a:r>
              <a:rPr lang="en-US" altLang="zh-CN" b="0" i="0" dirty="0" err="1">
                <a:solidFill>
                  <a:srgbClr val="4D5156"/>
                </a:solidFill>
                <a:effectLst/>
                <a:latin typeface="Roboto"/>
              </a:rPr>
              <a:t>Caladan</a:t>
            </a:r>
            <a:r>
              <a:rPr lang="zh-CN" altLang="en-US" b="0" i="0" dirty="0">
                <a:solidFill>
                  <a:srgbClr val="4D5156"/>
                </a:solidFill>
                <a:effectLst/>
                <a:latin typeface="Roboto"/>
              </a:rPr>
              <a:t>系统设计的目标 微秒级还有一定距离，但已经是前置相关工作最好的了。另外，由于无法获得源代码，作者根据文章的设计细节自行实现了</a:t>
            </a:r>
            <a:r>
              <a:rPr lang="en-US" altLang="zh-CN" b="0" i="0" dirty="0">
                <a:solidFill>
                  <a:srgbClr val="4D5156"/>
                </a:solidFill>
                <a:effectLst/>
                <a:latin typeface="Roboto"/>
              </a:rPr>
              <a:t>Parties star</a:t>
            </a:r>
            <a:r>
              <a:rPr lang="zh-CN" altLang="en-US" b="0" i="0" dirty="0">
                <a:solidFill>
                  <a:srgbClr val="4D5156"/>
                </a:solidFill>
                <a:effectLst/>
                <a:latin typeface="Roboto"/>
              </a:rPr>
              <a:t>系统。</a:t>
            </a:r>
            <a:endParaRPr lang="en-US" altLang="zh-CN" b="0" i="0" dirty="0">
              <a:solidFill>
                <a:srgbClr val="4D5156"/>
              </a:solidFill>
              <a:effectLst/>
              <a:latin typeface="Roboto"/>
            </a:endParaRPr>
          </a:p>
          <a:p>
            <a:endParaRPr lang="en-US" altLang="zh-CN" b="0" i="0" dirty="0">
              <a:solidFill>
                <a:srgbClr val="4D5156"/>
              </a:solidFill>
              <a:effectLst/>
              <a:latin typeface="Roboto"/>
            </a:endParaRPr>
          </a:p>
          <a:p>
            <a:endParaRPr lang="en-US" altLang="zh-CN" b="0" i="0" dirty="0">
              <a:solidFill>
                <a:srgbClr val="4D5156"/>
              </a:solidFill>
              <a:effectLst/>
              <a:latin typeface="Roboto"/>
            </a:endParaRPr>
          </a:p>
        </p:txBody>
      </p:sp>
      <p:sp>
        <p:nvSpPr>
          <p:cNvPr id="4" name="灯片编号占位符 3"/>
          <p:cNvSpPr>
            <a:spLocks noGrp="1"/>
          </p:cNvSpPr>
          <p:nvPr>
            <p:ph type="sldNum" sz="quarter" idx="5"/>
          </p:nvPr>
        </p:nvSpPr>
        <p:spPr/>
        <p:txBody>
          <a:bodyPr/>
          <a:lstStyle/>
          <a:p>
            <a:fld id="{00F0FDD1-5445-47D8-99AF-E17C10F84B5D}" type="slidenum">
              <a:rPr lang="zh-CN" altLang="en-US" smtClean="0"/>
              <a:t>29</a:t>
            </a:fld>
            <a:endParaRPr lang="zh-CN" altLang="en-US"/>
          </a:p>
        </p:txBody>
      </p:sp>
    </p:spTree>
    <p:extLst>
      <p:ext uri="{BB962C8B-B14F-4D97-AF65-F5344CB8AC3E}">
        <p14:creationId xmlns:p14="http://schemas.microsoft.com/office/powerpoint/2010/main" val="217983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数据中心负载通常涉及成千上万个机器</a:t>
            </a:r>
            <a:r>
              <a:rPr lang="zh-CN" altLang="en-US" dirty="0"/>
              <a:t>，这些负载的请求会在不同的机器上执行，时延必须足够小，因为最慢的请求执行会影响整个负载的性能</a:t>
            </a:r>
            <a:endParaRPr lang="en-US" altLang="zh-CN" dirty="0"/>
          </a:p>
          <a:p>
            <a:endParaRPr 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3</a:t>
            </a:fld>
            <a:endParaRPr lang="en-US"/>
          </a:p>
        </p:txBody>
      </p:sp>
    </p:spTree>
    <p:extLst>
      <p:ext uri="{BB962C8B-B14F-4D97-AF65-F5344CB8AC3E}">
        <p14:creationId xmlns:p14="http://schemas.microsoft.com/office/powerpoint/2010/main" val="2949772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4D5156"/>
                </a:solidFill>
                <a:effectLst/>
                <a:latin typeface="Roboto"/>
              </a:rPr>
              <a:t>重新实现</a:t>
            </a:r>
            <a:r>
              <a:rPr lang="en-US" altLang="zh-CN" b="0" i="0" dirty="0">
                <a:solidFill>
                  <a:srgbClr val="4D5156"/>
                </a:solidFill>
                <a:effectLst/>
                <a:latin typeface="Roboto"/>
              </a:rPr>
              <a:t>Parties star</a:t>
            </a:r>
            <a:r>
              <a:rPr lang="zh-CN" altLang="en-US" b="0" i="0" dirty="0">
                <a:solidFill>
                  <a:srgbClr val="4D5156"/>
                </a:solidFill>
                <a:effectLst/>
                <a:latin typeface="Roboto"/>
              </a:rPr>
              <a:t>，作者也提到，有一些优势，比如使用和</a:t>
            </a:r>
            <a:r>
              <a:rPr lang="en-US" altLang="zh-CN" b="0" i="0" dirty="0" err="1">
                <a:solidFill>
                  <a:srgbClr val="4D5156"/>
                </a:solidFill>
                <a:effectLst/>
                <a:latin typeface="Roboto"/>
              </a:rPr>
              <a:t>Caladan</a:t>
            </a:r>
            <a:r>
              <a:rPr lang="zh-CN" altLang="en-US" b="0" i="0" dirty="0">
                <a:solidFill>
                  <a:srgbClr val="4D5156"/>
                </a:solidFill>
                <a:effectLst/>
                <a:latin typeface="Roboto"/>
              </a:rPr>
              <a:t>类似的设计，包括</a:t>
            </a:r>
            <a:r>
              <a:rPr lang="en-US" altLang="zh-CN" b="0" i="0" dirty="0">
                <a:solidFill>
                  <a:srgbClr val="4D5156"/>
                </a:solidFill>
                <a:effectLst/>
                <a:latin typeface="Roboto"/>
              </a:rPr>
              <a:t>star</a:t>
            </a:r>
            <a:r>
              <a:rPr lang="zh-CN" altLang="en-US" b="0" i="0" dirty="0">
                <a:solidFill>
                  <a:srgbClr val="4D5156"/>
                </a:solidFill>
                <a:effectLst/>
                <a:latin typeface="Roboto"/>
              </a:rPr>
              <a:t>版本也可以利用</a:t>
            </a:r>
            <a:r>
              <a:rPr lang="en-US" altLang="zh-CN" b="0" i="0" dirty="0">
                <a:solidFill>
                  <a:srgbClr val="4D5156"/>
                </a:solidFill>
                <a:effectLst/>
                <a:latin typeface="Roboto"/>
              </a:rPr>
              <a:t>kernel-bypass</a:t>
            </a:r>
            <a:r>
              <a:rPr lang="zh-CN" altLang="en-US" b="0" i="0" dirty="0">
                <a:solidFill>
                  <a:srgbClr val="4D5156"/>
                </a:solidFill>
                <a:effectLst/>
                <a:latin typeface="Roboto"/>
              </a:rPr>
              <a:t>的</a:t>
            </a:r>
            <a:r>
              <a:rPr lang="en-US" altLang="zh-CN" b="0" i="0" dirty="0">
                <a:solidFill>
                  <a:srgbClr val="4D5156"/>
                </a:solidFill>
                <a:effectLst/>
                <a:latin typeface="Roboto"/>
              </a:rPr>
              <a:t>IO</a:t>
            </a:r>
            <a:r>
              <a:rPr lang="zh-CN" altLang="en-US" b="0" i="0" dirty="0">
                <a:solidFill>
                  <a:srgbClr val="4D5156"/>
                </a:solidFill>
                <a:effectLst/>
                <a:latin typeface="Roboto"/>
              </a:rPr>
              <a:t>操作，这样，排除其他可能影响评价指标的无关变量，使得实验只在策略调度层面上评估他们的差异。</a:t>
            </a:r>
            <a:endParaRPr lang="en-US" altLang="zh-CN" b="0" i="0" dirty="0">
              <a:solidFill>
                <a:srgbClr val="4D5156"/>
              </a:solidFill>
              <a:effectLst/>
              <a:latin typeface="Roboto"/>
            </a:endParaRPr>
          </a:p>
        </p:txBody>
      </p:sp>
      <p:sp>
        <p:nvSpPr>
          <p:cNvPr id="4" name="灯片编号占位符 3"/>
          <p:cNvSpPr>
            <a:spLocks noGrp="1"/>
          </p:cNvSpPr>
          <p:nvPr>
            <p:ph type="sldNum" sz="quarter" idx="5"/>
          </p:nvPr>
        </p:nvSpPr>
        <p:spPr/>
        <p:txBody>
          <a:bodyPr/>
          <a:lstStyle/>
          <a:p>
            <a:fld id="{00F0FDD1-5445-47D8-99AF-E17C10F84B5D}" type="slidenum">
              <a:rPr lang="zh-CN" altLang="en-US" smtClean="0"/>
              <a:t>30</a:t>
            </a:fld>
            <a:endParaRPr lang="zh-CN" altLang="en-US"/>
          </a:p>
        </p:txBody>
      </p:sp>
    </p:spTree>
    <p:extLst>
      <p:ext uri="{BB962C8B-B14F-4D97-AF65-F5344CB8AC3E}">
        <p14:creationId xmlns:p14="http://schemas.microsoft.com/office/powerpoint/2010/main" val="445225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（参数调整 </a:t>
            </a:r>
            <a:r>
              <a:rPr lang="en-US" altLang="zh-CN" dirty="0"/>
              <a:t>Parameter </a:t>
            </a:r>
            <a:r>
              <a:rPr lang="zh-CN" altLang="en-US" dirty="0"/>
              <a:t>没有细讲，在附录部分）</a:t>
            </a:r>
            <a:endParaRPr lang="en-US" altLang="zh-CN" dirty="0"/>
          </a:p>
          <a:p>
            <a:endParaRPr lang="en-US" altLang="zh-CN" dirty="0"/>
          </a:p>
          <a:p>
            <a:r>
              <a:rPr lang="zh-CN" altLang="en-US" dirty="0"/>
              <a:t>先简要浏览一下实验的配置，作者的实验平台是比较常规的  </a:t>
            </a:r>
            <a:r>
              <a:rPr lang="en-US" altLang="zh-CN" dirty="0"/>
              <a:t>12</a:t>
            </a:r>
            <a:r>
              <a:rPr lang="zh-CN" altLang="en-US" dirty="0"/>
              <a:t>核</a:t>
            </a:r>
            <a:r>
              <a:rPr lang="en-US" altLang="zh-CN" dirty="0"/>
              <a:t>CPU</a:t>
            </a:r>
            <a:r>
              <a:rPr lang="zh-CN" altLang="en-US" dirty="0"/>
              <a:t>，配</a:t>
            </a:r>
            <a:r>
              <a:rPr lang="en-US" altLang="zh-CN" dirty="0"/>
              <a:t>64GB</a:t>
            </a:r>
            <a:r>
              <a:rPr lang="zh-CN" altLang="en-US" dirty="0"/>
              <a:t>内存，</a:t>
            </a:r>
            <a:r>
              <a:rPr lang="en-US" altLang="zh-CN" dirty="0"/>
              <a:t>40Gb/s </a:t>
            </a:r>
            <a:r>
              <a:rPr lang="zh-CN" altLang="en-US" dirty="0"/>
              <a:t>的</a:t>
            </a:r>
            <a:r>
              <a:rPr lang="en-US" altLang="zh-CN" dirty="0"/>
              <a:t>ConnectX-5 Mellanox </a:t>
            </a:r>
            <a:r>
              <a:rPr lang="zh-CN" altLang="en-US" dirty="0"/>
              <a:t>网卡以及</a:t>
            </a:r>
            <a:r>
              <a:rPr lang="en-US" altLang="zh-CN" dirty="0" err="1"/>
              <a:t>NVMe</a:t>
            </a:r>
            <a:r>
              <a:rPr lang="zh-CN" altLang="en-US" dirty="0"/>
              <a:t>设备，这些是为了支撑</a:t>
            </a:r>
            <a:r>
              <a:rPr lang="en-US" altLang="zh-CN" dirty="0"/>
              <a:t>server</a:t>
            </a:r>
            <a:r>
              <a:rPr lang="zh-CN" altLang="en-US" dirty="0"/>
              <a:t>接受访问请求。</a:t>
            </a:r>
          </a:p>
        </p:txBody>
      </p:sp>
      <p:sp>
        <p:nvSpPr>
          <p:cNvPr id="4" name="灯片编号占位符 3"/>
          <p:cNvSpPr>
            <a:spLocks noGrp="1"/>
          </p:cNvSpPr>
          <p:nvPr>
            <p:ph type="sldNum" sz="quarter" idx="5"/>
          </p:nvPr>
        </p:nvSpPr>
        <p:spPr/>
        <p:txBody>
          <a:bodyPr/>
          <a:lstStyle/>
          <a:p>
            <a:fld id="{00F0FDD1-5445-47D8-99AF-E17C10F84B5D}" type="slidenum">
              <a:rPr lang="zh-CN" altLang="en-US" smtClean="0"/>
              <a:t>31</a:t>
            </a:fld>
            <a:endParaRPr lang="zh-CN" altLang="en-US"/>
          </a:p>
        </p:txBody>
      </p:sp>
    </p:spTree>
    <p:extLst>
      <p:ext uri="{BB962C8B-B14F-4D97-AF65-F5344CB8AC3E}">
        <p14:creationId xmlns:p14="http://schemas.microsoft.com/office/powerpoint/2010/main" val="3090558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用来进行评估的应用，相应的，也根据</a:t>
            </a:r>
            <a:r>
              <a:rPr lang="en-US" altLang="zh-CN" dirty="0"/>
              <a:t>LC/BE</a:t>
            </a:r>
            <a:r>
              <a:rPr lang="zh-CN" altLang="en-US" dirty="0"/>
              <a:t>类型分成两部分，</a:t>
            </a:r>
            <a:endParaRPr lang="en-US" altLang="zh-CN" dirty="0"/>
          </a:p>
          <a:p>
            <a:endParaRPr lang="en-US" altLang="zh-CN" dirty="0"/>
          </a:p>
          <a:p>
            <a:r>
              <a:rPr lang="en-US" altLang="zh-CN" dirty="0"/>
              <a:t>LC tasks</a:t>
            </a:r>
            <a:r>
              <a:rPr lang="zh-CN" altLang="en-US" dirty="0"/>
              <a:t>包括 </a:t>
            </a:r>
            <a:r>
              <a:rPr lang="en-US" altLang="zh-CN" dirty="0"/>
              <a:t>Memcached </a:t>
            </a:r>
            <a:r>
              <a:rPr lang="zh-CN" altLang="en-US" dirty="0"/>
              <a:t>一个常见的 </a:t>
            </a:r>
            <a:r>
              <a:rPr lang="en-US" altLang="zh-CN" dirty="0"/>
              <a:t>in-memory KV</a:t>
            </a:r>
            <a:r>
              <a:rPr lang="zh-CN" altLang="en-US" dirty="0"/>
              <a:t> </a:t>
            </a:r>
            <a:r>
              <a:rPr lang="en-US" altLang="zh-CN" dirty="0"/>
              <a:t>store</a:t>
            </a:r>
            <a:r>
              <a:rPr lang="zh-CN" altLang="en-US" dirty="0"/>
              <a:t>，</a:t>
            </a:r>
            <a:r>
              <a:rPr lang="en-US" altLang="zh-CN" dirty="0"/>
              <a:t>Silo</a:t>
            </a:r>
            <a:r>
              <a:rPr lang="zh-CN" altLang="en-US" dirty="0"/>
              <a:t> 一个</a:t>
            </a:r>
            <a:r>
              <a:rPr lang="en-US" altLang="zh-CN" dirty="0"/>
              <a:t>in-memory </a:t>
            </a:r>
            <a:r>
              <a:rPr lang="zh-CN" altLang="en-US" dirty="0"/>
              <a:t>实验用</a:t>
            </a:r>
            <a:r>
              <a:rPr lang="en-US" altLang="zh-CN" dirty="0" err="1"/>
              <a:t>DataBase</a:t>
            </a:r>
            <a:r>
              <a:rPr lang="zh-CN" altLang="en-US" dirty="0"/>
              <a:t>的库，作者在</a:t>
            </a:r>
            <a:r>
              <a:rPr lang="en-US" altLang="zh-CN" dirty="0"/>
              <a:t>Silo</a:t>
            </a:r>
            <a:r>
              <a:rPr lang="zh-CN" altLang="en-US" dirty="0"/>
              <a:t>提供的库基础上实现了基本的</a:t>
            </a:r>
            <a:r>
              <a:rPr lang="en-US" altLang="zh-CN" dirty="0"/>
              <a:t>DB</a:t>
            </a:r>
            <a:r>
              <a:rPr lang="zh-CN" altLang="en-US" dirty="0"/>
              <a:t>，并使用</a:t>
            </a:r>
            <a:r>
              <a:rPr lang="en-US" altLang="zh-CN" dirty="0"/>
              <a:t>TPCC</a:t>
            </a:r>
            <a:r>
              <a:rPr lang="zh-CN" altLang="en-US" dirty="0"/>
              <a:t>来产生请求。</a:t>
            </a:r>
            <a:endParaRPr lang="en-US" altLang="zh-CN" dirty="0"/>
          </a:p>
          <a:p>
            <a:r>
              <a:rPr lang="en-US" altLang="zh-CN" dirty="0"/>
              <a:t>BE tasks</a:t>
            </a:r>
            <a:r>
              <a:rPr lang="zh-CN" altLang="en-US" dirty="0"/>
              <a:t>，文章一共有五种，比如</a:t>
            </a:r>
            <a:r>
              <a:rPr lang="en-US" altLang="zh-CN" dirty="0"/>
              <a:t>x264</a:t>
            </a:r>
            <a:r>
              <a:rPr lang="zh-CN" altLang="en-US" dirty="0"/>
              <a:t>视频编码器，</a:t>
            </a:r>
            <a:r>
              <a:rPr lang="en-US" altLang="zh-CN" dirty="0"/>
              <a:t>Swaptions-GC</a:t>
            </a:r>
            <a:r>
              <a:rPr lang="zh-CN" altLang="en-US" dirty="0"/>
              <a:t>等等，这些会在后面的实验表述种再见到。</a:t>
            </a:r>
            <a:endParaRPr lang="en-US" altLang="zh-CN"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32</a:t>
            </a:fld>
            <a:endParaRPr lang="zh-CN" altLang="en-US"/>
          </a:p>
        </p:txBody>
      </p:sp>
    </p:spTree>
    <p:extLst>
      <p:ext uri="{BB962C8B-B14F-4D97-AF65-F5344CB8AC3E}">
        <p14:creationId xmlns:p14="http://schemas.microsoft.com/office/powerpoint/2010/main" val="4091676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整体实验有一个</a:t>
            </a:r>
            <a:r>
              <a:rPr lang="en-US" altLang="zh-CN" dirty="0"/>
              <a:t>step 0</a:t>
            </a:r>
            <a:r>
              <a:rPr lang="zh-CN" altLang="en-US" dirty="0"/>
              <a:t>的部分，作者通过对比不带有感知干扰的系统，比如裸</a:t>
            </a:r>
            <a:r>
              <a:rPr lang="en-US" altLang="zh-CN" dirty="0"/>
              <a:t>Linux  </a:t>
            </a:r>
            <a:r>
              <a:rPr lang="zh-CN" altLang="en-US" dirty="0"/>
              <a:t>以及 </a:t>
            </a:r>
            <a:r>
              <a:rPr lang="en-US" altLang="zh-CN" dirty="0"/>
              <a:t>shenango,</a:t>
            </a:r>
            <a:r>
              <a:rPr lang="zh-CN" altLang="en-US" dirty="0"/>
              <a:t>与带有这种机制的</a:t>
            </a:r>
            <a:r>
              <a:rPr lang="en-US" altLang="zh-CN" dirty="0"/>
              <a:t>Parties</a:t>
            </a:r>
            <a:r>
              <a:rPr lang="zh-CN" altLang="en-US" dirty="0"/>
              <a:t>和</a:t>
            </a:r>
            <a:r>
              <a:rPr lang="en-US" altLang="zh-CN" dirty="0" err="1"/>
              <a:t>Caladan</a:t>
            </a:r>
            <a:r>
              <a:rPr lang="zh-CN" altLang="en-US" dirty="0"/>
              <a:t>做对比，来强盗类似系统的必要性。</a:t>
            </a:r>
            <a:endParaRPr lang="en-US" altLang="zh-CN" dirty="0"/>
          </a:p>
          <a:p>
            <a:endParaRPr lang="en-US" altLang="zh-CN" dirty="0"/>
          </a:p>
          <a:p>
            <a:r>
              <a:rPr lang="zh-CN" altLang="en-US" dirty="0"/>
              <a:t>由于</a:t>
            </a:r>
            <a:r>
              <a:rPr lang="en-US" altLang="zh-CN" dirty="0"/>
              <a:t>stream-DRAM </a:t>
            </a:r>
            <a:r>
              <a:rPr lang="zh-CN" altLang="en-US" dirty="0"/>
              <a:t>导致的更高的</a:t>
            </a:r>
            <a:r>
              <a:rPr lang="en-US" altLang="zh-CN" dirty="0"/>
              <a:t>cache miss</a:t>
            </a:r>
            <a:r>
              <a:rPr lang="zh-CN" altLang="en-US" dirty="0"/>
              <a:t>比率和内存访问的延时。对比而言 </a:t>
            </a:r>
            <a:r>
              <a:rPr lang="en-US" altLang="zh-CN" dirty="0" err="1"/>
              <a:t>Caladan</a:t>
            </a:r>
            <a:r>
              <a:rPr lang="en-US" altLang="zh-CN" dirty="0"/>
              <a:t> </a:t>
            </a:r>
            <a:r>
              <a:rPr lang="zh-CN" altLang="en-US" dirty="0"/>
              <a:t>和</a:t>
            </a:r>
            <a:r>
              <a:rPr lang="en-US" altLang="zh-CN" dirty="0"/>
              <a:t>Parties* </a:t>
            </a:r>
            <a:r>
              <a:rPr lang="zh-CN" altLang="en-US" dirty="0"/>
              <a:t>在是否具备</a:t>
            </a:r>
            <a:r>
              <a:rPr lang="en-US" altLang="zh-CN" dirty="0"/>
              <a:t>stream-DRAM </a:t>
            </a:r>
            <a:r>
              <a:rPr lang="zh-CN" altLang="en-US" dirty="0"/>
              <a:t>这种</a:t>
            </a:r>
            <a:r>
              <a:rPr lang="en-US" altLang="zh-CN" dirty="0"/>
              <a:t>BE task</a:t>
            </a:r>
            <a:r>
              <a:rPr lang="zh-CN" altLang="en-US" dirty="0"/>
              <a:t>干扰情形下，都达到了更优的尾部</a:t>
            </a:r>
            <a:r>
              <a:rPr lang="en-US" altLang="zh-CN" dirty="0"/>
              <a:t>latency</a:t>
            </a:r>
            <a:r>
              <a:rPr lang="zh-CN" altLang="en-US" dirty="0"/>
              <a:t>（</a:t>
            </a:r>
            <a:r>
              <a:rPr lang="en-US" altLang="zh-CN" dirty="0"/>
              <a:t>tail latency</a:t>
            </a:r>
            <a:r>
              <a:rPr lang="zh-CN" altLang="en-US" dirty="0"/>
              <a:t>）</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33</a:t>
            </a:fld>
            <a:endParaRPr lang="zh-CN" altLang="en-US"/>
          </a:p>
        </p:txBody>
      </p:sp>
    </p:spTree>
    <p:extLst>
      <p:ext uri="{BB962C8B-B14F-4D97-AF65-F5344CB8AC3E}">
        <p14:creationId xmlns:p14="http://schemas.microsoft.com/office/powerpoint/2010/main" val="3526694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随着请求数增长，由图可以观察到</a:t>
            </a:r>
            <a:r>
              <a:rPr lang="en-US" altLang="zh-CN" dirty="0"/>
              <a:t>Linux/Shenango</a:t>
            </a:r>
            <a:r>
              <a:rPr lang="zh-CN" altLang="en-US" dirty="0"/>
              <a:t>的</a:t>
            </a:r>
            <a:r>
              <a:rPr lang="en-US" altLang="zh-CN" dirty="0"/>
              <a:t>tail latency </a:t>
            </a:r>
            <a:r>
              <a:rPr lang="zh-CN" altLang="en-US" dirty="0"/>
              <a:t>迅速抬高（ </a:t>
            </a:r>
            <a:r>
              <a:rPr lang="en-US" altLang="zh-CN" dirty="0"/>
              <a:t>235x and 6x</a:t>
            </a:r>
            <a:r>
              <a:rPr lang="zh-CN" altLang="en-US" dirty="0"/>
              <a:t>）</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34</a:t>
            </a:fld>
            <a:endParaRPr lang="zh-CN" altLang="en-US"/>
          </a:p>
        </p:txBody>
      </p:sp>
    </p:spTree>
    <p:extLst>
      <p:ext uri="{BB962C8B-B14F-4D97-AF65-F5344CB8AC3E}">
        <p14:creationId xmlns:p14="http://schemas.microsoft.com/office/powerpoint/2010/main" val="2245573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相比之下 </a:t>
            </a:r>
            <a:r>
              <a:rPr lang="en-US" altLang="zh-CN" dirty="0" err="1"/>
              <a:t>Caladan</a:t>
            </a:r>
            <a:r>
              <a:rPr lang="en-US" altLang="zh-CN" dirty="0"/>
              <a:t> </a:t>
            </a:r>
            <a:r>
              <a:rPr lang="zh-CN" altLang="en-US" dirty="0"/>
              <a:t>和</a:t>
            </a:r>
            <a:r>
              <a:rPr lang="en-US" altLang="zh-CN" dirty="0"/>
              <a:t>Parties* </a:t>
            </a:r>
            <a:r>
              <a:rPr lang="zh-CN" altLang="en-US" dirty="0"/>
              <a:t>在较大的 请求数量级区间种都维持了更低的 </a:t>
            </a:r>
            <a:r>
              <a:rPr lang="en-US" altLang="zh-CN" dirty="0"/>
              <a:t>tail latency</a:t>
            </a:r>
          </a:p>
          <a:p>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35</a:t>
            </a:fld>
            <a:endParaRPr lang="zh-CN" altLang="en-US"/>
          </a:p>
        </p:txBody>
      </p:sp>
    </p:spTree>
    <p:extLst>
      <p:ext uri="{BB962C8B-B14F-4D97-AF65-F5344CB8AC3E}">
        <p14:creationId xmlns:p14="http://schemas.microsoft.com/office/powerpoint/2010/main" val="3617825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当然</a:t>
            </a:r>
            <a:r>
              <a:rPr lang="en-US" altLang="zh-CN" dirty="0" err="1"/>
              <a:t>Caladan</a:t>
            </a:r>
            <a:r>
              <a:rPr lang="en-US" altLang="zh-CN" dirty="0"/>
              <a:t> </a:t>
            </a:r>
            <a:r>
              <a:rPr lang="zh-CN" altLang="en-US" dirty="0"/>
              <a:t>设计用以解决的更实际的情况，即之前伟强师兄所提的吵闹邻居问题，这时候我们需要将</a:t>
            </a:r>
            <a:r>
              <a:rPr lang="en-US" altLang="zh-CN" dirty="0" err="1"/>
              <a:t>memcached</a:t>
            </a:r>
            <a:r>
              <a:rPr lang="zh-CN" altLang="en-US" dirty="0"/>
              <a:t> 与 </a:t>
            </a:r>
            <a:r>
              <a:rPr lang="en-US" altLang="zh-CN" dirty="0"/>
              <a:t>swaptions-GC</a:t>
            </a:r>
            <a:r>
              <a:rPr lang="zh-CN" altLang="en-US" dirty="0"/>
              <a:t>实例同时运行来进行试验。</a:t>
            </a:r>
            <a:endParaRPr lang="en-US" altLang="zh-CN" dirty="0"/>
          </a:p>
          <a:p>
            <a:endParaRPr lang="en-US" altLang="zh-CN" dirty="0"/>
          </a:p>
          <a:p>
            <a:r>
              <a:rPr lang="en-US" altLang="zh-CN" dirty="0"/>
              <a:t>120</a:t>
            </a:r>
            <a:r>
              <a:rPr lang="zh-CN" altLang="en-US" dirty="0"/>
              <a:t>期间每秒向</a:t>
            </a:r>
            <a:r>
              <a:rPr lang="en-US" altLang="zh-CN" dirty="0"/>
              <a:t>Memcached </a:t>
            </a:r>
            <a:r>
              <a:rPr lang="zh-CN" altLang="en-US" dirty="0"/>
              <a:t>发送</a:t>
            </a:r>
            <a:r>
              <a:rPr lang="en-US" altLang="zh-CN" dirty="0"/>
              <a:t>800,000</a:t>
            </a:r>
            <a:r>
              <a:rPr lang="zh-CN" altLang="en-US" dirty="0"/>
              <a:t>次请求  ，在</a:t>
            </a:r>
            <a:r>
              <a:rPr lang="en-US" altLang="zh-CN" dirty="0"/>
              <a:t>20ms</a:t>
            </a:r>
            <a:r>
              <a:rPr lang="zh-CN" altLang="en-US" dirty="0"/>
              <a:t>的窗口内测量其</a:t>
            </a:r>
            <a:r>
              <a:rPr lang="en-US" altLang="zh-CN" dirty="0"/>
              <a:t>tai latency</a:t>
            </a:r>
            <a:r>
              <a:rPr lang="zh-CN" altLang="en-US" dirty="0"/>
              <a:t>的时间，前</a:t>
            </a:r>
            <a:r>
              <a:rPr lang="en-US" altLang="zh-CN" dirty="0"/>
              <a:t>20</a:t>
            </a:r>
            <a:r>
              <a:rPr lang="zh-CN" altLang="en-US" dirty="0"/>
              <a:t>秒的情形</a:t>
            </a:r>
          </a:p>
        </p:txBody>
      </p:sp>
      <p:sp>
        <p:nvSpPr>
          <p:cNvPr id="4" name="灯片编号占位符 3"/>
          <p:cNvSpPr>
            <a:spLocks noGrp="1"/>
          </p:cNvSpPr>
          <p:nvPr>
            <p:ph type="sldNum" sz="quarter" idx="5"/>
          </p:nvPr>
        </p:nvSpPr>
        <p:spPr/>
        <p:txBody>
          <a:bodyPr/>
          <a:lstStyle/>
          <a:p>
            <a:fld id="{00F0FDD1-5445-47D8-99AF-E17C10F84B5D}" type="slidenum">
              <a:rPr lang="zh-CN" altLang="en-US" smtClean="0"/>
              <a:t>36</a:t>
            </a:fld>
            <a:endParaRPr lang="zh-CN" altLang="en-US"/>
          </a:p>
        </p:txBody>
      </p:sp>
    </p:spTree>
    <p:extLst>
      <p:ext uri="{BB962C8B-B14F-4D97-AF65-F5344CB8AC3E}">
        <p14:creationId xmlns:p14="http://schemas.microsoft.com/office/powerpoint/2010/main" val="3418541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Helvetica Neue"/>
              </a:rPr>
              <a:t>Parties</a:t>
            </a:r>
            <a:r>
              <a:rPr lang="zh-CN" altLang="en-US" b="0" i="0" dirty="0">
                <a:solidFill>
                  <a:srgbClr val="333333"/>
                </a:solidFill>
                <a:effectLst/>
                <a:latin typeface="Helvetica Neue"/>
              </a:rPr>
              <a:t>试图寻找一种更分配核心和</a:t>
            </a:r>
            <a:r>
              <a:rPr lang="en-US" altLang="zh-CN" b="0" i="0" dirty="0">
                <a:solidFill>
                  <a:srgbClr val="333333"/>
                </a:solidFill>
                <a:effectLst/>
                <a:latin typeface="Helvetica Neue"/>
              </a:rPr>
              <a:t>cache</a:t>
            </a:r>
            <a:r>
              <a:rPr lang="zh-CN" altLang="en-US" b="0" i="0" dirty="0">
                <a:solidFill>
                  <a:srgbClr val="333333"/>
                </a:solidFill>
                <a:effectLst/>
                <a:latin typeface="Helvetica Neue"/>
              </a:rPr>
              <a:t>的更优方式，但资源需求变动的时间窗口小于</a:t>
            </a:r>
            <a:r>
              <a:rPr lang="en-US" altLang="zh-CN" b="0" i="0" dirty="0">
                <a:solidFill>
                  <a:srgbClr val="333333"/>
                </a:solidFill>
                <a:effectLst/>
                <a:latin typeface="Helvetica Neue"/>
              </a:rPr>
              <a:t>500ms</a:t>
            </a:r>
            <a:r>
              <a:rPr lang="zh-CN" altLang="en-US" b="0" i="0" dirty="0">
                <a:solidFill>
                  <a:srgbClr val="333333"/>
                </a:solidFill>
                <a:effectLst/>
                <a:latin typeface="Helvetica Neue"/>
              </a:rPr>
              <a:t>（在本实验中是 ？ ），它无法收敛。通常情况下，</a:t>
            </a:r>
            <a:r>
              <a:rPr lang="en-US" altLang="zh-CN" b="0" i="0" dirty="0">
                <a:solidFill>
                  <a:srgbClr val="333333"/>
                </a:solidFill>
                <a:effectLst/>
                <a:latin typeface="Helvetica Neue"/>
              </a:rPr>
              <a:t>Parties</a:t>
            </a:r>
            <a:r>
              <a:rPr lang="zh-CN" altLang="en-US" b="0" i="0" dirty="0">
                <a:solidFill>
                  <a:srgbClr val="333333"/>
                </a:solidFill>
                <a:effectLst/>
                <a:latin typeface="Helvetica Neue"/>
              </a:rPr>
              <a:t>会根据</a:t>
            </a:r>
            <a:r>
              <a:rPr lang="en-US" altLang="zh-CN" b="0" i="0" dirty="0">
                <a:solidFill>
                  <a:srgbClr val="333333"/>
                </a:solidFill>
                <a:effectLst/>
                <a:latin typeface="Helvetica Neue"/>
              </a:rPr>
              <a:t>GC</a:t>
            </a:r>
            <a:r>
              <a:rPr lang="zh-CN" altLang="en-US" b="0" i="0" dirty="0">
                <a:solidFill>
                  <a:srgbClr val="333333"/>
                </a:solidFill>
                <a:effectLst/>
                <a:latin typeface="Helvetica Neue"/>
              </a:rPr>
              <a:t>周期来分配核心，但是这种调整发生的太慢以至于无法降低</a:t>
            </a:r>
            <a:r>
              <a:rPr lang="en-US" altLang="zh-CN" b="0" i="0" dirty="0">
                <a:solidFill>
                  <a:srgbClr val="333333"/>
                </a:solidFill>
                <a:effectLst/>
                <a:latin typeface="Helvetica Neue"/>
              </a:rPr>
              <a:t>tail latency</a:t>
            </a:r>
            <a:r>
              <a:rPr lang="zh-CN" altLang="en-US" b="0" i="0" dirty="0">
                <a:solidFill>
                  <a:srgbClr val="333333"/>
                </a:solidFill>
                <a:effectLst/>
                <a:latin typeface="Helvetica Neue"/>
              </a:rPr>
              <a:t>的峰值。补充：还影响了</a:t>
            </a:r>
            <a:r>
              <a:rPr lang="en-US" altLang="zh-CN" b="0" i="0" dirty="0">
                <a:solidFill>
                  <a:srgbClr val="333333"/>
                </a:solidFill>
                <a:effectLst/>
                <a:latin typeface="Helvetica Neue"/>
              </a:rPr>
              <a:t>BE</a:t>
            </a:r>
            <a:r>
              <a:rPr lang="zh-CN" altLang="en-US" b="0" i="0" dirty="0">
                <a:solidFill>
                  <a:srgbClr val="333333"/>
                </a:solidFill>
                <a:effectLst/>
                <a:latin typeface="Helvetica Neue"/>
              </a:rPr>
              <a:t>任务的吞吐量。</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err="1">
                <a:solidFill>
                  <a:srgbClr val="333333"/>
                </a:solidFill>
                <a:effectLst/>
                <a:latin typeface="Helvetica Neue"/>
              </a:rPr>
              <a:t>Caladan</a:t>
            </a:r>
            <a:r>
              <a:rPr lang="zh-CN" altLang="en-US" b="0" i="0" dirty="0">
                <a:solidFill>
                  <a:srgbClr val="333333"/>
                </a:solidFill>
                <a:effectLst/>
                <a:latin typeface="Helvetica Neue"/>
              </a:rPr>
              <a:t>会在每个垃圾回收循环开始时立即限制</a:t>
            </a:r>
            <a:r>
              <a:rPr lang="en-US" altLang="zh-CN" b="0" i="0" dirty="0">
                <a:solidFill>
                  <a:srgbClr val="333333"/>
                </a:solidFill>
                <a:effectLst/>
                <a:latin typeface="Helvetica Neue"/>
              </a:rPr>
              <a:t>BE</a:t>
            </a:r>
            <a:r>
              <a:rPr lang="zh-CN" altLang="en-US" b="0" i="0" dirty="0">
                <a:solidFill>
                  <a:srgbClr val="333333"/>
                </a:solidFill>
                <a:effectLst/>
                <a:latin typeface="Helvetica Neue"/>
              </a:rPr>
              <a:t>任务的核心，以防止延迟高峰，并在</a:t>
            </a:r>
            <a:r>
              <a:rPr lang="en-US" altLang="zh-CN" b="0" i="0" dirty="0">
                <a:solidFill>
                  <a:srgbClr val="333333"/>
                </a:solidFill>
                <a:effectLst/>
                <a:latin typeface="Helvetica Neue"/>
              </a:rPr>
              <a:t>GC</a:t>
            </a:r>
            <a:r>
              <a:rPr lang="zh-CN" altLang="en-US" b="0" i="0" dirty="0">
                <a:solidFill>
                  <a:srgbClr val="333333"/>
                </a:solidFill>
                <a:effectLst/>
                <a:latin typeface="Helvetica Neue"/>
              </a:rPr>
              <a:t>周期结束时将</a:t>
            </a:r>
            <a:r>
              <a:rPr lang="en-US" altLang="zh-CN" b="0" i="0" dirty="0">
                <a:solidFill>
                  <a:srgbClr val="333333"/>
                </a:solidFill>
                <a:effectLst/>
                <a:latin typeface="Helvetica Neue"/>
              </a:rPr>
              <a:t>BE</a:t>
            </a:r>
            <a:r>
              <a:rPr lang="zh-CN" altLang="en-US" b="0" i="0" dirty="0">
                <a:solidFill>
                  <a:srgbClr val="333333"/>
                </a:solidFill>
                <a:effectLst/>
                <a:latin typeface="Helvetica Neue"/>
              </a:rPr>
              <a:t>任务的核心返还给</a:t>
            </a:r>
            <a:r>
              <a:rPr lang="en-US" altLang="zh-CN" b="0" i="0" dirty="0">
                <a:solidFill>
                  <a:srgbClr val="333333"/>
                </a:solidFill>
                <a:effectLst/>
                <a:latin typeface="Helvetica Neue"/>
              </a:rPr>
              <a:t>BE</a:t>
            </a:r>
            <a:r>
              <a:rPr lang="zh-CN" altLang="en-US" b="0" i="0" dirty="0">
                <a:solidFill>
                  <a:srgbClr val="333333"/>
                </a:solidFill>
                <a:effectLst/>
                <a:latin typeface="Helvetica Neue"/>
              </a:rPr>
              <a:t>任务，从而保持较高的</a:t>
            </a:r>
            <a:r>
              <a:rPr lang="en-US" altLang="zh-CN" b="0" i="0" dirty="0">
                <a:solidFill>
                  <a:srgbClr val="333333"/>
                </a:solidFill>
                <a:effectLst/>
                <a:latin typeface="Helvetica Neue"/>
              </a:rPr>
              <a:t>BE</a:t>
            </a:r>
            <a:r>
              <a:rPr lang="zh-CN" altLang="en-US" b="0" i="0" dirty="0">
                <a:solidFill>
                  <a:srgbClr val="333333"/>
                </a:solidFill>
                <a:effectLst/>
                <a:latin typeface="Helvetica Neue"/>
              </a:rPr>
              <a:t>吞吐量。</a:t>
            </a:r>
            <a:endParaRPr lang="en-US" altLang="zh-CN" b="0" i="0" dirty="0">
              <a:solidFill>
                <a:srgbClr val="333333"/>
              </a:solidFill>
              <a:effectLst/>
              <a:latin typeface="Helvetica Neue"/>
            </a:endParaRPr>
          </a:p>
          <a:p>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37</a:t>
            </a:fld>
            <a:endParaRPr lang="zh-CN" altLang="en-US"/>
          </a:p>
        </p:txBody>
      </p:sp>
    </p:spTree>
    <p:extLst>
      <p:ext uri="{BB962C8B-B14F-4D97-AF65-F5344CB8AC3E}">
        <p14:creationId xmlns:p14="http://schemas.microsoft.com/office/powerpoint/2010/main" val="4111756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之前的实验让服务器同时负载</a:t>
            </a:r>
            <a:r>
              <a:rPr lang="en-US" altLang="zh-CN" dirty="0"/>
              <a:t>Memcached</a:t>
            </a:r>
            <a:r>
              <a:rPr lang="zh-CN" altLang="en-US" dirty="0"/>
              <a:t>和 </a:t>
            </a:r>
            <a:r>
              <a:rPr lang="en-US" altLang="zh-CN" dirty="0"/>
              <a:t>swaptions-GC</a:t>
            </a:r>
            <a:r>
              <a:rPr lang="zh-CN" altLang="en-US" dirty="0"/>
              <a:t>来体现</a:t>
            </a:r>
            <a:r>
              <a:rPr lang="en-US" altLang="zh-CN" dirty="0" err="1"/>
              <a:t>Caladan</a:t>
            </a:r>
            <a:r>
              <a:rPr lang="zh-CN" altLang="en-US" dirty="0"/>
              <a:t>的有效性，那么为了回答第二个问题，再进一步实验，使用多种</a:t>
            </a:r>
            <a:r>
              <a:rPr lang="en-US" altLang="zh-CN" dirty="0"/>
              <a:t>LC task</a:t>
            </a:r>
            <a:r>
              <a:rPr lang="zh-CN" altLang="en-US" dirty="0"/>
              <a:t>和</a:t>
            </a:r>
            <a:r>
              <a:rPr lang="en-US" altLang="zh-CN" dirty="0"/>
              <a:t>BE task 1:1</a:t>
            </a:r>
            <a:r>
              <a:rPr lang="zh-CN" altLang="en-US" dirty="0"/>
              <a:t>两两配对，来测试不同组合情况下，</a:t>
            </a:r>
            <a:r>
              <a:rPr lang="en-US" altLang="zh-CN" dirty="0" err="1"/>
              <a:t>Caladan</a:t>
            </a:r>
            <a:r>
              <a:rPr lang="zh-CN" altLang="en-US" dirty="0"/>
              <a:t>是否都能实现预期的目标。</a:t>
            </a:r>
          </a:p>
        </p:txBody>
      </p:sp>
      <p:sp>
        <p:nvSpPr>
          <p:cNvPr id="4" name="灯片编号占位符 3"/>
          <p:cNvSpPr>
            <a:spLocks noGrp="1"/>
          </p:cNvSpPr>
          <p:nvPr>
            <p:ph type="sldNum" sz="quarter" idx="5"/>
          </p:nvPr>
        </p:nvSpPr>
        <p:spPr/>
        <p:txBody>
          <a:bodyPr/>
          <a:lstStyle/>
          <a:p>
            <a:fld id="{00F0FDD1-5445-47D8-99AF-E17C10F84B5D}" type="slidenum">
              <a:rPr lang="zh-CN" altLang="en-US" smtClean="0"/>
              <a:t>38</a:t>
            </a:fld>
            <a:endParaRPr lang="zh-CN" altLang="en-US"/>
          </a:p>
        </p:txBody>
      </p:sp>
    </p:spTree>
    <p:extLst>
      <p:ext uri="{BB962C8B-B14F-4D97-AF65-F5344CB8AC3E}">
        <p14:creationId xmlns:p14="http://schemas.microsoft.com/office/powerpoint/2010/main" val="3525223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文章使用了图片左边</a:t>
            </a:r>
            <a:r>
              <a:rPr lang="en-US" altLang="zh-CN" dirty="0"/>
              <a:t>5</a:t>
            </a:r>
            <a:r>
              <a:rPr lang="zh-CN" altLang="en-US" dirty="0"/>
              <a:t>种</a:t>
            </a:r>
            <a:r>
              <a:rPr lang="en-US" altLang="zh-CN" dirty="0"/>
              <a:t>BE tasks</a:t>
            </a:r>
            <a:r>
              <a:rPr lang="zh-CN" altLang="en-US" dirty="0"/>
              <a:t>和右边</a:t>
            </a:r>
            <a:r>
              <a:rPr lang="en-US" altLang="zh-CN" dirty="0"/>
              <a:t>3</a:t>
            </a:r>
            <a:r>
              <a:rPr lang="zh-CN" altLang="en-US" dirty="0"/>
              <a:t>种</a:t>
            </a:r>
            <a:r>
              <a:rPr lang="en-US" altLang="zh-CN" dirty="0"/>
              <a:t>LC tasks</a:t>
            </a:r>
            <a:r>
              <a:rPr lang="zh-CN" altLang="en-US" dirty="0"/>
              <a:t>进行组合测试。结果</a:t>
            </a:r>
            <a:endParaRPr lang="en-US" altLang="zh-CN"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39</a:t>
            </a:fld>
            <a:endParaRPr lang="zh-CN" altLang="en-US"/>
          </a:p>
        </p:txBody>
      </p:sp>
    </p:spTree>
    <p:extLst>
      <p:ext uri="{BB962C8B-B14F-4D97-AF65-F5344CB8AC3E}">
        <p14:creationId xmlns:p14="http://schemas.microsoft.com/office/powerpoint/2010/main" val="396371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一个要考虑的因素是需要平衡应用低时延和机器资源的高效的使用</a:t>
            </a:r>
            <a:r>
              <a:rPr lang="zh-CN" altLang="en-US" dirty="0"/>
              <a:t>。理想情况下，机器的资源利用率达到</a:t>
            </a:r>
            <a:r>
              <a:rPr lang="en-US" altLang="zh-CN" dirty="0"/>
              <a:t>100%</a:t>
            </a:r>
            <a:r>
              <a:rPr lang="zh-CN" altLang="en-US" dirty="0"/>
              <a:t>，不浪费一点资源，不过这个在实际中很难做到。</a:t>
            </a:r>
            <a:endParaRPr lang="en-US" altLang="zh-CN" dirty="0"/>
          </a:p>
          <a:p>
            <a:r>
              <a:rPr lang="zh-CN" altLang="en-US" dirty="0"/>
              <a:t>为了更好的利用资源，集群管理者通常会将多个任务打包一起放在一台机器上。这些任务通常可以分为两类，一类是延迟敏感型任务，简称</a:t>
            </a:r>
            <a:r>
              <a:rPr lang="en-US" altLang="zh-CN" dirty="0"/>
              <a:t>LC</a:t>
            </a:r>
            <a:r>
              <a:rPr lang="zh-CN" altLang="en-US" dirty="0"/>
              <a:t>任务，这类任务处理时要求低时延，在使用资源时具有较高的优先级。另一类为尽力而为型任务，简称</a:t>
            </a:r>
            <a:r>
              <a:rPr lang="en-US" altLang="zh-CN" dirty="0"/>
              <a:t>BE</a:t>
            </a:r>
            <a:r>
              <a:rPr lang="zh-CN" altLang="en-US" dirty="0"/>
              <a:t>，这类任务对时延不敏感。我们使用</a:t>
            </a:r>
            <a:r>
              <a:rPr lang="en-US" altLang="zh-CN" dirty="0"/>
              <a:t>BE</a:t>
            </a:r>
            <a:r>
              <a:rPr lang="zh-CN" altLang="en-US" dirty="0"/>
              <a:t>任务与</a:t>
            </a:r>
            <a:r>
              <a:rPr lang="en-US" altLang="zh-CN" dirty="0"/>
              <a:t>LC</a:t>
            </a:r>
            <a:r>
              <a:rPr lang="zh-CN" altLang="en-US" dirty="0"/>
              <a:t>任务共存来提高节点资源的利用率</a:t>
            </a:r>
            <a:endParaRPr 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4</a:t>
            </a:fld>
            <a:endParaRPr lang="en-US"/>
          </a:p>
        </p:txBody>
      </p:sp>
    </p:spTree>
    <p:extLst>
      <p:ext uri="{BB962C8B-B14F-4D97-AF65-F5344CB8AC3E}">
        <p14:creationId xmlns:p14="http://schemas.microsoft.com/office/powerpoint/2010/main" val="133286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实验结果如下图，三纵列是三种固定</a:t>
            </a:r>
            <a:r>
              <a:rPr lang="en-US" altLang="zh-CN" dirty="0"/>
              <a:t>LC task</a:t>
            </a:r>
            <a:r>
              <a:rPr lang="zh-CN" altLang="en-US" dirty="0"/>
              <a:t>，而不同颜色线表示组合的不同</a:t>
            </a:r>
            <a:r>
              <a:rPr lang="en-US" altLang="zh-CN" dirty="0"/>
              <a:t>BE task</a:t>
            </a:r>
            <a:r>
              <a:rPr lang="zh-CN" altLang="en-US" dirty="0"/>
              <a:t>。</a:t>
            </a:r>
            <a:endParaRPr lang="en-US" altLang="zh-CN" dirty="0"/>
          </a:p>
          <a:p>
            <a:endParaRPr lang="en-US" altLang="zh-CN" dirty="0"/>
          </a:p>
          <a:p>
            <a:r>
              <a:rPr lang="en-US" altLang="zh-CN" dirty="0"/>
              <a:t>Storage</a:t>
            </a:r>
            <a:r>
              <a:rPr lang="zh-CN" altLang="en-US" dirty="0"/>
              <a:t>和</a:t>
            </a:r>
            <a:r>
              <a:rPr lang="en-US" altLang="zh-CN" dirty="0"/>
              <a:t>Memcached </a:t>
            </a:r>
            <a:r>
              <a:rPr lang="zh-CN" altLang="en-US" dirty="0"/>
              <a:t>两种</a:t>
            </a:r>
            <a:r>
              <a:rPr lang="en-US" altLang="zh-CN" dirty="0"/>
              <a:t>LC task</a:t>
            </a:r>
            <a:r>
              <a:rPr lang="zh-CN" altLang="en-US" dirty="0"/>
              <a:t>的组合情况都与没有干扰的情形下较为相似。</a:t>
            </a:r>
            <a:r>
              <a:rPr lang="en-US" altLang="zh-CN" dirty="0"/>
              <a:t>Silo</a:t>
            </a:r>
            <a:r>
              <a:rPr lang="zh-CN" altLang="en-US" b="0" i="0" dirty="0">
                <a:solidFill>
                  <a:srgbClr val="333333"/>
                </a:solidFill>
                <a:effectLst/>
                <a:latin typeface="Helvetica Neue"/>
              </a:rPr>
              <a:t>在低负载下</a:t>
            </a:r>
            <a:r>
              <a:rPr lang="en-US" altLang="zh-CN" b="0" i="0" dirty="0">
                <a:solidFill>
                  <a:srgbClr val="333333"/>
                </a:solidFill>
                <a:effectLst/>
                <a:latin typeface="Helvetica Neue"/>
              </a:rPr>
              <a:t>tail latency</a:t>
            </a:r>
            <a:r>
              <a:rPr lang="zh-CN" altLang="en-US" b="0" i="0" dirty="0">
                <a:solidFill>
                  <a:srgbClr val="333333"/>
                </a:solidFill>
                <a:effectLst/>
                <a:latin typeface="Helvetica Neue"/>
              </a:rPr>
              <a:t>略有增加，因为它对</a:t>
            </a:r>
            <a:r>
              <a:rPr lang="en-US" altLang="zh-CN" b="0" i="0" dirty="0">
                <a:solidFill>
                  <a:srgbClr val="333333"/>
                </a:solidFill>
                <a:effectLst/>
                <a:latin typeface="Helvetica Neue"/>
              </a:rPr>
              <a:t>LLC</a:t>
            </a:r>
            <a:r>
              <a:rPr lang="zh-CN" altLang="en-US" b="0" i="0" dirty="0">
                <a:solidFill>
                  <a:srgbClr val="333333"/>
                </a:solidFill>
                <a:effectLst/>
                <a:latin typeface="Helvetica Neue"/>
              </a:rPr>
              <a:t>干扰很敏感。 但整体而言，</a:t>
            </a:r>
            <a:r>
              <a:rPr lang="en-US" altLang="zh-CN" b="0" i="0" dirty="0" err="1">
                <a:solidFill>
                  <a:srgbClr val="333333"/>
                </a:solidFill>
                <a:effectLst/>
                <a:latin typeface="Helvetica Neue"/>
              </a:rPr>
              <a:t>Caladan</a:t>
            </a:r>
            <a:r>
              <a:rPr lang="zh-CN" altLang="en-US" b="0" i="0" dirty="0">
                <a:solidFill>
                  <a:srgbClr val="333333"/>
                </a:solidFill>
                <a:effectLst/>
                <a:latin typeface="Helvetica Neue"/>
              </a:rPr>
              <a:t>都可以维持微秒级别的</a:t>
            </a:r>
            <a:r>
              <a:rPr lang="en-US" altLang="zh-CN" b="0" i="0" dirty="0">
                <a:solidFill>
                  <a:srgbClr val="333333"/>
                </a:solidFill>
                <a:effectLst/>
                <a:latin typeface="Helvetica Neue"/>
              </a:rPr>
              <a:t>tail latency</a:t>
            </a:r>
            <a:r>
              <a:rPr lang="zh-CN" altLang="en-US" b="0" i="0" dirty="0">
                <a:solidFill>
                  <a:srgbClr val="333333"/>
                </a:solidFill>
                <a:effectLst/>
                <a:latin typeface="Helvetica Neue"/>
              </a:rPr>
              <a:t>。</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40</a:t>
            </a:fld>
            <a:endParaRPr lang="zh-CN" altLang="en-US"/>
          </a:p>
        </p:txBody>
      </p:sp>
    </p:spTree>
    <p:extLst>
      <p:ext uri="{BB962C8B-B14F-4D97-AF65-F5344CB8AC3E}">
        <p14:creationId xmlns:p14="http://schemas.microsoft.com/office/powerpoint/2010/main" val="558383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实验结果如下图，三纵列是三种固定</a:t>
            </a:r>
            <a:r>
              <a:rPr lang="en-US" altLang="zh-CN" dirty="0"/>
              <a:t>LC task</a:t>
            </a:r>
            <a:r>
              <a:rPr lang="zh-CN" altLang="en-US" dirty="0"/>
              <a:t>，而不同颜色线表示组合的不同</a:t>
            </a:r>
            <a:r>
              <a:rPr lang="en-US" altLang="zh-CN" dirty="0"/>
              <a:t>BE task</a:t>
            </a:r>
            <a:r>
              <a:rPr lang="zh-CN" altLang="en-US" dirty="0"/>
              <a:t>。</a:t>
            </a:r>
            <a:endParaRPr lang="en-US" altLang="zh-CN" dirty="0"/>
          </a:p>
          <a:p>
            <a:endParaRPr lang="en-US" altLang="zh-CN" dirty="0"/>
          </a:p>
          <a:p>
            <a:r>
              <a:rPr lang="en-US" altLang="zh-CN" dirty="0"/>
              <a:t>Storage</a:t>
            </a:r>
            <a:r>
              <a:rPr lang="zh-CN" altLang="en-US" dirty="0"/>
              <a:t>和</a:t>
            </a:r>
            <a:r>
              <a:rPr lang="en-US" altLang="zh-CN" dirty="0"/>
              <a:t>Memcached </a:t>
            </a:r>
            <a:r>
              <a:rPr lang="zh-CN" altLang="en-US" dirty="0"/>
              <a:t>两种</a:t>
            </a:r>
            <a:r>
              <a:rPr lang="en-US" altLang="zh-CN" dirty="0"/>
              <a:t>LC task</a:t>
            </a:r>
            <a:r>
              <a:rPr lang="zh-CN" altLang="en-US" dirty="0"/>
              <a:t>的组合情况都与没有干扰（黑色线条）的情形下、较为相似。</a:t>
            </a:r>
          </a:p>
        </p:txBody>
      </p:sp>
      <p:sp>
        <p:nvSpPr>
          <p:cNvPr id="4" name="灯片编号占位符 3"/>
          <p:cNvSpPr>
            <a:spLocks noGrp="1"/>
          </p:cNvSpPr>
          <p:nvPr>
            <p:ph type="sldNum" sz="quarter" idx="5"/>
          </p:nvPr>
        </p:nvSpPr>
        <p:spPr/>
        <p:txBody>
          <a:bodyPr/>
          <a:lstStyle/>
          <a:p>
            <a:fld id="{00F0FDD1-5445-47D8-99AF-E17C10F84B5D}" type="slidenum">
              <a:rPr lang="zh-CN" altLang="en-US" smtClean="0"/>
              <a:t>41</a:t>
            </a:fld>
            <a:endParaRPr lang="zh-CN" altLang="en-US"/>
          </a:p>
        </p:txBody>
      </p:sp>
    </p:spTree>
    <p:extLst>
      <p:ext uri="{BB962C8B-B14F-4D97-AF65-F5344CB8AC3E}">
        <p14:creationId xmlns:p14="http://schemas.microsoft.com/office/powerpoint/2010/main" val="1640299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Silo</a:t>
            </a:r>
            <a:r>
              <a:rPr lang="zh-CN" altLang="en-US" b="0" i="0" dirty="0">
                <a:solidFill>
                  <a:srgbClr val="333333"/>
                </a:solidFill>
                <a:effectLst/>
                <a:latin typeface="Helvetica Neue"/>
              </a:rPr>
              <a:t>在低负载下</a:t>
            </a:r>
            <a:r>
              <a:rPr lang="en-US" altLang="zh-CN" b="0" i="0" dirty="0">
                <a:solidFill>
                  <a:srgbClr val="333333"/>
                </a:solidFill>
                <a:effectLst/>
                <a:latin typeface="Helvetica Neue"/>
              </a:rPr>
              <a:t>tail latency</a:t>
            </a:r>
            <a:r>
              <a:rPr lang="zh-CN" altLang="en-US" b="0" i="0" dirty="0">
                <a:solidFill>
                  <a:srgbClr val="333333"/>
                </a:solidFill>
                <a:effectLst/>
                <a:latin typeface="Helvetica Neue"/>
              </a:rPr>
              <a:t>略有增加，因为它对</a:t>
            </a:r>
            <a:r>
              <a:rPr lang="en-US" altLang="zh-CN" b="0" i="0" dirty="0">
                <a:solidFill>
                  <a:srgbClr val="333333"/>
                </a:solidFill>
                <a:effectLst/>
                <a:latin typeface="Helvetica Neue"/>
              </a:rPr>
              <a:t>LLC</a:t>
            </a:r>
            <a:r>
              <a:rPr lang="zh-CN" altLang="en-US" b="0" i="0" dirty="0">
                <a:solidFill>
                  <a:srgbClr val="333333"/>
                </a:solidFill>
                <a:effectLst/>
                <a:latin typeface="Helvetica Neue"/>
              </a:rPr>
              <a:t>干扰很敏感。 但整体而言，</a:t>
            </a:r>
            <a:r>
              <a:rPr lang="en-US" altLang="zh-CN" b="0" i="0" dirty="0" err="1">
                <a:solidFill>
                  <a:srgbClr val="333333"/>
                </a:solidFill>
                <a:effectLst/>
                <a:latin typeface="Helvetica Neue"/>
              </a:rPr>
              <a:t>Caladan</a:t>
            </a:r>
            <a:r>
              <a:rPr lang="zh-CN" altLang="en-US" b="0" i="0" dirty="0">
                <a:solidFill>
                  <a:srgbClr val="333333"/>
                </a:solidFill>
                <a:effectLst/>
                <a:latin typeface="Helvetica Neue"/>
              </a:rPr>
              <a:t>都可以维持微秒级别的</a:t>
            </a:r>
            <a:r>
              <a:rPr lang="en-US" altLang="zh-CN" b="0" i="0" dirty="0">
                <a:solidFill>
                  <a:srgbClr val="333333"/>
                </a:solidFill>
                <a:effectLst/>
                <a:latin typeface="Helvetica Neue"/>
              </a:rPr>
              <a:t>tail latency</a:t>
            </a:r>
            <a:r>
              <a:rPr lang="zh-CN" altLang="en-US" b="0" i="0" dirty="0">
                <a:solidFill>
                  <a:srgbClr val="333333"/>
                </a:solidFill>
                <a:effectLst/>
                <a:latin typeface="Helvetica Neue"/>
              </a:rPr>
              <a:t>。</a:t>
            </a:r>
            <a:endParaRPr lang="zh-CN" altLang="en-US"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42</a:t>
            </a:fld>
            <a:endParaRPr lang="zh-CN" altLang="en-US"/>
          </a:p>
        </p:txBody>
      </p:sp>
    </p:spTree>
    <p:extLst>
      <p:ext uri="{BB962C8B-B14F-4D97-AF65-F5344CB8AC3E}">
        <p14:creationId xmlns:p14="http://schemas.microsoft.com/office/powerpoint/2010/main" val="521594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实验更进一步，为了模拟现实场景下一个服务器进行许多任务且有负载波动的情形，文章同时布置</a:t>
            </a:r>
            <a:r>
              <a:rPr lang="en-US" altLang="zh-CN" dirty="0"/>
              <a:t>3</a:t>
            </a:r>
            <a:r>
              <a:rPr lang="zh-CN" altLang="en-US" dirty="0"/>
              <a:t>个</a:t>
            </a:r>
            <a:r>
              <a:rPr lang="en-US" altLang="zh-CN" dirty="0"/>
              <a:t>LC</a:t>
            </a:r>
            <a:r>
              <a:rPr lang="zh-CN" altLang="en-US" dirty="0"/>
              <a:t>任务和</a:t>
            </a:r>
            <a:r>
              <a:rPr lang="en-US" altLang="zh-CN" dirty="0"/>
              <a:t>2</a:t>
            </a:r>
            <a:r>
              <a:rPr lang="zh-CN" altLang="en-US" dirty="0"/>
              <a:t>个</a:t>
            </a:r>
            <a:r>
              <a:rPr lang="en-US" altLang="zh-CN" dirty="0"/>
              <a:t>BE</a:t>
            </a:r>
            <a:r>
              <a:rPr lang="zh-CN" altLang="en-US" dirty="0"/>
              <a:t>任务在同一台服务器下进行试验。</a:t>
            </a:r>
          </a:p>
        </p:txBody>
      </p:sp>
      <p:sp>
        <p:nvSpPr>
          <p:cNvPr id="4" name="灯片编号占位符 3"/>
          <p:cNvSpPr>
            <a:spLocks noGrp="1"/>
          </p:cNvSpPr>
          <p:nvPr>
            <p:ph type="sldNum" sz="quarter" idx="5"/>
          </p:nvPr>
        </p:nvSpPr>
        <p:spPr/>
        <p:txBody>
          <a:bodyPr/>
          <a:lstStyle/>
          <a:p>
            <a:fld id="{00F0FDD1-5445-47D8-99AF-E17C10F84B5D}" type="slidenum">
              <a:rPr lang="zh-CN" altLang="en-US" smtClean="0"/>
              <a:t>43</a:t>
            </a:fld>
            <a:endParaRPr lang="zh-CN" altLang="en-US"/>
          </a:p>
        </p:txBody>
      </p:sp>
    </p:spTree>
    <p:extLst>
      <p:ext uri="{BB962C8B-B14F-4D97-AF65-F5344CB8AC3E}">
        <p14:creationId xmlns:p14="http://schemas.microsoft.com/office/powerpoint/2010/main" val="4034314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类似原有</a:t>
            </a:r>
            <a:r>
              <a:rPr lang="en-US" altLang="zh-CN" dirty="0"/>
              <a:t>1:1 </a:t>
            </a:r>
            <a:r>
              <a:rPr lang="zh-CN" altLang="en-US" dirty="0"/>
              <a:t>的实验结果图，作者同样测试了</a:t>
            </a:r>
            <a:r>
              <a:rPr lang="en-US" altLang="zh-CN" dirty="0"/>
              <a:t>3:2</a:t>
            </a:r>
            <a:r>
              <a:rPr lang="zh-CN" altLang="en-US" dirty="0"/>
              <a:t>组合情形下，前</a:t>
            </a:r>
            <a:r>
              <a:rPr lang="en-US" altLang="zh-CN" dirty="0"/>
              <a:t>30</a:t>
            </a:r>
            <a:r>
              <a:rPr lang="zh-CN" altLang="en-US" dirty="0"/>
              <a:t>秒的 </a:t>
            </a:r>
            <a:r>
              <a:rPr lang="en-US" altLang="zh-CN" dirty="0"/>
              <a:t>latency</a:t>
            </a:r>
            <a:r>
              <a:rPr lang="zh-CN" altLang="en-US" dirty="0"/>
              <a:t>情况，</a:t>
            </a:r>
            <a:r>
              <a:rPr lang="en-US" altLang="zh-CN" dirty="0"/>
              <a:t>BE</a:t>
            </a:r>
            <a:r>
              <a:rPr lang="zh-CN" altLang="en-US" dirty="0"/>
              <a:t>任务吞吐量以及核心数的分配。</a:t>
            </a:r>
          </a:p>
        </p:txBody>
      </p:sp>
      <p:sp>
        <p:nvSpPr>
          <p:cNvPr id="4" name="灯片编号占位符 3"/>
          <p:cNvSpPr>
            <a:spLocks noGrp="1"/>
          </p:cNvSpPr>
          <p:nvPr>
            <p:ph type="sldNum" sz="quarter" idx="5"/>
          </p:nvPr>
        </p:nvSpPr>
        <p:spPr/>
        <p:txBody>
          <a:bodyPr/>
          <a:lstStyle/>
          <a:p>
            <a:fld id="{00F0FDD1-5445-47D8-99AF-E17C10F84B5D}" type="slidenum">
              <a:rPr lang="zh-CN" altLang="en-US" smtClean="0"/>
              <a:t>44</a:t>
            </a:fld>
            <a:endParaRPr lang="zh-CN" altLang="en-US"/>
          </a:p>
        </p:txBody>
      </p:sp>
    </p:spTree>
    <p:extLst>
      <p:ext uri="{BB962C8B-B14F-4D97-AF65-F5344CB8AC3E}">
        <p14:creationId xmlns:p14="http://schemas.microsoft.com/office/powerpoint/2010/main" val="3521703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每个</a:t>
            </a:r>
            <a:r>
              <a:rPr lang="en-US" altLang="zh-CN" b="0" i="0" dirty="0">
                <a:solidFill>
                  <a:srgbClr val="333333"/>
                </a:solidFill>
                <a:effectLst/>
                <a:latin typeface="Helvetica Neue"/>
              </a:rPr>
              <a:t>LC</a:t>
            </a:r>
            <a:r>
              <a:rPr lang="zh-CN" altLang="en-US" b="0" i="0" dirty="0">
                <a:solidFill>
                  <a:srgbClr val="333333"/>
                </a:solidFill>
                <a:effectLst/>
                <a:latin typeface="Helvetica Neue"/>
              </a:rPr>
              <a:t>应用程序的负载都发生了多次更改（右上图表）。这模拟了现实环境下应用负载的波动。</a:t>
            </a:r>
            <a:endParaRPr lang="en-US" altLang="zh-CN" b="0" i="0" dirty="0">
              <a:solidFill>
                <a:srgbClr val="333333"/>
              </a:solidFill>
              <a:effectLst/>
              <a:latin typeface="Helvetica Neue"/>
            </a:endParaRPr>
          </a:p>
        </p:txBody>
      </p:sp>
      <p:sp>
        <p:nvSpPr>
          <p:cNvPr id="4" name="灯片编号占位符 3"/>
          <p:cNvSpPr>
            <a:spLocks noGrp="1"/>
          </p:cNvSpPr>
          <p:nvPr>
            <p:ph type="sldNum" sz="quarter" idx="5"/>
          </p:nvPr>
        </p:nvSpPr>
        <p:spPr/>
        <p:txBody>
          <a:bodyPr/>
          <a:lstStyle/>
          <a:p>
            <a:fld id="{00F0FDD1-5445-47D8-99AF-E17C10F84B5D}" type="slidenum">
              <a:rPr lang="zh-CN" altLang="en-US" smtClean="0"/>
              <a:t>45</a:t>
            </a:fld>
            <a:endParaRPr lang="zh-CN" altLang="en-US"/>
          </a:p>
        </p:txBody>
      </p:sp>
    </p:spTree>
    <p:extLst>
      <p:ext uri="{BB962C8B-B14F-4D97-AF65-F5344CB8AC3E}">
        <p14:creationId xmlns:p14="http://schemas.microsoft.com/office/powerpoint/2010/main" val="1933743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在图示过程中，</a:t>
            </a:r>
            <a:r>
              <a:rPr lang="en-US" altLang="zh-CN" b="0" i="0" dirty="0" err="1">
                <a:solidFill>
                  <a:srgbClr val="333333"/>
                </a:solidFill>
                <a:effectLst/>
                <a:latin typeface="Helvetica Neue"/>
              </a:rPr>
              <a:t>swapions</a:t>
            </a:r>
            <a:r>
              <a:rPr lang="en-US" altLang="zh-CN" b="0" i="0" dirty="0">
                <a:solidFill>
                  <a:srgbClr val="333333"/>
                </a:solidFill>
                <a:effectLst/>
                <a:latin typeface="Helvetica Neue"/>
              </a:rPr>
              <a:t>-GC</a:t>
            </a:r>
            <a:r>
              <a:rPr lang="zh-CN" altLang="en-US" b="0" i="0" dirty="0">
                <a:solidFill>
                  <a:srgbClr val="333333"/>
                </a:solidFill>
                <a:effectLst/>
                <a:latin typeface="Helvetica Neue"/>
              </a:rPr>
              <a:t>进行了</a:t>
            </a:r>
            <a:r>
              <a:rPr lang="en-US" altLang="zh-CN" b="0" i="0" dirty="0">
                <a:solidFill>
                  <a:srgbClr val="333333"/>
                </a:solidFill>
                <a:effectLst/>
                <a:latin typeface="Helvetica Neue"/>
              </a:rPr>
              <a:t>3</a:t>
            </a:r>
            <a:r>
              <a:rPr lang="zh-CN" altLang="en-US" b="0" i="0" dirty="0">
                <a:solidFill>
                  <a:srgbClr val="333333"/>
                </a:solidFill>
                <a:effectLst/>
                <a:latin typeface="Helvetica Neue"/>
              </a:rPr>
              <a:t>次垃圾收集（灰色条）。 当负载或干扰发生变化时，</a:t>
            </a:r>
            <a:r>
              <a:rPr lang="en-US" altLang="zh-CN" b="0" i="0" dirty="0" err="1">
                <a:solidFill>
                  <a:srgbClr val="333333"/>
                </a:solidFill>
                <a:effectLst/>
                <a:latin typeface="Helvetica Neue"/>
              </a:rPr>
              <a:t>Caladan</a:t>
            </a:r>
            <a:r>
              <a:rPr lang="zh-CN" altLang="en-US" b="0" i="0" dirty="0">
                <a:solidFill>
                  <a:srgbClr val="333333"/>
                </a:solidFill>
                <a:effectLst/>
                <a:latin typeface="Helvetica Neue"/>
              </a:rPr>
              <a:t>会立即进行调整，并收敛。 当</a:t>
            </a:r>
            <a:r>
              <a:rPr lang="en-US" altLang="zh-CN" b="0" i="0" dirty="0">
                <a:solidFill>
                  <a:srgbClr val="333333"/>
                </a:solidFill>
                <a:effectLst/>
                <a:latin typeface="Helvetica Neue"/>
              </a:rPr>
              <a:t>GC</a:t>
            </a:r>
            <a:r>
              <a:rPr lang="zh-CN" altLang="en-US" b="0" i="0" dirty="0">
                <a:solidFill>
                  <a:srgbClr val="333333"/>
                </a:solidFill>
                <a:effectLst/>
                <a:latin typeface="Helvetica Neue"/>
              </a:rPr>
              <a:t>不运行时，</a:t>
            </a:r>
            <a:r>
              <a:rPr lang="en-US" altLang="zh-CN" b="0" i="0" dirty="0" err="1">
                <a:solidFill>
                  <a:srgbClr val="333333"/>
                </a:solidFill>
                <a:effectLst/>
                <a:latin typeface="Helvetica Neue"/>
              </a:rPr>
              <a:t>streamcluster</a:t>
            </a:r>
            <a:r>
              <a:rPr lang="zh-CN" altLang="en-US" b="0" i="0" dirty="0">
                <a:solidFill>
                  <a:srgbClr val="333333"/>
                </a:solidFill>
                <a:effectLst/>
                <a:latin typeface="Helvetica Neue"/>
              </a:rPr>
              <a:t>和</a:t>
            </a:r>
            <a:r>
              <a:rPr lang="en-US" altLang="zh-CN" b="0" i="0" dirty="0" err="1">
                <a:solidFill>
                  <a:srgbClr val="333333"/>
                </a:solidFill>
                <a:effectLst/>
                <a:latin typeface="Helvetica Neue"/>
              </a:rPr>
              <a:t>swappings</a:t>
            </a:r>
            <a:r>
              <a:rPr lang="en-US" altLang="zh-CN" b="0" i="0" dirty="0">
                <a:solidFill>
                  <a:srgbClr val="333333"/>
                </a:solidFill>
                <a:effectLst/>
                <a:latin typeface="Helvetica Neue"/>
              </a:rPr>
              <a:t>-GC</a:t>
            </a:r>
            <a:r>
              <a:rPr lang="zh-CN" altLang="en-US" b="0" i="0" dirty="0">
                <a:solidFill>
                  <a:srgbClr val="333333"/>
                </a:solidFill>
                <a:effectLst/>
                <a:latin typeface="Helvetica Neue"/>
              </a:rPr>
              <a:t>的组合不会使内存带宽饱和。 但是，当</a:t>
            </a:r>
            <a:r>
              <a:rPr lang="en-US" altLang="zh-CN" b="0" i="0" dirty="0">
                <a:solidFill>
                  <a:srgbClr val="333333"/>
                </a:solidFill>
                <a:effectLst/>
                <a:latin typeface="Helvetica Neue"/>
              </a:rPr>
              <a:t>GC</a:t>
            </a:r>
            <a:r>
              <a:rPr lang="zh-CN" altLang="en-US" b="0" i="0" dirty="0">
                <a:solidFill>
                  <a:srgbClr val="333333"/>
                </a:solidFill>
                <a:effectLst/>
                <a:latin typeface="Helvetica Neue"/>
              </a:rPr>
              <a:t>开始时，这两个任务一起使</a:t>
            </a:r>
            <a:r>
              <a:rPr lang="en-US" altLang="zh-CN" b="0" i="0" dirty="0">
                <a:solidFill>
                  <a:srgbClr val="333333"/>
                </a:solidFill>
                <a:effectLst/>
                <a:latin typeface="Helvetica Neue"/>
              </a:rPr>
              <a:t>DRAM</a:t>
            </a:r>
            <a:r>
              <a:rPr lang="zh-CN" altLang="en-US" b="0" i="0" dirty="0">
                <a:solidFill>
                  <a:srgbClr val="333333"/>
                </a:solidFill>
                <a:effectLst/>
                <a:latin typeface="Helvetica Neue"/>
              </a:rPr>
              <a:t>带宽饱和，受</a:t>
            </a:r>
            <a:r>
              <a:rPr lang="en-US" altLang="zh-CN" b="0" i="0" dirty="0" err="1">
                <a:solidFill>
                  <a:srgbClr val="333333"/>
                </a:solidFill>
                <a:effectLst/>
                <a:latin typeface="Helvetica Neue"/>
              </a:rPr>
              <a:t>Caladan</a:t>
            </a:r>
            <a:r>
              <a:rPr lang="zh-CN" altLang="en-US" b="0" i="0" dirty="0">
                <a:solidFill>
                  <a:srgbClr val="333333"/>
                </a:solidFill>
                <a:effectLst/>
                <a:latin typeface="Helvetica Neue"/>
              </a:rPr>
              <a:t>限制。</a:t>
            </a:r>
            <a:endParaRPr lang="en-US" altLang="zh-CN" b="0" i="0" dirty="0">
              <a:solidFill>
                <a:srgbClr val="333333"/>
              </a:solidFill>
              <a:effectLst/>
              <a:latin typeface="Helvetica Neue"/>
            </a:endParaRPr>
          </a:p>
          <a:p>
            <a:endParaRPr lang="en-US" altLang="zh-CN" b="0" i="0" dirty="0">
              <a:solidFill>
                <a:srgbClr val="333333"/>
              </a:solidFill>
              <a:effectLst/>
              <a:latin typeface="Helvetica Neue"/>
            </a:endParaRPr>
          </a:p>
          <a:p>
            <a:r>
              <a:rPr lang="zh-CN" altLang="en-US" dirty="0"/>
              <a:t>左边图的实验结果显示</a:t>
            </a:r>
            <a:r>
              <a:rPr lang="en-US" altLang="zh-CN" dirty="0" err="1"/>
              <a:t>Caladan</a:t>
            </a:r>
            <a:r>
              <a:rPr lang="zh-CN" altLang="en-US" dirty="0"/>
              <a:t>的设计可以使得全部三种</a:t>
            </a:r>
            <a:r>
              <a:rPr lang="en-US" altLang="zh-CN" dirty="0"/>
              <a:t>tasks</a:t>
            </a:r>
            <a:r>
              <a:rPr lang="zh-CN" altLang="en-US" dirty="0"/>
              <a:t>的运行都保持在较低 </a:t>
            </a:r>
            <a:r>
              <a:rPr lang="en-US" altLang="zh-CN" dirty="0"/>
              <a:t>tail latency</a:t>
            </a:r>
            <a:r>
              <a:rPr lang="zh-CN" altLang="en-US" dirty="0"/>
              <a:t>。</a:t>
            </a:r>
          </a:p>
        </p:txBody>
      </p:sp>
      <p:sp>
        <p:nvSpPr>
          <p:cNvPr id="4" name="灯片编号占位符 3"/>
          <p:cNvSpPr>
            <a:spLocks noGrp="1"/>
          </p:cNvSpPr>
          <p:nvPr>
            <p:ph type="sldNum" sz="quarter" idx="5"/>
          </p:nvPr>
        </p:nvSpPr>
        <p:spPr/>
        <p:txBody>
          <a:bodyPr/>
          <a:lstStyle/>
          <a:p>
            <a:fld id="{00F0FDD1-5445-47D8-99AF-E17C10F84B5D}" type="slidenum">
              <a:rPr lang="zh-CN" altLang="en-US" smtClean="0"/>
              <a:t>46</a:t>
            </a:fld>
            <a:endParaRPr lang="zh-CN" altLang="en-US"/>
          </a:p>
        </p:txBody>
      </p:sp>
    </p:spTree>
    <p:extLst>
      <p:ext uri="{BB962C8B-B14F-4D97-AF65-F5344CB8AC3E}">
        <p14:creationId xmlns:p14="http://schemas.microsoft.com/office/powerpoint/2010/main" val="1041525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47</a:t>
            </a:fld>
            <a:endParaRPr lang="zh-CN" altLang="en-US"/>
          </a:p>
        </p:txBody>
      </p:sp>
    </p:spTree>
    <p:extLst>
      <p:ext uri="{BB962C8B-B14F-4D97-AF65-F5344CB8AC3E}">
        <p14:creationId xmlns:p14="http://schemas.microsoft.com/office/powerpoint/2010/main" val="30877819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总结本文的主要贡献</a:t>
            </a:r>
            <a:r>
              <a:rPr lang="en-US" altLang="zh-CN" dirty="0"/>
              <a:t>  </a:t>
            </a:r>
            <a:r>
              <a:rPr lang="en-US" altLang="zh-CN" dirty="0" err="1"/>
              <a:t>Caladan</a:t>
            </a:r>
            <a:r>
              <a:rPr lang="zh-CN" altLang="en-US" dirty="0"/>
              <a:t>系统</a:t>
            </a:r>
            <a:r>
              <a:rPr lang="en-US" altLang="zh-CN" dirty="0"/>
              <a:t>: </a:t>
            </a:r>
            <a:r>
              <a:rPr lang="zh-CN" altLang="en-US" dirty="0"/>
              <a:t>可以在微秒级别进行</a:t>
            </a:r>
            <a:r>
              <a:rPr lang="en-US" altLang="zh-CN" dirty="0" err="1"/>
              <a:t>cpu</a:t>
            </a:r>
            <a:r>
              <a:rPr lang="zh-CN" altLang="en-US" dirty="0"/>
              <a:t>核心调整，提高机器整体的资源利用率，更好解决</a:t>
            </a:r>
            <a:r>
              <a:rPr lang="en-US" altLang="zh-CN" dirty="0"/>
              <a:t>tail latency</a:t>
            </a:r>
            <a:r>
              <a:rPr lang="zh-CN" altLang="en-US" dirty="0"/>
              <a:t>问题，并维持整体吞吐量在较高水平。其高效性源于能在相同时间范围对感知到的干扰发出对应的控制信号进行调整。</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t>48</a:t>
            </a:fld>
            <a:endParaRPr lang="zh-CN" altLang="en-US"/>
          </a:p>
        </p:txBody>
      </p:sp>
    </p:spTree>
    <p:extLst>
      <p:ext uri="{BB962C8B-B14F-4D97-AF65-F5344CB8AC3E}">
        <p14:creationId xmlns:p14="http://schemas.microsoft.com/office/powerpoint/2010/main" val="4085874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49</a:t>
            </a:fld>
            <a:endParaRPr lang="zh-CN" altLang="en-US"/>
          </a:p>
        </p:txBody>
      </p:sp>
    </p:spTree>
    <p:extLst>
      <p:ext uri="{BB962C8B-B14F-4D97-AF65-F5344CB8AC3E}">
        <p14:creationId xmlns:p14="http://schemas.microsoft.com/office/powerpoint/2010/main" val="247201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打包放在同一机器上也会带来吵闹的邻居问题</a:t>
            </a:r>
            <a:r>
              <a:rPr lang="zh-CN" altLang="en-US" dirty="0"/>
              <a:t>，任务在同一个</a:t>
            </a:r>
            <a:r>
              <a:rPr lang="en-US" altLang="zh-CN" dirty="0"/>
              <a:t>CPU</a:t>
            </a:r>
            <a:r>
              <a:rPr lang="zh-CN" altLang="en-US" dirty="0"/>
              <a:t>上会争抢多个共享资源，如，</a:t>
            </a:r>
            <a:r>
              <a:rPr lang="en-US" altLang="zh-CN" dirty="0"/>
              <a:t>core</a:t>
            </a:r>
            <a:r>
              <a:rPr lang="zh-CN" altLang="en-US" dirty="0"/>
              <a:t>，</a:t>
            </a:r>
            <a:r>
              <a:rPr lang="en-US" altLang="zh-CN" dirty="0"/>
              <a:t>cache</a:t>
            </a:r>
            <a:r>
              <a:rPr lang="zh-CN" altLang="en-US" dirty="0"/>
              <a:t>，内存带宽，共享执行单元等。当竞争激烈时，任务通常会遭受严重干扰，严重干扰带来高时延对于</a:t>
            </a:r>
            <a:r>
              <a:rPr lang="en-US" altLang="zh-CN" dirty="0"/>
              <a:t>LC</a:t>
            </a:r>
            <a:r>
              <a:rPr lang="zh-CN" altLang="en-US" dirty="0"/>
              <a:t>任务来说是致命的</a:t>
            </a:r>
            <a:endParaRPr 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5</a:t>
            </a:fld>
            <a:endParaRPr lang="en-US"/>
          </a:p>
        </p:txBody>
      </p:sp>
    </p:spTree>
    <p:extLst>
      <p:ext uri="{BB962C8B-B14F-4D97-AF65-F5344CB8AC3E}">
        <p14:creationId xmlns:p14="http://schemas.microsoft.com/office/powerpoint/2010/main" val="377208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解决资源竞争是非常困难的，因为应用的资源使用情况在不断变化，导致干扰的强度和类型也不断变化。谷歌和微软都报道过，在微秒级别上的负载极速激增，从而短时间内导致对资源的类型和需求量发生重大变化。</a:t>
            </a:r>
            <a:endParaRPr kumimoji="1" lang="en-US" altLang="zh-CN" dirty="0"/>
          </a:p>
          <a:p>
            <a:r>
              <a:rPr kumimoji="1" lang="zh-CN" altLang="en-US" dirty="0"/>
              <a:t>还有一种情况，许多应用呈现出周期性行为，比如：编译，压缩，</a:t>
            </a:r>
            <a:r>
              <a:rPr kumimoji="1" lang="en-US" altLang="zh-CN" dirty="0"/>
              <a:t>spark</a:t>
            </a:r>
            <a:r>
              <a:rPr kumimoji="1" lang="zh-CN" altLang="en-US" dirty="0"/>
              <a:t>计算任务，垃圾清理等，这些应用在不同周期对与资源种类和需求量也不同。</a:t>
            </a:r>
            <a:endParaRPr kumimoji="1" lang="en-US" altLang="zh-CN" dirty="0"/>
          </a:p>
          <a:p>
            <a:r>
              <a:rPr kumimoji="1" lang="zh-CN" altLang="en-US" dirty="0"/>
              <a:t>这两种情况都说明应用短时间内对资源需求和种类重大变化是很常见的。</a:t>
            </a:r>
            <a:endParaRPr kumimoji="1" lang="en-US" altLang="zh-CN" dirty="0"/>
          </a:p>
          <a:p>
            <a:r>
              <a:rPr kumimoji="1" lang="zh-CN" altLang="en-US" dirty="0"/>
              <a:t>接下来我们以垃圾清理作为干扰例子研究</a:t>
            </a:r>
          </a:p>
        </p:txBody>
      </p:sp>
      <p:sp>
        <p:nvSpPr>
          <p:cNvPr id="4" name="灯片编号占位符 3"/>
          <p:cNvSpPr>
            <a:spLocks noGrp="1"/>
          </p:cNvSpPr>
          <p:nvPr>
            <p:ph type="sldNum" sz="quarter" idx="5"/>
          </p:nvPr>
        </p:nvSpPr>
        <p:spPr/>
        <p:txBody>
          <a:bodyPr/>
          <a:lstStyle/>
          <a:p>
            <a:fld id="{5F5ED90A-8388-472B-A36E-01D92AB5F8E9}" type="slidenum">
              <a:rPr lang="en-US" smtClean="0"/>
              <a:t>6</a:t>
            </a:fld>
            <a:endParaRPr lang="en-US"/>
          </a:p>
        </p:txBody>
      </p:sp>
    </p:spTree>
    <p:extLst>
      <p:ext uri="{BB962C8B-B14F-4D97-AF65-F5344CB8AC3E}">
        <p14:creationId xmlns:p14="http://schemas.microsoft.com/office/powerpoint/2010/main" val="373437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我们放置了两个任务，分别是</a:t>
            </a:r>
            <a:r>
              <a:rPr kumimoji="1" lang="en-US" altLang="zh-CN" dirty="0"/>
              <a:t>LC</a:t>
            </a:r>
            <a:r>
              <a:rPr kumimoji="1" lang="zh-CN" altLang="en-US" dirty="0"/>
              <a:t>任务</a:t>
            </a:r>
            <a:r>
              <a:rPr kumimoji="1" lang="en-US" altLang="zh-CN" dirty="0" err="1"/>
              <a:t>memcache</a:t>
            </a:r>
            <a:r>
              <a:rPr kumimoji="1" lang="zh-CN" altLang="en-US" dirty="0"/>
              <a:t>，这是一个低时延在内存键值数据库和一个带有垃圾收集的</a:t>
            </a:r>
            <a:r>
              <a:rPr kumimoji="1" lang="en-US" altLang="zh-CN" dirty="0"/>
              <a:t>BE</a:t>
            </a:r>
            <a:r>
              <a:rPr kumimoji="1" lang="zh-CN" altLang="en-US" dirty="0"/>
              <a:t>任务。我们先静态的提供</a:t>
            </a:r>
            <a:r>
              <a:rPr kumimoji="1" lang="en-US" altLang="zh-CN" dirty="0"/>
              <a:t>memcache2</a:t>
            </a:r>
            <a:r>
              <a:rPr kumimoji="1" lang="zh-CN" altLang="en-US" dirty="0"/>
              <a:t>核，因为在单独运行的情况下，能够保持</a:t>
            </a:r>
            <a:r>
              <a:rPr kumimoji="1" lang="en-US" altLang="zh-CN" dirty="0"/>
              <a:t>99.9%</a:t>
            </a:r>
            <a:r>
              <a:rPr kumimoji="1" lang="zh-CN" altLang="en-US" dirty="0"/>
              <a:t>的尾时延在</a:t>
            </a:r>
            <a:r>
              <a:rPr kumimoji="1" lang="en-US" altLang="zh-CN" dirty="0"/>
              <a:t>50</a:t>
            </a:r>
            <a:r>
              <a:rPr kumimoji="1" lang="zh-CN" altLang="en-US" dirty="0"/>
              <a:t>微秒以下，剩下的</a:t>
            </a:r>
            <a:r>
              <a:rPr kumimoji="1" lang="en-US" altLang="zh-CN" dirty="0"/>
              <a:t>20</a:t>
            </a:r>
            <a:r>
              <a:rPr kumimoji="1" lang="zh-CN" altLang="en-US" dirty="0"/>
              <a:t>核全部给</a:t>
            </a:r>
            <a:r>
              <a:rPr kumimoji="1" lang="en-US" altLang="zh-CN" dirty="0"/>
              <a:t>BE</a:t>
            </a:r>
            <a:r>
              <a:rPr kumimoji="1" lang="zh-CN" altLang="en-US" dirty="0"/>
              <a:t>任务，以尽可能提供机器的资源利用率</a:t>
            </a:r>
            <a:endParaRPr kumimoji="1" lang="en-US" altLang="zh-CN" dirty="0"/>
          </a:p>
          <a:p>
            <a:r>
              <a:rPr kumimoji="1" lang="zh-CN" altLang="en-US" dirty="0"/>
              <a:t>这是整个机器的内存使用情况，灰色阶段为垃圾收集和清理，我们可以发现，当</a:t>
            </a:r>
            <a:r>
              <a:rPr kumimoji="1" lang="en-US" altLang="zh-CN" dirty="0"/>
              <a:t>GC</a:t>
            </a:r>
            <a:r>
              <a:rPr kumimoji="1" lang="zh-CN" altLang="en-US" dirty="0"/>
              <a:t>启动时，在</a:t>
            </a:r>
            <a:r>
              <a:rPr kumimoji="1" lang="en-US" altLang="zh-CN" dirty="0"/>
              <a:t>100</a:t>
            </a:r>
            <a:r>
              <a:rPr kumimoji="1" lang="zh-CN" altLang="en-US" dirty="0"/>
              <a:t>毫米内内存几乎被用满了，但</a:t>
            </a:r>
            <a:r>
              <a:rPr kumimoji="1" lang="en-US" altLang="zh-CN" dirty="0"/>
              <a:t>GC</a:t>
            </a:r>
            <a:r>
              <a:rPr kumimoji="1" lang="zh-CN" altLang="en-US" dirty="0"/>
              <a:t>不运行时，说明</a:t>
            </a:r>
            <a:r>
              <a:rPr kumimoji="1" lang="en-US" altLang="zh-CN" dirty="0"/>
              <a:t>BE</a:t>
            </a:r>
            <a:r>
              <a:rPr kumimoji="1" lang="zh-CN" altLang="en-US" dirty="0"/>
              <a:t>任务在计算阶段。我们现在来看下</a:t>
            </a:r>
            <a:r>
              <a:rPr kumimoji="1" lang="en-US" altLang="zh-CN" dirty="0" err="1"/>
              <a:t>memcache</a:t>
            </a:r>
            <a:r>
              <a:rPr kumimoji="1" lang="zh-CN" altLang="en-US" dirty="0"/>
              <a:t>的情况，在</a:t>
            </a:r>
            <a:r>
              <a:rPr kumimoji="1" lang="en-US" altLang="zh-CN" dirty="0"/>
              <a:t>GC</a:t>
            </a:r>
            <a:r>
              <a:rPr kumimoji="1" lang="zh-CN" altLang="en-US" dirty="0"/>
              <a:t>不运行时，保持着低时延，一旦</a:t>
            </a:r>
            <a:r>
              <a:rPr kumimoji="1" lang="en-US" altLang="zh-CN" dirty="0"/>
              <a:t>GC</a:t>
            </a:r>
            <a:r>
              <a:rPr kumimoji="1" lang="zh-CN" altLang="en-US" dirty="0"/>
              <a:t>运行起来，</a:t>
            </a:r>
            <a:r>
              <a:rPr kumimoji="1" lang="en-US" altLang="zh-CN" dirty="0" err="1"/>
              <a:t>memcache</a:t>
            </a:r>
            <a:r>
              <a:rPr kumimoji="1" lang="zh-CN" altLang="en-US" dirty="0"/>
              <a:t>遭受严重干扰，导致尾时延是正常的一千倍。</a:t>
            </a:r>
            <a:endParaRPr kumimoji="1" lang="en-US" altLang="zh-CN" dirty="0"/>
          </a:p>
          <a:p>
            <a:r>
              <a:rPr kumimoji="1" lang="zh-CN" altLang="en-US" dirty="0"/>
              <a:t>说明</a:t>
            </a:r>
            <a:r>
              <a:rPr kumimoji="1" lang="en-US" altLang="zh-CN" dirty="0"/>
              <a:t>GC</a:t>
            </a:r>
            <a:r>
              <a:rPr kumimoji="1" lang="zh-CN" altLang="en-US" dirty="0"/>
              <a:t>不启动时，当前配置效果不错，一旦</a:t>
            </a:r>
            <a:r>
              <a:rPr kumimoji="1" lang="en-US" altLang="zh-CN" dirty="0"/>
              <a:t>GC</a:t>
            </a:r>
            <a:r>
              <a:rPr kumimoji="1" lang="zh-CN" altLang="en-US" dirty="0"/>
              <a:t>运行起来，我们需要迅速的改变配置，那么需要多快时间反应呢？</a:t>
            </a:r>
          </a:p>
        </p:txBody>
      </p:sp>
      <p:sp>
        <p:nvSpPr>
          <p:cNvPr id="4" name="灯片编号占位符 3"/>
          <p:cNvSpPr>
            <a:spLocks noGrp="1"/>
          </p:cNvSpPr>
          <p:nvPr>
            <p:ph type="sldNum" sz="quarter" idx="5"/>
          </p:nvPr>
        </p:nvSpPr>
        <p:spPr/>
        <p:txBody>
          <a:bodyPr/>
          <a:lstStyle/>
          <a:p>
            <a:fld id="{5F5ED90A-8388-472B-A36E-01D92AB5F8E9}" type="slidenum">
              <a:rPr lang="en-US" smtClean="0"/>
              <a:t>7</a:t>
            </a:fld>
            <a:endParaRPr lang="en-US"/>
          </a:p>
        </p:txBody>
      </p:sp>
    </p:spTree>
    <p:extLst>
      <p:ext uri="{BB962C8B-B14F-4D97-AF65-F5344CB8AC3E}">
        <p14:creationId xmlns:p14="http://schemas.microsoft.com/office/powerpoint/2010/main" val="385714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当干扰开始时，我们看到时延极速上升，如果</a:t>
            </a:r>
            <a:r>
              <a:rPr kumimoji="1" lang="en-US" altLang="zh-CN" dirty="0" err="1"/>
              <a:t>memcache</a:t>
            </a:r>
            <a:r>
              <a:rPr kumimoji="1" lang="zh-CN" altLang="en-US" dirty="0"/>
              <a:t>的</a:t>
            </a:r>
            <a:r>
              <a:rPr kumimoji="1" lang="en-US" altLang="zh-CN" dirty="0"/>
              <a:t>SLO</a:t>
            </a:r>
            <a:r>
              <a:rPr kumimoji="1" lang="zh-CN" altLang="en-US" dirty="0"/>
              <a:t>（服务等级目标）为</a:t>
            </a:r>
            <a:r>
              <a:rPr kumimoji="1" lang="en-US" altLang="zh-CN" dirty="0"/>
              <a:t>99.9%</a:t>
            </a:r>
            <a:r>
              <a:rPr kumimoji="1" lang="zh-CN" altLang="en-US" dirty="0"/>
              <a:t>的尾时延要低于</a:t>
            </a:r>
            <a:r>
              <a:rPr kumimoji="1" lang="en-US" altLang="zh-CN" dirty="0"/>
              <a:t>100</a:t>
            </a:r>
            <a:r>
              <a:rPr kumimoji="1" lang="zh-CN" altLang="en-US" dirty="0"/>
              <a:t>微秒以下，那么我们只有</a:t>
            </a:r>
            <a:r>
              <a:rPr kumimoji="1" lang="en-US" altLang="zh-CN" dirty="0"/>
              <a:t>100us</a:t>
            </a:r>
            <a:r>
              <a:rPr kumimoji="1" lang="zh-CN" altLang="en-US" dirty="0"/>
              <a:t>的时间供我们检测并对移除或减缓干扰的影响</a:t>
            </a:r>
          </a:p>
        </p:txBody>
      </p:sp>
      <p:sp>
        <p:nvSpPr>
          <p:cNvPr id="4" name="灯片编号占位符 3"/>
          <p:cNvSpPr>
            <a:spLocks noGrp="1"/>
          </p:cNvSpPr>
          <p:nvPr>
            <p:ph type="sldNum" sz="quarter" idx="5"/>
          </p:nvPr>
        </p:nvSpPr>
        <p:spPr/>
        <p:txBody>
          <a:bodyPr/>
          <a:lstStyle/>
          <a:p>
            <a:fld id="{5F5ED90A-8388-472B-A36E-01D92AB5F8E9}" type="slidenum">
              <a:rPr lang="en-US" smtClean="0"/>
              <a:t>8</a:t>
            </a:fld>
            <a:endParaRPr lang="en-US"/>
          </a:p>
        </p:txBody>
      </p:sp>
    </p:spTree>
    <p:extLst>
      <p:ext uri="{BB962C8B-B14F-4D97-AF65-F5344CB8AC3E}">
        <p14:creationId xmlns:p14="http://schemas.microsoft.com/office/powerpoint/2010/main" val="170429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现存对于减少干扰问题的解决方案通常在于从硬件层面上对资源进行分区。比如</a:t>
            </a:r>
            <a:r>
              <a:rPr kumimoji="1" lang="en-US" altLang="zh-CN" dirty="0"/>
              <a:t>Intel</a:t>
            </a:r>
            <a:r>
              <a:rPr kumimoji="1" lang="zh-CN" altLang="en-US" dirty="0"/>
              <a:t>的缓存分配技术对</a:t>
            </a:r>
            <a:r>
              <a:rPr kumimoji="1" lang="en-US" altLang="zh-CN" dirty="0"/>
              <a:t>Cache</a:t>
            </a:r>
            <a:r>
              <a:rPr kumimoji="1" lang="zh-CN" altLang="en-US" dirty="0"/>
              <a:t>进行划分</a:t>
            </a:r>
            <a:endParaRPr kumimoji="1" lang="en-US" altLang="zh-CN" dirty="0"/>
          </a:p>
          <a:p>
            <a:r>
              <a:rPr kumimoji="1" lang="zh-CN" altLang="en-US" dirty="0"/>
              <a:t>有根据负载的峰值设定静态分区大小，给应用分配专属核等。这些方法虽然保证了</a:t>
            </a:r>
            <a:r>
              <a:rPr kumimoji="1" lang="en-US" altLang="zh-CN" dirty="0"/>
              <a:t>LC</a:t>
            </a:r>
            <a:r>
              <a:rPr kumimoji="1" lang="zh-CN" altLang="en-US" dirty="0"/>
              <a:t>应用的低时延目标，但还是明显浪费了资源。</a:t>
            </a:r>
            <a:endParaRPr kumimoji="1" lang="en-US" altLang="zh-CN" dirty="0"/>
          </a:p>
          <a:p>
            <a:r>
              <a:rPr kumimoji="1" lang="zh-CN" altLang="en-US" dirty="0"/>
              <a:t>近几年提出了动态分区的方法，根据负载情况以及应用自身的资源使用情况对资源进行动态分区。比如</a:t>
            </a:r>
            <a:r>
              <a:rPr kumimoji="1" lang="en-US" altLang="zh-CN" dirty="0" err="1"/>
              <a:t>Heracle</a:t>
            </a:r>
            <a:r>
              <a:rPr kumimoji="1" lang="zh-CN" altLang="en-US" dirty="0"/>
              <a:t>每</a:t>
            </a:r>
            <a:r>
              <a:rPr kumimoji="1" lang="en-US" altLang="zh-CN" dirty="0"/>
              <a:t>2s</a:t>
            </a:r>
            <a:r>
              <a:rPr kumimoji="1" lang="zh-CN" altLang="en-US" dirty="0"/>
              <a:t>对资源分区一次，最后到达正确配置的需要</a:t>
            </a:r>
            <a:r>
              <a:rPr kumimoji="1" lang="en-US" altLang="zh-CN" dirty="0"/>
              <a:t>30s</a:t>
            </a:r>
            <a:r>
              <a:rPr kumimoji="1" lang="zh-CN" altLang="en-US" dirty="0"/>
              <a:t>，</a:t>
            </a:r>
            <a:r>
              <a:rPr kumimoji="1" lang="en-US" altLang="zh-CN" dirty="0"/>
              <a:t>Parties</a:t>
            </a:r>
            <a:r>
              <a:rPr kumimoji="1" lang="zh-CN" altLang="en-US" dirty="0"/>
              <a:t>优化到</a:t>
            </a:r>
            <a:r>
              <a:rPr kumimoji="1" lang="en-US" altLang="zh-CN" dirty="0"/>
              <a:t>10-20s</a:t>
            </a:r>
            <a:r>
              <a:rPr kumimoji="1" lang="zh-CN" altLang="en-US" dirty="0"/>
              <a:t>，然而就算说</a:t>
            </a:r>
            <a:r>
              <a:rPr kumimoji="1" lang="en-US" altLang="zh-CN" dirty="0"/>
              <a:t>10s</a:t>
            </a:r>
            <a:r>
              <a:rPr kumimoji="1" lang="zh-CN" altLang="en-US" dirty="0"/>
              <a:t>，在</a:t>
            </a:r>
            <a:r>
              <a:rPr kumimoji="1" lang="en-US" altLang="zh-CN" dirty="0"/>
              <a:t>GC</a:t>
            </a:r>
            <a:r>
              <a:rPr kumimoji="1" lang="zh-CN" altLang="en-US" dirty="0"/>
              <a:t>这个例子中，还是太慢了。</a:t>
            </a:r>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5F5ED90A-8388-472B-A36E-01D92AB5F8E9}" type="slidenum">
              <a:rPr lang="en-US" smtClean="0"/>
              <a:t>9</a:t>
            </a:fld>
            <a:endParaRPr lang="en-US"/>
          </a:p>
        </p:txBody>
      </p:sp>
    </p:spTree>
    <p:extLst>
      <p:ext uri="{BB962C8B-B14F-4D97-AF65-F5344CB8AC3E}">
        <p14:creationId xmlns:p14="http://schemas.microsoft.com/office/powerpoint/2010/main" val="117573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aseline="0">
                <a:latin typeface="Gill Sans MT" panose="020B0502020104020203" pitchFamily="34" charset="0"/>
                <a:ea typeface="+mn-ea"/>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aseline="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2F0C179D-7936-4840-A5EE-1FC6BC949708}" type="datetime1">
              <a:rPr lang="en-US" altLang="zh-CN" smtClean="0"/>
              <a:t>4/7/2021</a:t>
            </a:fld>
            <a:endParaRPr lang="zh-CN" altLang="en-US" dirty="0"/>
          </a:p>
        </p:txBody>
      </p:sp>
      <p:sp>
        <p:nvSpPr>
          <p:cNvPr id="5" name="页脚占位符 4"/>
          <p:cNvSpPr>
            <a:spLocks noGrp="1"/>
          </p:cNvSpPr>
          <p:nvPr>
            <p:ph type="ftr" sz="quarter" idx="11"/>
          </p:nvPr>
        </p:nvSpPr>
        <p:spPr/>
        <p:txBody>
          <a:bodyPr/>
          <a:lstStyle/>
          <a:p>
            <a:r>
              <a:rPr lang="en-US" altLang="zh-CN"/>
              <a:t>USTC-SYS Reading Group</a:t>
            </a:r>
            <a:endParaRPr lang="zh-CN" altLang="en-US"/>
          </a:p>
        </p:txBody>
      </p:sp>
    </p:spTree>
    <p:extLst>
      <p:ext uri="{BB962C8B-B14F-4D97-AF65-F5344CB8AC3E}">
        <p14:creationId xmlns:p14="http://schemas.microsoft.com/office/powerpoint/2010/main" val="187470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p:txBody>
          <a:bodyPr/>
          <a:lstStyle/>
          <a:p>
            <a:r>
              <a:rPr lang="en-US" altLang="zh-CN"/>
              <a:t>USTC-SYS Reading Group</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B413F5A-538F-485C-B2E5-D84E9140936F}" type="datetime1">
              <a:rPr lang="en-US" altLang="zh-CN" smtClean="0"/>
              <a:t>4/7/2021</a:t>
            </a:fld>
            <a:endParaRPr lang="zh-CN" altLang="en-US" dirty="0"/>
          </a:p>
        </p:txBody>
      </p:sp>
    </p:spTree>
    <p:extLst>
      <p:ext uri="{BB962C8B-B14F-4D97-AF65-F5344CB8AC3E}">
        <p14:creationId xmlns:p14="http://schemas.microsoft.com/office/powerpoint/2010/main" val="186558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mn-ea"/>
                <a:ea typeface="+mn-ea"/>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p:txBody>
          <a:bodyPr/>
          <a:lstStyle/>
          <a:p>
            <a:r>
              <a:rPr lang="en-US" altLang="zh-CN"/>
              <a:t>USTC-SYS Reading Group</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582BA3F-EF11-4BED-BEC9-19AF3C475718}" type="datetime1">
              <a:rPr lang="en-US" altLang="zh-CN" smtClean="0"/>
              <a:t>4/7/2021</a:t>
            </a:fld>
            <a:endParaRPr lang="zh-CN" altLang="en-US" dirty="0"/>
          </a:p>
        </p:txBody>
      </p:sp>
    </p:spTree>
    <p:extLst>
      <p:ext uri="{BB962C8B-B14F-4D97-AF65-F5344CB8AC3E}">
        <p14:creationId xmlns:p14="http://schemas.microsoft.com/office/powerpoint/2010/main" val="211715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ADSL">
    <p:spTree>
      <p:nvGrpSpPr>
        <p:cNvPr id="1" name=""/>
        <p:cNvGrpSpPr/>
        <p:nvPr/>
      </p:nvGrpSpPr>
      <p:grpSpPr>
        <a:xfrm>
          <a:off x="0" y="0"/>
          <a:ext cx="0" cy="0"/>
          <a:chOff x="0" y="0"/>
          <a:chExt cx="0" cy="0"/>
        </a:xfrm>
      </p:grpSpPr>
      <p:sp>
        <p:nvSpPr>
          <p:cNvPr id="2" name="标题 1"/>
          <p:cNvSpPr>
            <a:spLocks noGrp="1"/>
          </p:cNvSpPr>
          <p:nvPr>
            <p:ph type="title"/>
          </p:nvPr>
        </p:nvSpPr>
        <p:spPr>
          <a:xfrm>
            <a:off x="838200" y="388797"/>
            <a:ext cx="10515600" cy="688515"/>
          </a:xfrm>
        </p:spPr>
        <p:txBody>
          <a:bodyPr/>
          <a:lstStyle>
            <a:lvl1pPr>
              <a:defRPr baseline="0">
                <a:latin typeface="Gill Sans MT" panose="020B0502020104020203" pitchFamily="34" charset="0"/>
                <a:ea typeface="+mn-ea"/>
              </a:defRPr>
            </a:lvl1pPr>
          </a:lstStyle>
          <a:p>
            <a:r>
              <a:rPr lang="zh-CN" altLang="en-US"/>
              <a:t>单击此处编辑母版标题样式</a:t>
            </a:r>
          </a:p>
        </p:txBody>
      </p:sp>
      <p:sp>
        <p:nvSpPr>
          <p:cNvPr id="3" name="内容占位符 2"/>
          <p:cNvSpPr>
            <a:spLocks noGrp="1"/>
          </p:cNvSpPr>
          <p:nvPr>
            <p:ph idx="1"/>
          </p:nvPr>
        </p:nvSpPr>
        <p:spPr>
          <a:xfrm>
            <a:off x="838200" y="1213837"/>
            <a:ext cx="10515600" cy="4963126"/>
          </a:xfrm>
        </p:spPr>
        <p:txBody>
          <a:bodyPr/>
          <a:lstStyle>
            <a:lvl1pPr marL="514350" indent="-514350">
              <a:lnSpc>
                <a:spcPct val="100000"/>
              </a:lnSpc>
              <a:buFont typeface="Arial" panose="020B0604020202020204" pitchFamily="34" charset="0"/>
              <a:buChar char="•"/>
              <a:defRPr baseline="0">
                <a:latin typeface="Gill Sans MT" panose="020B0502020104020203" pitchFamily="34" charset="0"/>
              </a:defRPr>
            </a:lvl1pPr>
            <a:lvl2pPr>
              <a:lnSpc>
                <a:spcPct val="100000"/>
              </a:lnSpc>
              <a:defRPr baseline="0">
                <a:latin typeface="Gill Sans MT" panose="020B0502020104020203" pitchFamily="34" charset="0"/>
              </a:defRPr>
            </a:lvl2pPr>
            <a:lvl3pPr>
              <a:lnSpc>
                <a:spcPct val="100000"/>
              </a:lnSpc>
              <a:defRPr baseline="0">
                <a:latin typeface="Gill Sans MT" panose="020B0502020104020203" pitchFamily="34" charset="0"/>
              </a:defRPr>
            </a:lvl3pPr>
            <a:lvl4pPr>
              <a:lnSpc>
                <a:spcPct val="100000"/>
              </a:lnSpc>
              <a:defRPr baseline="0">
                <a:latin typeface="Gill Sans MT" panose="020B0502020104020203" pitchFamily="34" charset="0"/>
              </a:defRPr>
            </a:lvl4pPr>
            <a:lvl5pPr>
              <a:lnSpc>
                <a:spcPct val="100000"/>
              </a:lnSpc>
              <a:defRPr baseline="0">
                <a:latin typeface="Gill Sans MT" panose="020B0502020104020203"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页脚占位符 4"/>
          <p:cNvSpPr>
            <a:spLocks noGrp="1"/>
          </p:cNvSpPr>
          <p:nvPr>
            <p:ph type="ftr" sz="quarter" idx="11"/>
          </p:nvPr>
        </p:nvSpPr>
        <p:spPr/>
        <p:txBody>
          <a:bodyPr/>
          <a:lstStyle/>
          <a:p>
            <a:endParaRPr lang="en-US"/>
          </a:p>
        </p:txBody>
      </p:sp>
      <p:sp>
        <p:nvSpPr>
          <p:cNvPr id="7" name="日期占位符 6"/>
          <p:cNvSpPr>
            <a:spLocks noGrp="1"/>
          </p:cNvSpPr>
          <p:nvPr>
            <p:ph type="dt" sz="half" idx="10"/>
          </p:nvPr>
        </p:nvSpPr>
        <p:spPr>
          <a:xfrm>
            <a:off x="838200" y="6356350"/>
            <a:ext cx="2743200" cy="365125"/>
          </a:xfrm>
        </p:spPr>
        <p:txBody>
          <a:bodyPr/>
          <a:lstStyle/>
          <a:p>
            <a:fld id="{E801DE16-3807-4A49-83DE-5244E81B40D9}" type="datetimeFigureOut">
              <a:rPr lang="en-US" smtClean="0"/>
              <a:t>4/7/2021</a:t>
            </a:fld>
            <a:endParaRPr 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4" name="矩形 3"/>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日期占位符 3"/>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a:p>
        </p:txBody>
      </p:sp>
    </p:spTree>
    <p:extLst>
      <p:ext uri="{BB962C8B-B14F-4D97-AF65-F5344CB8AC3E}">
        <p14:creationId xmlns:p14="http://schemas.microsoft.com/office/powerpoint/2010/main" val="372376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88797"/>
            <a:ext cx="10515600" cy="688515"/>
          </a:xfrm>
        </p:spPr>
        <p:txBody>
          <a:bodyPr/>
          <a:lstStyle>
            <a:lvl1pPr>
              <a:defRPr baseline="0">
                <a:latin typeface="Gill Sans MT" panose="020B0502020104020203" pitchFamily="34" charset="0"/>
                <a:ea typeface="+mn-ea"/>
              </a:defRPr>
            </a:lvl1pPr>
          </a:lstStyle>
          <a:p>
            <a:r>
              <a:rPr lang="zh-CN" altLang="en-US" dirty="0"/>
              <a:t>单击此处编辑母版标题样式</a:t>
            </a:r>
          </a:p>
        </p:txBody>
      </p:sp>
      <p:sp>
        <p:nvSpPr>
          <p:cNvPr id="3" name="内容占位符 2"/>
          <p:cNvSpPr>
            <a:spLocks noGrp="1"/>
          </p:cNvSpPr>
          <p:nvPr>
            <p:ph idx="1"/>
          </p:nvPr>
        </p:nvSpPr>
        <p:spPr>
          <a:xfrm>
            <a:off x="838200" y="1213837"/>
            <a:ext cx="10515600" cy="4963126"/>
          </a:xfrm>
        </p:spPr>
        <p:txBody>
          <a:bodyPr/>
          <a:lstStyle>
            <a:lvl1pPr>
              <a:defRPr baseline="0">
                <a:latin typeface="Gill Sans MT" panose="020B0502020104020203" pitchFamily="34" charset="0"/>
              </a:defRPr>
            </a:lvl1pPr>
            <a:lvl2pPr>
              <a:defRPr baseline="0">
                <a:latin typeface="Gill Sans MT" panose="020B0502020104020203" pitchFamily="34" charset="0"/>
              </a:defRPr>
            </a:lvl2pPr>
            <a:lvl3pPr>
              <a:defRPr baseline="0">
                <a:latin typeface="Gill Sans MT" panose="020B0502020104020203" pitchFamily="34" charset="0"/>
              </a:defRPr>
            </a:lvl3pPr>
            <a:lvl4pPr>
              <a:defRPr baseline="0">
                <a:latin typeface="Gill Sans MT" panose="020B0502020104020203" pitchFamily="34" charset="0"/>
              </a:defRPr>
            </a:lvl4pPr>
            <a:lvl5pPr>
              <a:defRPr baseline="0">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11"/>
          </p:nvPr>
        </p:nvSpPr>
        <p:spPr>
          <a:xfrm>
            <a:off x="6934200" y="6230754"/>
            <a:ext cx="4114800" cy="238449"/>
          </a:xfrm>
        </p:spPr>
        <p:txBody>
          <a:bodyPr/>
          <a:lstStyle>
            <a:lvl1pPr algn="r">
              <a:defRPr/>
            </a:lvl1pPr>
          </a:lstStyle>
          <a:p>
            <a:pPr algn="r"/>
            <a:r>
              <a:rPr lang="en-US" altLang="zh-CN"/>
              <a:t>USTC-SYS Reading Group</a:t>
            </a:r>
            <a:endParaRPr lang="zh-CN" altLang="en-US"/>
          </a:p>
        </p:txBody>
      </p:sp>
      <p:sp>
        <p:nvSpPr>
          <p:cNvPr id="7" name="日期占位符 6"/>
          <p:cNvSpPr>
            <a:spLocks noGrp="1"/>
          </p:cNvSpPr>
          <p:nvPr>
            <p:ph type="dt" sz="half" idx="10"/>
          </p:nvPr>
        </p:nvSpPr>
        <p:spPr>
          <a:xfrm>
            <a:off x="8305800" y="6501479"/>
            <a:ext cx="2743200" cy="257554"/>
          </a:xfrm>
        </p:spPr>
        <p:txBody>
          <a:bodyPr/>
          <a:lstStyle>
            <a:lvl1pPr algn="r">
              <a:defRPr/>
            </a:lvl1pPr>
          </a:lstStyle>
          <a:p>
            <a:pPr algn="r"/>
            <a:fld id="{5E1090A2-CAAE-4283-8EAB-E15E064FEC49}" type="datetime1">
              <a:rPr lang="en-US" altLang="zh-CN" smtClean="0"/>
              <a:pPr algn="r"/>
              <a:t>4/7/2021</a:t>
            </a:fld>
            <a:endParaRPr lang="zh-CN" altLang="en-US"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4" name="矩形 3"/>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日期占位符 3"/>
          <p:cNvSpPr txBox="1">
            <a:spLocks/>
          </p:cNvSpPr>
          <p:nvPr userDrawn="1"/>
        </p:nvSpPr>
        <p:spPr>
          <a:xfrm>
            <a:off x="8991600" y="6230754"/>
            <a:ext cx="2743200" cy="29224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z="2000" smtClean="0"/>
              <a:pPr algn="r"/>
              <a:t>‹#›</a:t>
            </a:fld>
            <a:endParaRPr lang="zh-CN" altLang="en-US" dirty="0"/>
          </a:p>
        </p:txBody>
      </p:sp>
      <p:sp>
        <p:nvSpPr>
          <p:cNvPr id="13" name="内容占位符 12">
            <a:extLst>
              <a:ext uri="{FF2B5EF4-FFF2-40B4-BE49-F238E27FC236}">
                <a16:creationId xmlns:a16="http://schemas.microsoft.com/office/drawing/2014/main" id="{BEE936D3-DB70-4B78-8501-3FA17F908CF1}"/>
              </a:ext>
            </a:extLst>
          </p:cNvPr>
          <p:cNvSpPr>
            <a:spLocks noGrp="1"/>
          </p:cNvSpPr>
          <p:nvPr>
            <p:ph sz="quarter" idx="12"/>
          </p:nvPr>
        </p:nvSpPr>
        <p:spPr>
          <a:xfrm>
            <a:off x="838200" y="6230754"/>
            <a:ext cx="5928360" cy="528279"/>
          </a:xfrm>
        </p:spPr>
        <p:txBody>
          <a:bodyPr anchor="b">
            <a:noAutofit/>
          </a:bodyPr>
          <a:lstStyle>
            <a:lvl1pPr>
              <a:buFontTx/>
              <a:buNone/>
              <a:defRPr sz="1400" baseline="0">
                <a:latin typeface="Gill Sans MT" panose="020B0502020104020203" pitchFamily="34" charset="0"/>
              </a:defRPr>
            </a:lvl1pPr>
          </a:lstStyle>
          <a:p>
            <a:pPr lvl="0"/>
            <a:endParaRPr lang="zh-CN" altLang="en-US" dirty="0"/>
          </a:p>
        </p:txBody>
      </p:sp>
    </p:spTree>
    <p:extLst>
      <p:ext uri="{BB962C8B-B14F-4D97-AF65-F5344CB8AC3E}">
        <p14:creationId xmlns:p14="http://schemas.microsoft.com/office/powerpoint/2010/main" val="155004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mn-ea"/>
                <a:ea typeface="+mn-ea"/>
              </a:defRPr>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116638"/>
            <a:ext cx="2743200" cy="365125"/>
          </a:xfrm>
        </p:spPr>
        <p:txBody>
          <a:bodyPr/>
          <a:lstStyle/>
          <a:p>
            <a:fld id="{C07C7091-9D44-4B2F-AE94-D77C157C4DB0}" type="datetime1">
              <a:rPr lang="en-US" altLang="zh-CN" smtClean="0"/>
              <a:t>4/7/2021</a:t>
            </a:fld>
            <a:endParaRPr lang="zh-CN" altLang="en-US" dirty="0"/>
          </a:p>
        </p:txBody>
      </p:sp>
      <p:sp>
        <p:nvSpPr>
          <p:cNvPr id="5" name="页脚占位符 4"/>
          <p:cNvSpPr>
            <a:spLocks noGrp="1"/>
          </p:cNvSpPr>
          <p:nvPr>
            <p:ph type="ftr" sz="quarter" idx="11"/>
          </p:nvPr>
        </p:nvSpPr>
        <p:spPr>
          <a:xfrm>
            <a:off x="4038600" y="6116638"/>
            <a:ext cx="4114800" cy="365125"/>
          </a:xfrm>
        </p:spPr>
        <p:txBody>
          <a:bodyPr/>
          <a:lstStyle/>
          <a:p>
            <a:r>
              <a:rPr lang="en-US" altLang="zh-CN"/>
              <a:t>USTC-SYS Reading Group</a:t>
            </a:r>
            <a:endParaRPr lang="zh-CN" altLang="en-US"/>
          </a:p>
        </p:txBody>
      </p:sp>
      <p:sp>
        <p:nvSpPr>
          <p:cNvPr id="6" name="日期占位符 3"/>
          <p:cNvSpPr txBox="1">
            <a:spLocks/>
          </p:cNvSpPr>
          <p:nvPr userDrawn="1"/>
        </p:nvSpPr>
        <p:spPr>
          <a:xfrm>
            <a:off x="8610600" y="6116638"/>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dirty="0"/>
          </a:p>
        </p:txBody>
      </p:sp>
    </p:spTree>
    <p:extLst>
      <p:ext uri="{BB962C8B-B14F-4D97-AF65-F5344CB8AC3E}">
        <p14:creationId xmlns:p14="http://schemas.microsoft.com/office/powerpoint/2010/main" val="180710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85800"/>
          </a:xfrm>
        </p:spPr>
        <p:txBody>
          <a:bodyPr/>
          <a:lstStyle>
            <a:lvl1pPr>
              <a:defRPr>
                <a:latin typeface="Gill Sans MT" panose="020B0502020104020203" pitchFamily="34" charset="0"/>
                <a:ea typeface="+mn-ea"/>
              </a:defRPr>
            </a:lvl1pPr>
          </a:lstStyle>
          <a:p>
            <a:r>
              <a:rPr lang="zh-CN" altLang="en-US" dirty="0"/>
              <a:t>单击此处编辑母版标题样式</a:t>
            </a:r>
          </a:p>
        </p:txBody>
      </p:sp>
      <p:sp>
        <p:nvSpPr>
          <p:cNvPr id="3" name="内容占位符 2"/>
          <p:cNvSpPr>
            <a:spLocks noGrp="1"/>
          </p:cNvSpPr>
          <p:nvPr>
            <p:ph sz="half" idx="1"/>
          </p:nvPr>
        </p:nvSpPr>
        <p:spPr>
          <a:xfrm>
            <a:off x="838200" y="1216152"/>
            <a:ext cx="5181600" cy="4965192"/>
          </a:xfrm>
        </p:spPr>
        <p:txBody>
          <a:bodyPr/>
          <a:lstStyle>
            <a:lvl1pPr>
              <a:defRPr baseline="0">
                <a:latin typeface="Gill Sans MT" panose="020B0502020104020203" pitchFamily="34" charset="0"/>
              </a:defRPr>
            </a:lvl1pPr>
            <a:lvl2pPr>
              <a:defRPr baseline="0">
                <a:latin typeface="Gill Sans MT" panose="020B0502020104020203" pitchFamily="34" charset="0"/>
              </a:defRPr>
            </a:lvl2pPr>
            <a:lvl3pPr>
              <a:defRPr baseline="0">
                <a:latin typeface="Gill Sans MT" panose="020B0502020104020203" pitchFamily="34" charset="0"/>
              </a:defRPr>
            </a:lvl3pPr>
            <a:lvl4pPr>
              <a:defRPr baseline="0">
                <a:latin typeface="Gill Sans MT" panose="020B0502020104020203" pitchFamily="34" charset="0"/>
              </a:defRPr>
            </a:lvl4pPr>
            <a:lvl5pPr>
              <a:defRPr baseline="0">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216152"/>
            <a:ext cx="5181600" cy="4965192"/>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页脚占位符 4">
            <a:extLst>
              <a:ext uri="{FF2B5EF4-FFF2-40B4-BE49-F238E27FC236}">
                <a16:creationId xmlns:a16="http://schemas.microsoft.com/office/drawing/2014/main" id="{B6DDD945-6409-4967-874D-164DCD16A53A}"/>
              </a:ext>
            </a:extLst>
          </p:cNvPr>
          <p:cNvSpPr>
            <a:spLocks noGrp="1"/>
          </p:cNvSpPr>
          <p:nvPr>
            <p:ph type="ftr" sz="quarter" idx="11"/>
          </p:nvPr>
        </p:nvSpPr>
        <p:spPr>
          <a:xfrm>
            <a:off x="6934200" y="6230754"/>
            <a:ext cx="4114800" cy="238449"/>
          </a:xfrm>
        </p:spPr>
        <p:txBody>
          <a:bodyPr/>
          <a:lstStyle>
            <a:lvl1pPr algn="r">
              <a:defRPr/>
            </a:lvl1pPr>
          </a:lstStyle>
          <a:p>
            <a:pPr algn="r"/>
            <a:r>
              <a:rPr lang="en-US" altLang="zh-CN"/>
              <a:t>USTC-SYS Reading Group</a:t>
            </a:r>
            <a:endParaRPr lang="zh-CN" altLang="en-US"/>
          </a:p>
        </p:txBody>
      </p:sp>
      <p:sp>
        <p:nvSpPr>
          <p:cNvPr id="13" name="日期占位符 6">
            <a:extLst>
              <a:ext uri="{FF2B5EF4-FFF2-40B4-BE49-F238E27FC236}">
                <a16:creationId xmlns:a16="http://schemas.microsoft.com/office/drawing/2014/main" id="{9E60A02C-72E6-4E91-A62D-0DD4DAD396D5}"/>
              </a:ext>
            </a:extLst>
          </p:cNvPr>
          <p:cNvSpPr>
            <a:spLocks noGrp="1"/>
          </p:cNvSpPr>
          <p:nvPr>
            <p:ph type="dt" sz="half" idx="10"/>
          </p:nvPr>
        </p:nvSpPr>
        <p:spPr>
          <a:xfrm>
            <a:off x="8305800" y="6501479"/>
            <a:ext cx="2743200" cy="257554"/>
          </a:xfrm>
        </p:spPr>
        <p:txBody>
          <a:bodyPr/>
          <a:lstStyle>
            <a:lvl1pPr algn="r">
              <a:defRPr/>
            </a:lvl1pPr>
          </a:lstStyle>
          <a:p>
            <a:pPr algn="r"/>
            <a:fld id="{5E1090A2-CAAE-4283-8EAB-E15E064FEC49}" type="datetime1">
              <a:rPr lang="en-US" altLang="zh-CN" smtClean="0"/>
              <a:pPr algn="r"/>
              <a:t>4/7/2021</a:t>
            </a:fld>
            <a:endParaRPr lang="zh-CN" altLang="en-US" dirty="0"/>
          </a:p>
        </p:txBody>
      </p:sp>
      <p:sp>
        <p:nvSpPr>
          <p:cNvPr id="14" name="日期占位符 3">
            <a:extLst>
              <a:ext uri="{FF2B5EF4-FFF2-40B4-BE49-F238E27FC236}">
                <a16:creationId xmlns:a16="http://schemas.microsoft.com/office/drawing/2014/main" id="{C82C7959-9E8E-48F2-AB22-4CAB0FD85F11}"/>
              </a:ext>
            </a:extLst>
          </p:cNvPr>
          <p:cNvSpPr txBox="1">
            <a:spLocks/>
          </p:cNvSpPr>
          <p:nvPr userDrawn="1"/>
        </p:nvSpPr>
        <p:spPr>
          <a:xfrm>
            <a:off x="8991600" y="6230754"/>
            <a:ext cx="2743200" cy="29224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z="2000" smtClean="0"/>
              <a:pPr algn="r"/>
              <a:t>‹#›</a:t>
            </a:fld>
            <a:endParaRPr lang="zh-CN" altLang="en-US" dirty="0"/>
          </a:p>
        </p:txBody>
      </p:sp>
      <p:sp>
        <p:nvSpPr>
          <p:cNvPr id="15" name="内容占位符 12">
            <a:extLst>
              <a:ext uri="{FF2B5EF4-FFF2-40B4-BE49-F238E27FC236}">
                <a16:creationId xmlns:a16="http://schemas.microsoft.com/office/drawing/2014/main" id="{6C6973B7-BBFC-4E7E-9E4C-ACD4FB309D3E}"/>
              </a:ext>
            </a:extLst>
          </p:cNvPr>
          <p:cNvSpPr>
            <a:spLocks noGrp="1"/>
          </p:cNvSpPr>
          <p:nvPr>
            <p:ph sz="quarter" idx="12"/>
          </p:nvPr>
        </p:nvSpPr>
        <p:spPr>
          <a:xfrm>
            <a:off x="838200" y="6335713"/>
            <a:ext cx="4419600" cy="423862"/>
          </a:xfrm>
        </p:spPr>
        <p:txBody>
          <a:bodyPr>
            <a:noAutofit/>
          </a:bodyPr>
          <a:lstStyle>
            <a:lvl1pPr>
              <a:defRPr sz="2000"/>
            </a:lvl1pPr>
          </a:lstStyle>
          <a:p>
            <a:pPr lvl="0"/>
            <a:endParaRPr lang="zh-CN" altLang="en-US" dirty="0"/>
          </a:p>
        </p:txBody>
      </p:sp>
    </p:spTree>
    <p:extLst>
      <p:ext uri="{BB962C8B-B14F-4D97-AF65-F5344CB8AC3E}">
        <p14:creationId xmlns:p14="http://schemas.microsoft.com/office/powerpoint/2010/main" val="237909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685800"/>
          </a:xfrm>
        </p:spPr>
        <p:txBody>
          <a:bodyPr/>
          <a:lstStyle>
            <a:lvl1pPr>
              <a:defRPr>
                <a:latin typeface="+mn-ea"/>
                <a:ea typeface="+mn-ea"/>
              </a:defRPr>
            </a:lvl1pPr>
          </a:lstStyle>
          <a:p>
            <a:r>
              <a:rPr lang="zh-CN" altLang="en-US" dirty="0"/>
              <a:t>单击此处编辑母版标题样式</a:t>
            </a:r>
          </a:p>
        </p:txBody>
      </p:sp>
      <p:sp>
        <p:nvSpPr>
          <p:cNvPr id="3" name="文本占位符 2"/>
          <p:cNvSpPr>
            <a:spLocks noGrp="1"/>
          </p:cNvSpPr>
          <p:nvPr>
            <p:ph type="body" idx="1"/>
          </p:nvPr>
        </p:nvSpPr>
        <p:spPr>
          <a:xfrm>
            <a:off x="839788" y="121615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145691"/>
            <a:ext cx="5157787" cy="40439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21615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145691"/>
            <a:ext cx="5183188" cy="40439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页脚占位符 4">
            <a:extLst>
              <a:ext uri="{FF2B5EF4-FFF2-40B4-BE49-F238E27FC236}">
                <a16:creationId xmlns:a16="http://schemas.microsoft.com/office/drawing/2014/main" id="{2FE57DF4-0E00-4ADA-8070-BDF91DB345FE}"/>
              </a:ext>
            </a:extLst>
          </p:cNvPr>
          <p:cNvSpPr>
            <a:spLocks noGrp="1"/>
          </p:cNvSpPr>
          <p:nvPr>
            <p:ph type="ftr" sz="quarter" idx="11"/>
          </p:nvPr>
        </p:nvSpPr>
        <p:spPr>
          <a:xfrm>
            <a:off x="6934200" y="6230754"/>
            <a:ext cx="4114800" cy="238449"/>
          </a:xfrm>
        </p:spPr>
        <p:txBody>
          <a:bodyPr/>
          <a:lstStyle>
            <a:lvl1pPr algn="r">
              <a:defRPr/>
            </a:lvl1pPr>
          </a:lstStyle>
          <a:p>
            <a:pPr algn="r"/>
            <a:r>
              <a:rPr lang="en-US" altLang="zh-CN"/>
              <a:t>USTC-SYS Reading Group</a:t>
            </a:r>
            <a:endParaRPr lang="zh-CN" altLang="en-US"/>
          </a:p>
        </p:txBody>
      </p:sp>
      <p:sp>
        <p:nvSpPr>
          <p:cNvPr id="13" name="日期占位符 6">
            <a:extLst>
              <a:ext uri="{FF2B5EF4-FFF2-40B4-BE49-F238E27FC236}">
                <a16:creationId xmlns:a16="http://schemas.microsoft.com/office/drawing/2014/main" id="{3AF7E364-9FE0-4CDB-8E22-F4FC799CE501}"/>
              </a:ext>
            </a:extLst>
          </p:cNvPr>
          <p:cNvSpPr>
            <a:spLocks noGrp="1"/>
          </p:cNvSpPr>
          <p:nvPr>
            <p:ph type="dt" sz="half" idx="10"/>
          </p:nvPr>
        </p:nvSpPr>
        <p:spPr>
          <a:xfrm>
            <a:off x="8305800" y="6501479"/>
            <a:ext cx="2743200" cy="257554"/>
          </a:xfrm>
        </p:spPr>
        <p:txBody>
          <a:bodyPr/>
          <a:lstStyle>
            <a:lvl1pPr algn="r">
              <a:defRPr/>
            </a:lvl1pPr>
          </a:lstStyle>
          <a:p>
            <a:pPr algn="r"/>
            <a:fld id="{5E1090A2-CAAE-4283-8EAB-E15E064FEC49}" type="datetime1">
              <a:rPr lang="en-US" altLang="zh-CN" smtClean="0"/>
              <a:pPr algn="r"/>
              <a:t>4/7/2021</a:t>
            </a:fld>
            <a:endParaRPr lang="zh-CN" altLang="en-US" dirty="0"/>
          </a:p>
        </p:txBody>
      </p:sp>
      <p:sp>
        <p:nvSpPr>
          <p:cNvPr id="14" name="日期占位符 3">
            <a:extLst>
              <a:ext uri="{FF2B5EF4-FFF2-40B4-BE49-F238E27FC236}">
                <a16:creationId xmlns:a16="http://schemas.microsoft.com/office/drawing/2014/main" id="{AE254646-AD1C-4DA8-A254-58C47E6ABCA4}"/>
              </a:ext>
            </a:extLst>
          </p:cNvPr>
          <p:cNvSpPr txBox="1">
            <a:spLocks/>
          </p:cNvSpPr>
          <p:nvPr userDrawn="1"/>
        </p:nvSpPr>
        <p:spPr>
          <a:xfrm>
            <a:off x="8991600" y="6230754"/>
            <a:ext cx="2743200" cy="292240"/>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z="2000" smtClean="0"/>
              <a:pPr algn="r"/>
              <a:t>‹#›</a:t>
            </a:fld>
            <a:endParaRPr lang="zh-CN" altLang="en-US" dirty="0"/>
          </a:p>
        </p:txBody>
      </p:sp>
      <p:sp>
        <p:nvSpPr>
          <p:cNvPr id="15" name="内容占位符 12">
            <a:extLst>
              <a:ext uri="{FF2B5EF4-FFF2-40B4-BE49-F238E27FC236}">
                <a16:creationId xmlns:a16="http://schemas.microsoft.com/office/drawing/2014/main" id="{869CE1DE-8D38-4EBC-91D1-B279F6CE25BB}"/>
              </a:ext>
            </a:extLst>
          </p:cNvPr>
          <p:cNvSpPr>
            <a:spLocks noGrp="1"/>
          </p:cNvSpPr>
          <p:nvPr>
            <p:ph sz="quarter" idx="12"/>
          </p:nvPr>
        </p:nvSpPr>
        <p:spPr>
          <a:xfrm>
            <a:off x="838200" y="6335713"/>
            <a:ext cx="4419600" cy="423862"/>
          </a:xfrm>
        </p:spPr>
        <p:txBody>
          <a:bodyPr>
            <a:noAutofit/>
          </a:bodyPr>
          <a:lstStyle>
            <a:lvl1pPr>
              <a:defRPr sz="2000"/>
            </a:lvl1pPr>
          </a:lstStyle>
          <a:p>
            <a:pPr lvl="0"/>
            <a:endParaRPr lang="zh-CN" altLang="en-US" dirty="0"/>
          </a:p>
        </p:txBody>
      </p:sp>
    </p:spTree>
    <p:extLst>
      <p:ext uri="{BB962C8B-B14F-4D97-AF65-F5344CB8AC3E}">
        <p14:creationId xmlns:p14="http://schemas.microsoft.com/office/powerpoint/2010/main" val="134985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dirty="0"/>
              <a:t>单击此处编辑母版标题样式</a:t>
            </a:r>
          </a:p>
        </p:txBody>
      </p:sp>
      <p:sp>
        <p:nvSpPr>
          <p:cNvPr id="4" name="页脚占位符 3"/>
          <p:cNvSpPr>
            <a:spLocks noGrp="1"/>
          </p:cNvSpPr>
          <p:nvPr>
            <p:ph type="ftr" sz="quarter" idx="11"/>
          </p:nvPr>
        </p:nvSpPr>
        <p:spPr/>
        <p:txBody>
          <a:bodyPr/>
          <a:lstStyle/>
          <a:p>
            <a:r>
              <a:rPr lang="en-US" altLang="zh-CN"/>
              <a:t>USTC-SYS Reading Group</a:t>
            </a:r>
            <a:endParaRPr lang="zh-CN" altLang="en-US"/>
          </a:p>
        </p:txBody>
      </p:sp>
      <p:sp>
        <p:nvSpPr>
          <p:cNvPr id="6" name="日期占位符 6"/>
          <p:cNvSpPr>
            <a:spLocks noGrp="1"/>
          </p:cNvSpPr>
          <p:nvPr>
            <p:ph type="dt" sz="half" idx="10"/>
          </p:nvPr>
        </p:nvSpPr>
        <p:spPr>
          <a:xfrm>
            <a:off x="838200" y="6356350"/>
            <a:ext cx="2743200" cy="365125"/>
          </a:xfrm>
        </p:spPr>
        <p:txBody>
          <a:bodyPr/>
          <a:lstStyle/>
          <a:p>
            <a:fld id="{CE3080E7-2FDD-4A45-A960-DA5CC303B64D}" type="datetime1">
              <a:rPr lang="en-US" altLang="zh-CN" smtClean="0"/>
              <a:t>4/7/2021</a:t>
            </a:fld>
            <a:endParaRPr lang="zh-CN" altLang="en-US" dirty="0"/>
          </a:p>
        </p:txBody>
      </p:sp>
    </p:spTree>
    <p:extLst>
      <p:ext uri="{BB962C8B-B14F-4D97-AF65-F5344CB8AC3E}">
        <p14:creationId xmlns:p14="http://schemas.microsoft.com/office/powerpoint/2010/main" val="238137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r>
              <a:rPr lang="en-US" altLang="zh-CN"/>
              <a:t>USTC-SYS Reading Group</a:t>
            </a:r>
            <a:endParaRPr lang="zh-CN" altLang="en-US"/>
          </a:p>
        </p:txBody>
      </p:sp>
      <p:sp>
        <p:nvSpPr>
          <p:cNvPr id="5" name="日期占位符 6"/>
          <p:cNvSpPr>
            <a:spLocks noGrp="1"/>
          </p:cNvSpPr>
          <p:nvPr>
            <p:ph type="dt" sz="half" idx="10"/>
          </p:nvPr>
        </p:nvSpPr>
        <p:spPr>
          <a:xfrm>
            <a:off x="838200" y="6356350"/>
            <a:ext cx="2743200" cy="365125"/>
          </a:xfrm>
        </p:spPr>
        <p:txBody>
          <a:bodyPr/>
          <a:lstStyle/>
          <a:p>
            <a:fld id="{B06688E1-DC9B-44B6-B653-EE0F718BE06B}" type="datetime1">
              <a:rPr lang="en-US" altLang="zh-CN" smtClean="0"/>
              <a:t>4/7/2021</a:t>
            </a:fld>
            <a:endParaRPr lang="zh-CN" altLang="en-US" dirty="0"/>
          </a:p>
        </p:txBody>
      </p:sp>
    </p:spTree>
    <p:extLst>
      <p:ext uri="{BB962C8B-B14F-4D97-AF65-F5344CB8AC3E}">
        <p14:creationId xmlns:p14="http://schemas.microsoft.com/office/powerpoint/2010/main" val="1052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6" name="页脚占位符 5"/>
          <p:cNvSpPr>
            <a:spLocks noGrp="1"/>
          </p:cNvSpPr>
          <p:nvPr>
            <p:ph type="ftr" sz="quarter" idx="11"/>
          </p:nvPr>
        </p:nvSpPr>
        <p:spPr/>
        <p:txBody>
          <a:bodyPr/>
          <a:lstStyle/>
          <a:p>
            <a:r>
              <a:rPr lang="en-US" altLang="zh-CN"/>
              <a:t>USTC-SYS Reading Group</a:t>
            </a:r>
            <a:endParaRPr lang="zh-CN" altLang="en-US"/>
          </a:p>
        </p:txBody>
      </p:sp>
      <p:sp>
        <p:nvSpPr>
          <p:cNvPr id="8" name="日期占位符 6"/>
          <p:cNvSpPr>
            <a:spLocks noGrp="1"/>
          </p:cNvSpPr>
          <p:nvPr>
            <p:ph type="dt" sz="half" idx="10"/>
          </p:nvPr>
        </p:nvSpPr>
        <p:spPr>
          <a:xfrm>
            <a:off x="838200" y="6356350"/>
            <a:ext cx="2743200" cy="365125"/>
          </a:xfrm>
        </p:spPr>
        <p:txBody>
          <a:bodyPr/>
          <a:lstStyle/>
          <a:p>
            <a:fld id="{2D60B9E6-1370-4E87-8067-5FE6691F7C5C}" type="datetime1">
              <a:rPr lang="en-US" altLang="zh-CN" smtClean="0"/>
              <a:t>4/7/2021</a:t>
            </a:fld>
            <a:endParaRPr lang="zh-CN" altLang="en-US" dirty="0"/>
          </a:p>
        </p:txBody>
      </p:sp>
    </p:spTree>
    <p:extLst>
      <p:ext uri="{BB962C8B-B14F-4D97-AF65-F5344CB8AC3E}">
        <p14:creationId xmlns:p14="http://schemas.microsoft.com/office/powerpoint/2010/main" val="120287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6" name="页脚占位符 5"/>
          <p:cNvSpPr>
            <a:spLocks noGrp="1"/>
          </p:cNvSpPr>
          <p:nvPr>
            <p:ph type="ftr" sz="quarter" idx="11"/>
          </p:nvPr>
        </p:nvSpPr>
        <p:spPr/>
        <p:txBody>
          <a:bodyPr/>
          <a:lstStyle/>
          <a:p>
            <a:r>
              <a:rPr lang="en-US" altLang="zh-CN"/>
              <a:t>USTC-SYS Reading Group</a:t>
            </a:r>
            <a:endParaRPr lang="zh-CN" altLang="en-US"/>
          </a:p>
        </p:txBody>
      </p:sp>
      <p:sp>
        <p:nvSpPr>
          <p:cNvPr id="8" name="日期占位符 6"/>
          <p:cNvSpPr>
            <a:spLocks noGrp="1"/>
          </p:cNvSpPr>
          <p:nvPr>
            <p:ph type="dt" sz="half" idx="10"/>
          </p:nvPr>
        </p:nvSpPr>
        <p:spPr>
          <a:xfrm>
            <a:off x="838200" y="6356350"/>
            <a:ext cx="2743200" cy="365125"/>
          </a:xfrm>
        </p:spPr>
        <p:txBody>
          <a:bodyPr/>
          <a:lstStyle/>
          <a:p>
            <a:fld id="{6867DBE6-2E37-43FB-8261-001C2F62D61B}" type="datetime1">
              <a:rPr lang="en-US" altLang="zh-CN" smtClean="0"/>
              <a:t>4/7/2021</a:t>
            </a:fld>
            <a:endParaRPr lang="zh-CN" altLang="en-US" dirty="0"/>
          </a:p>
        </p:txBody>
      </p:sp>
    </p:spTree>
    <p:extLst>
      <p:ext uri="{BB962C8B-B14F-4D97-AF65-F5344CB8AC3E}">
        <p14:creationId xmlns:p14="http://schemas.microsoft.com/office/powerpoint/2010/main" val="229772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6FAFF-FAB3-4950-8E02-877853502D5B}" type="datetime1">
              <a:rPr lang="en-US" altLang="zh-CN" smtClean="0"/>
              <a:t>4/7/2021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USTC-SYS Reading Group</a:t>
            </a:r>
            <a:endParaRPr lang="zh-CN" altLang="en-US"/>
          </a:p>
        </p:txBody>
      </p:sp>
    </p:spTree>
    <p:extLst>
      <p:ext uri="{BB962C8B-B14F-4D97-AF65-F5344CB8AC3E}">
        <p14:creationId xmlns:p14="http://schemas.microsoft.com/office/powerpoint/2010/main" val="3548691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microsoft.com/office/2007/relationships/hdphoto" Target="../media/hdphoto1.wdp"/><Relationship Id="rId12"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6.png"/><Relationship Id="rId11" Type="http://schemas.microsoft.com/office/2007/relationships/hdphoto" Target="../media/hdphoto3.wdp"/><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74112" y="1273126"/>
            <a:ext cx="8919001" cy="2123658"/>
          </a:xfrm>
          <a:prstGeom prst="rect">
            <a:avLst/>
          </a:prstGeom>
        </p:spPr>
        <p:txBody>
          <a:bodyPr wrap="square">
            <a:spAutoFit/>
          </a:bodyPr>
          <a:lstStyle/>
          <a:p>
            <a:pPr algn="ctr"/>
            <a:r>
              <a:rPr lang="en" altLang="zh-CN" sz="4400" dirty="0" err="1">
                <a:latin typeface="Gill Sans MT" panose="020B0502020104020203" pitchFamily="34" charset="0"/>
              </a:rPr>
              <a:t>Caladan</a:t>
            </a:r>
            <a:r>
              <a:rPr lang="en" altLang="zh-CN" sz="4400" dirty="0">
                <a:latin typeface="Gill Sans MT" panose="020B0502020104020203" pitchFamily="34" charset="0"/>
              </a:rPr>
              <a:t>: Mitigating Interference at Microsecond Timescales </a:t>
            </a:r>
          </a:p>
          <a:p>
            <a:pPr algn="ctr"/>
            <a:endParaRPr lang="en-US" altLang="zh-CN" sz="4400" b="1" dirty="0">
              <a:effectLst>
                <a:outerShdw blurRad="38100" dist="38100" dir="2700000" algn="tl">
                  <a:srgbClr val="000000">
                    <a:alpha val="43137"/>
                  </a:srgbClr>
                </a:outerShdw>
              </a:effectLst>
              <a:latin typeface="Gill Sans MT" panose="020B0502020104020203" pitchFamily="34" charset="0"/>
            </a:endParaRPr>
          </a:p>
        </p:txBody>
      </p:sp>
      <p:sp>
        <p:nvSpPr>
          <p:cNvPr id="9" name="Text Box 4">
            <a:extLst>
              <a:ext uri="{FF2B5EF4-FFF2-40B4-BE49-F238E27FC236}">
                <a16:creationId xmlns:a16="http://schemas.microsoft.com/office/drawing/2014/main" id="{55AF82B3-FAB9-40A3-9586-E05479D4E4A6}"/>
              </a:ext>
            </a:extLst>
          </p:cNvPr>
          <p:cNvSpPr/>
          <p:nvPr/>
        </p:nvSpPr>
        <p:spPr>
          <a:xfrm>
            <a:off x="2068097" y="5105192"/>
            <a:ext cx="8368676" cy="679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anchor="t" anchorCtr="0" compatLnSpc="1">
            <a:spAutoFit/>
          </a:bodyPr>
          <a:lstStyle/>
          <a:p>
            <a:pPr algn="ctr">
              <a:spcBef>
                <a:spcPts val="59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altLang="zh-CN" sz="2000" dirty="0">
                <a:solidFill>
                  <a:srgbClr val="000000"/>
                </a:solidFill>
                <a:latin typeface="Arial" pitchFamily="2"/>
                <a:ea typeface="Noto Sans CJK SC Regular" pitchFamily="2"/>
                <a:cs typeface="FreeSans" pitchFamily="2"/>
              </a:rPr>
              <a:t>Authors:</a:t>
            </a:r>
            <a:r>
              <a:rPr lang="en" altLang="zh-CN" dirty="0"/>
              <a:t> Joshua Fried and </a:t>
            </a:r>
            <a:r>
              <a:rPr lang="en" altLang="zh-CN" dirty="0" err="1"/>
              <a:t>Zhenyuan</a:t>
            </a:r>
            <a:r>
              <a:rPr lang="en" altLang="zh-CN" dirty="0"/>
              <a:t> </a:t>
            </a:r>
            <a:r>
              <a:rPr lang="en" altLang="zh-CN" dirty="0" err="1"/>
              <a:t>Ruan</a:t>
            </a:r>
            <a:r>
              <a:rPr lang="en" altLang="zh-CN" dirty="0"/>
              <a:t>, </a:t>
            </a:r>
            <a:r>
              <a:rPr lang="en" altLang="zh-CN" i="1" dirty="0"/>
              <a:t>MIT CSAIL;</a:t>
            </a:r>
            <a:r>
              <a:rPr lang="en" altLang="zh-CN" dirty="0"/>
              <a:t> Amy </a:t>
            </a:r>
            <a:r>
              <a:rPr lang="en" altLang="zh-CN" dirty="0" err="1"/>
              <a:t>Ousterhout</a:t>
            </a:r>
            <a:r>
              <a:rPr lang="en" altLang="zh-CN" dirty="0"/>
              <a:t>, </a:t>
            </a:r>
            <a:r>
              <a:rPr lang="en" altLang="zh-CN" i="1" dirty="0"/>
              <a:t>UC Berkeley;</a:t>
            </a:r>
            <a:r>
              <a:rPr lang="en" altLang="zh-CN" dirty="0"/>
              <a:t> Adam Belay, </a:t>
            </a:r>
            <a:r>
              <a:rPr lang="en" altLang="zh-CN" i="1" dirty="0"/>
              <a:t>MIT CSAIL</a:t>
            </a:r>
            <a:endParaRPr lang="en-US" sz="2000" b="0" i="0" u="none" strike="noStrike" cap="none" baseline="0" dirty="0">
              <a:ln>
                <a:noFill/>
              </a:ln>
              <a:solidFill>
                <a:srgbClr val="000000"/>
              </a:solidFill>
              <a:latin typeface="Arial" pitchFamily="2"/>
              <a:ea typeface="Noto Sans CJK SC Regular" pitchFamily="2"/>
              <a:cs typeface="FreeSans" pitchFamily="2"/>
            </a:endParaRPr>
          </a:p>
        </p:txBody>
      </p:sp>
      <p:sp>
        <p:nvSpPr>
          <p:cNvPr id="4" name="Text Box 4">
            <a:extLst>
              <a:ext uri="{FF2B5EF4-FFF2-40B4-BE49-F238E27FC236}">
                <a16:creationId xmlns:a16="http://schemas.microsoft.com/office/drawing/2014/main" id="{6FE62EE5-5C73-4867-BD93-00805AAA5962}"/>
              </a:ext>
            </a:extLst>
          </p:cNvPr>
          <p:cNvSpPr/>
          <p:nvPr/>
        </p:nvSpPr>
        <p:spPr>
          <a:xfrm>
            <a:off x="1144013" y="4004767"/>
            <a:ext cx="9979200" cy="5254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6800" rIns="90000" bIns="46800" anchor="t" anchorCtr="0" compatLnSpc="1">
            <a:spAutoFit/>
          </a:bodyPr>
          <a:lstStyle/>
          <a:p>
            <a:pPr algn="ctr">
              <a:spcBef>
                <a:spcPts val="59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800" b="0" i="0" u="none" strike="noStrike" cap="none" baseline="0" dirty="0">
                <a:ln>
                  <a:noFill/>
                </a:ln>
                <a:solidFill>
                  <a:srgbClr val="000000"/>
                </a:solidFill>
                <a:latin typeface="Arial" pitchFamily="2"/>
                <a:ea typeface="Noto Sans CJK SC Regular" pitchFamily="2"/>
                <a:cs typeface="FreeSans" pitchFamily="2"/>
              </a:rPr>
              <a:t>Speaker: </a:t>
            </a:r>
            <a:r>
              <a:rPr lang="en-US" sz="2800" dirty="0" err="1">
                <a:solidFill>
                  <a:srgbClr val="000000"/>
                </a:solidFill>
                <a:latin typeface="Arial" pitchFamily="2"/>
                <a:ea typeface="Noto Sans CJK SC Regular" pitchFamily="2"/>
                <a:cs typeface="FreeSans" pitchFamily="2"/>
              </a:rPr>
              <a:t>Weiqiang</a:t>
            </a:r>
            <a:r>
              <a:rPr lang="en-US" sz="2800" b="0" i="0" u="none" strike="noStrike" cap="none" baseline="0" dirty="0">
                <a:ln>
                  <a:noFill/>
                </a:ln>
                <a:solidFill>
                  <a:srgbClr val="000000"/>
                </a:solidFill>
                <a:latin typeface="Arial" pitchFamily="2"/>
                <a:ea typeface="Noto Sans CJK SC Regular" pitchFamily="2"/>
                <a:cs typeface="FreeSans" pitchFamily="2"/>
              </a:rPr>
              <a:t> Yu, </a:t>
            </a:r>
            <a:r>
              <a:rPr lang="en-US" sz="2800" b="0" i="0" u="none" strike="noStrike" cap="none" baseline="0" dirty="0" err="1">
                <a:ln>
                  <a:noFill/>
                </a:ln>
                <a:solidFill>
                  <a:srgbClr val="000000"/>
                </a:solidFill>
                <a:latin typeface="Arial" pitchFamily="2"/>
                <a:ea typeface="Noto Sans CJK SC Regular" pitchFamily="2"/>
                <a:cs typeface="FreeSans" pitchFamily="2"/>
              </a:rPr>
              <a:t>Chuannan</a:t>
            </a:r>
            <a:r>
              <a:rPr lang="en-US" sz="2800" b="0" i="0" u="none" strike="noStrike" cap="none" baseline="0" dirty="0">
                <a:ln>
                  <a:noFill/>
                </a:ln>
                <a:solidFill>
                  <a:srgbClr val="000000"/>
                </a:solidFill>
                <a:latin typeface="Arial" pitchFamily="2"/>
                <a:ea typeface="Noto Sans CJK SC Regular" pitchFamily="2"/>
                <a:cs typeface="FreeSans" pitchFamily="2"/>
              </a:rPr>
              <a:t> </a:t>
            </a:r>
            <a:r>
              <a:rPr lang="en-US" sz="2800" dirty="0">
                <a:solidFill>
                  <a:srgbClr val="000000"/>
                </a:solidFill>
                <a:latin typeface="Arial" pitchFamily="2"/>
                <a:ea typeface="Noto Sans CJK SC Regular" pitchFamily="2"/>
                <a:cs typeface="FreeSans" pitchFamily="2"/>
              </a:rPr>
              <a:t>Zhang</a:t>
            </a:r>
            <a:endParaRPr lang="en-US" sz="2800" b="0" i="0" u="none" strike="noStrike" cap="none" baseline="0" dirty="0">
              <a:ln>
                <a:noFill/>
              </a:ln>
              <a:solidFill>
                <a:srgbClr val="000000"/>
              </a:solidFill>
              <a:latin typeface="Arial" pitchFamily="2"/>
              <a:ea typeface="Noto Sans CJK SC Regular" pitchFamily="2"/>
              <a:cs typeface="FreeSans" pitchFamily="2"/>
            </a:endParaRPr>
          </a:p>
        </p:txBody>
      </p:sp>
    </p:spTree>
    <p:extLst>
      <p:ext uri="{BB962C8B-B14F-4D97-AF65-F5344CB8AC3E}">
        <p14:creationId xmlns:p14="http://schemas.microsoft.com/office/powerpoint/2010/main" val="3349191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3"/>
          <p:cNvGrpSpPr>
            <a:grpSpLocks/>
          </p:cNvGrpSpPr>
          <p:nvPr/>
        </p:nvGrpSpPr>
        <p:grpSpPr bwMode="auto">
          <a:xfrm>
            <a:off x="1434015" y="1378100"/>
            <a:ext cx="762000" cy="665162"/>
            <a:chOff x="1110" y="2656"/>
            <a:chExt cx="1549" cy="1351"/>
          </a:xfrm>
        </p:grpSpPr>
        <p:sp>
          <p:nvSpPr>
            <p:cNvPr id="4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4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48"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43" name="Line 11"/>
          <p:cNvSpPr>
            <a:spLocks noChangeShapeType="1"/>
          </p:cNvSpPr>
          <p:nvPr/>
        </p:nvSpPr>
        <p:spPr bwMode="auto">
          <a:xfrm>
            <a:off x="2043615" y="198770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44" name="Text Box 12"/>
          <p:cNvSpPr txBox="1">
            <a:spLocks noChangeArrowheads="1"/>
          </p:cNvSpPr>
          <p:nvPr/>
        </p:nvSpPr>
        <p:spPr bwMode="auto">
          <a:xfrm>
            <a:off x="2455095" y="145430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a:latin typeface="Gill Sans MT" panose="020B0502020104020203" pitchFamily="34" charset="0"/>
                <a:ea typeface="宋体" panose="02010600030101010101" pitchFamily="2" charset="-122"/>
                <a:cs typeface="Calibri" panose="020F0502020204030204" pitchFamily="34" charset="0"/>
              </a:rPr>
              <a:t>Background</a:t>
            </a:r>
          </a:p>
        </p:txBody>
      </p:sp>
      <p:sp>
        <p:nvSpPr>
          <p:cNvPr id="45" name="Text Box 13"/>
          <p:cNvSpPr txBox="1">
            <a:spLocks noChangeArrowheads="1"/>
          </p:cNvSpPr>
          <p:nvPr/>
        </p:nvSpPr>
        <p:spPr bwMode="gray">
          <a:xfrm>
            <a:off x="1629278" y="147652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50" name="Group 7"/>
          <p:cNvGrpSpPr>
            <a:grpSpLocks/>
          </p:cNvGrpSpPr>
          <p:nvPr/>
        </p:nvGrpSpPr>
        <p:grpSpPr bwMode="auto">
          <a:xfrm>
            <a:off x="1434015" y="2520994"/>
            <a:ext cx="762000" cy="665162"/>
            <a:chOff x="3174" y="2656"/>
            <a:chExt cx="1549" cy="1351"/>
          </a:xfrm>
        </p:grpSpPr>
        <p:sp>
          <p:nvSpPr>
            <p:cNvPr id="54"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55"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56"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51" name="Line 14"/>
          <p:cNvSpPr>
            <a:spLocks noChangeShapeType="1"/>
          </p:cNvSpPr>
          <p:nvPr/>
        </p:nvSpPr>
        <p:spPr bwMode="auto">
          <a:xfrm>
            <a:off x="2043615" y="3130594"/>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52" name="Text Box 15"/>
          <p:cNvSpPr txBox="1">
            <a:spLocks noChangeArrowheads="1"/>
          </p:cNvSpPr>
          <p:nvPr/>
        </p:nvSpPr>
        <p:spPr bwMode="auto">
          <a:xfrm>
            <a:off x="2455095" y="2597194"/>
            <a:ext cx="2417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err="1">
                <a:solidFill>
                  <a:schemeClr val="bg1">
                    <a:lumMod val="50000"/>
                  </a:schemeClr>
                </a:solidFill>
                <a:latin typeface="Gill Sans MT" panose="020B0502020104020203" pitchFamily="34" charset="0"/>
                <a:ea typeface="宋体" panose="02010600030101010101" pitchFamily="2" charset="-122"/>
                <a:cs typeface="Calibri" panose="020F0502020204030204" pitchFamily="34" charset="0"/>
              </a:rPr>
              <a:t>Caladan</a:t>
            </a:r>
            <a:r>
              <a:rPr lang="en-US" altLang="zh-CN" sz="2400" b="1" dirty="0">
                <a:solidFill>
                  <a:schemeClr val="bg1">
                    <a:lumMod val="50000"/>
                  </a:schemeClr>
                </a:solidFill>
                <a:latin typeface="Gill Sans MT" panose="020B0502020104020203" pitchFamily="34" charset="0"/>
                <a:ea typeface="宋体" panose="02010600030101010101" pitchFamily="2" charset="-122"/>
                <a:cs typeface="Calibri" panose="020F0502020204030204" pitchFamily="34" charset="0"/>
              </a:rPr>
              <a:t> Design</a:t>
            </a:r>
          </a:p>
        </p:txBody>
      </p:sp>
      <p:sp>
        <p:nvSpPr>
          <p:cNvPr id="53" name="Text Box 16"/>
          <p:cNvSpPr txBox="1">
            <a:spLocks noChangeArrowheads="1"/>
          </p:cNvSpPr>
          <p:nvPr/>
        </p:nvSpPr>
        <p:spPr bwMode="gray">
          <a:xfrm>
            <a:off x="1629278" y="2619419"/>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58" name="Group 17"/>
          <p:cNvGrpSpPr>
            <a:grpSpLocks/>
          </p:cNvGrpSpPr>
          <p:nvPr/>
        </p:nvGrpSpPr>
        <p:grpSpPr bwMode="auto">
          <a:xfrm>
            <a:off x="1434015" y="3748281"/>
            <a:ext cx="762001" cy="665162"/>
            <a:chOff x="1110" y="2656"/>
            <a:chExt cx="1549" cy="1351"/>
          </a:xfrm>
        </p:grpSpPr>
        <p:sp>
          <p:nvSpPr>
            <p:cNvPr id="6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6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64"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59" name="Line 25"/>
          <p:cNvSpPr>
            <a:spLocks noChangeShapeType="1"/>
          </p:cNvSpPr>
          <p:nvPr/>
        </p:nvSpPr>
        <p:spPr bwMode="auto">
          <a:xfrm>
            <a:off x="2043615" y="4357881"/>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60" name="Text Box 26"/>
          <p:cNvSpPr txBox="1">
            <a:spLocks noChangeArrowheads="1"/>
          </p:cNvSpPr>
          <p:nvPr/>
        </p:nvSpPr>
        <p:spPr bwMode="auto">
          <a:xfrm>
            <a:off x="2455095" y="3824481"/>
            <a:ext cx="4432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a:latin typeface="Gill Sans MT" panose="020B0502020104020203" pitchFamily="34" charset="0"/>
                <a:ea typeface="宋体" panose="02010600030101010101" pitchFamily="2" charset="-122"/>
                <a:cs typeface="Calibri" panose="020F0502020204030204" pitchFamily="34" charset="0"/>
              </a:rPr>
              <a:t>Implementation &amp; Evaluation</a:t>
            </a:r>
          </a:p>
        </p:txBody>
      </p:sp>
      <p:sp>
        <p:nvSpPr>
          <p:cNvPr id="61" name="Text Box 27"/>
          <p:cNvSpPr txBox="1">
            <a:spLocks noChangeArrowheads="1"/>
          </p:cNvSpPr>
          <p:nvPr/>
        </p:nvSpPr>
        <p:spPr bwMode="gray">
          <a:xfrm>
            <a:off x="1661799" y="3844219"/>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66" name="Group 21"/>
          <p:cNvGrpSpPr>
            <a:grpSpLocks/>
          </p:cNvGrpSpPr>
          <p:nvPr/>
        </p:nvGrpSpPr>
        <p:grpSpPr bwMode="auto">
          <a:xfrm>
            <a:off x="1427620" y="4964244"/>
            <a:ext cx="762000" cy="665162"/>
            <a:chOff x="3174" y="2656"/>
            <a:chExt cx="1549" cy="1351"/>
          </a:xfrm>
        </p:grpSpPr>
        <p:sp>
          <p:nvSpPr>
            <p:cNvPr id="70"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71"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72"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67" name="Line 28"/>
          <p:cNvSpPr>
            <a:spLocks noChangeShapeType="1"/>
          </p:cNvSpPr>
          <p:nvPr/>
        </p:nvSpPr>
        <p:spPr bwMode="auto">
          <a:xfrm>
            <a:off x="2037220" y="5573844"/>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68" name="Text Box 29"/>
          <p:cNvSpPr txBox="1">
            <a:spLocks noChangeArrowheads="1"/>
          </p:cNvSpPr>
          <p:nvPr/>
        </p:nvSpPr>
        <p:spPr bwMode="auto">
          <a:xfrm>
            <a:off x="2448700" y="5040444"/>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a:latin typeface="Gill Sans MT" panose="020B0502020104020203" pitchFamily="34" charset="0"/>
                <a:ea typeface="宋体" panose="02010600030101010101" pitchFamily="2" charset="-122"/>
                <a:cs typeface="Calibri" panose="020F0502020204030204" pitchFamily="34" charset="0"/>
              </a:rPr>
              <a:t>Conclusion</a:t>
            </a:r>
          </a:p>
        </p:txBody>
      </p:sp>
      <p:sp>
        <p:nvSpPr>
          <p:cNvPr id="69" name="Text Box 30"/>
          <p:cNvSpPr txBox="1">
            <a:spLocks noChangeArrowheads="1"/>
          </p:cNvSpPr>
          <p:nvPr/>
        </p:nvSpPr>
        <p:spPr bwMode="gray">
          <a:xfrm>
            <a:off x="1622883" y="5062669"/>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11" name="标题 10"/>
          <p:cNvSpPr>
            <a:spLocks noGrp="1"/>
          </p:cNvSpPr>
          <p:nvPr>
            <p:ph type="title"/>
          </p:nvPr>
        </p:nvSpPr>
        <p:spPr/>
        <p:txBody>
          <a:bodyPr>
            <a:normAutofit fontScale="90000"/>
          </a:bodyPr>
          <a:lstStyle/>
          <a:p>
            <a:r>
              <a:rPr lang="en-US" altLang="zh-CN"/>
              <a:t>Outline</a:t>
            </a:r>
            <a:endParaRPr lang="en-US"/>
          </a:p>
        </p:txBody>
      </p:sp>
    </p:spTree>
    <p:extLst>
      <p:ext uri="{BB962C8B-B14F-4D97-AF65-F5344CB8AC3E}">
        <p14:creationId xmlns:p14="http://schemas.microsoft.com/office/powerpoint/2010/main" val="245862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FA551-DE10-6749-B71A-8DD1821C610B}"/>
              </a:ext>
            </a:extLst>
          </p:cNvPr>
          <p:cNvSpPr>
            <a:spLocks noGrp="1"/>
          </p:cNvSpPr>
          <p:nvPr>
            <p:ph type="title"/>
          </p:nvPr>
        </p:nvSpPr>
        <p:spPr/>
        <p:txBody>
          <a:bodyPr>
            <a:normAutofit fontScale="90000"/>
          </a:bodyPr>
          <a:lstStyle/>
          <a:p>
            <a:r>
              <a:rPr lang="en" altLang="zh-CN" dirty="0"/>
              <a:t>Challenges at the </a:t>
            </a:r>
            <a:r>
              <a:rPr lang="el-GR" altLang="zh-CN" dirty="0"/>
              <a:t>μ</a:t>
            </a:r>
            <a:r>
              <a:rPr lang="en" altLang="zh-CN" dirty="0"/>
              <a:t>s-Timescale </a:t>
            </a:r>
            <a:endParaRPr kumimoji="1" lang="zh-CN" altLang="en-US" dirty="0"/>
          </a:p>
        </p:txBody>
      </p:sp>
      <p:sp>
        <p:nvSpPr>
          <p:cNvPr id="3" name="内容占位符 2">
            <a:extLst>
              <a:ext uri="{FF2B5EF4-FFF2-40B4-BE49-F238E27FC236}">
                <a16:creationId xmlns:a16="http://schemas.microsoft.com/office/drawing/2014/main" id="{EB78EDEC-0114-8C43-92A8-DE285D305966}"/>
              </a:ext>
            </a:extLst>
          </p:cNvPr>
          <p:cNvSpPr>
            <a:spLocks noGrp="1"/>
          </p:cNvSpPr>
          <p:nvPr>
            <p:ph idx="1"/>
          </p:nvPr>
        </p:nvSpPr>
        <p:spPr/>
        <p:txBody>
          <a:bodyPr>
            <a:normAutofit lnSpcReduction="10000"/>
          </a:bodyPr>
          <a:lstStyle/>
          <a:p>
            <a:r>
              <a:rPr lang="en" altLang="zh-CN" sz="3500" dirty="0"/>
              <a:t>Finding </a:t>
            </a:r>
            <a:r>
              <a:rPr lang="en" altLang="zh-CN" sz="3500" b="1" dirty="0"/>
              <a:t>signals</a:t>
            </a:r>
            <a:r>
              <a:rPr lang="en" altLang="zh-CN" sz="3500" dirty="0"/>
              <a:t> that can identify the presence of interference and its source </a:t>
            </a:r>
          </a:p>
          <a:p>
            <a:pPr lvl="1"/>
            <a:r>
              <a:rPr lang="en" altLang="zh-CN" sz="3000" dirty="0"/>
              <a:t>Multiple types of interference (LLC, Memory bandwidth, </a:t>
            </a:r>
            <a:r>
              <a:rPr lang="en" altLang="zh-CN" sz="3000" dirty="0" err="1"/>
              <a:t>etc</a:t>
            </a:r>
            <a:r>
              <a:rPr lang="en" altLang="zh-CN" sz="3000" dirty="0"/>
              <a:t>) </a:t>
            </a:r>
          </a:p>
          <a:p>
            <a:pPr lvl="1"/>
            <a:r>
              <a:rPr lang="en" altLang="zh-CN" sz="3000" dirty="0"/>
              <a:t>Which tasks are responsible for interference?</a:t>
            </a:r>
          </a:p>
          <a:p>
            <a:pPr lvl="1"/>
            <a:r>
              <a:rPr lang="en" altLang="zh-CN" sz="3000" dirty="0"/>
              <a:t>Previous work required a lot of time to gather signals</a:t>
            </a:r>
          </a:p>
          <a:p>
            <a:endParaRPr lang="en" altLang="zh-CN" dirty="0"/>
          </a:p>
          <a:p>
            <a:r>
              <a:rPr lang="en" altLang="zh-CN" sz="3500" dirty="0"/>
              <a:t>Gathering signals and reacting with </a:t>
            </a:r>
            <a:r>
              <a:rPr lang="en" altLang="zh-CN" sz="3500" b="1" dirty="0"/>
              <a:t>low overhead</a:t>
            </a:r>
          </a:p>
          <a:p>
            <a:pPr lvl="1"/>
            <a:r>
              <a:rPr lang="en" altLang="zh-CN" sz="3300" dirty="0"/>
              <a:t>Existing mechanisms don’t scale well with many cores and tasks </a:t>
            </a:r>
            <a:br>
              <a:rPr lang="en" altLang="zh-CN" dirty="0"/>
            </a:br>
            <a:endParaRPr lang="en" altLang="zh-CN" dirty="0"/>
          </a:p>
          <a:p>
            <a:pPr lvl="1"/>
            <a:endParaRPr kumimoji="1" lang="zh-CN" altLang="en-US" dirty="0"/>
          </a:p>
        </p:txBody>
      </p:sp>
    </p:spTree>
    <p:extLst>
      <p:ext uri="{BB962C8B-B14F-4D97-AF65-F5344CB8AC3E}">
        <p14:creationId xmlns:p14="http://schemas.microsoft.com/office/powerpoint/2010/main" val="245716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9BE564-0691-524B-9C4C-80B9A003BC49}"/>
              </a:ext>
            </a:extLst>
          </p:cNvPr>
          <p:cNvSpPr>
            <a:spLocks noGrp="1"/>
          </p:cNvSpPr>
          <p:nvPr>
            <p:ph type="title"/>
          </p:nvPr>
        </p:nvSpPr>
        <p:spPr/>
        <p:txBody>
          <a:bodyPr>
            <a:normAutofit fontScale="90000"/>
          </a:bodyPr>
          <a:lstStyle/>
          <a:p>
            <a:r>
              <a:rPr lang="en" altLang="zh-CN" dirty="0" err="1"/>
              <a:t>Caladan’s</a:t>
            </a:r>
            <a:r>
              <a:rPr lang="en" altLang="zh-CN" dirty="0"/>
              <a:t> Contributions </a:t>
            </a:r>
            <a:endParaRPr kumimoji="1" lang="zh-CN" altLang="en-US" dirty="0"/>
          </a:p>
        </p:txBody>
      </p:sp>
      <p:sp>
        <p:nvSpPr>
          <p:cNvPr id="3" name="内容占位符 2">
            <a:extLst>
              <a:ext uri="{FF2B5EF4-FFF2-40B4-BE49-F238E27FC236}">
                <a16:creationId xmlns:a16="http://schemas.microsoft.com/office/drawing/2014/main" id="{1F51C9FF-6A0E-2544-9C76-7CC4BC2238DD}"/>
              </a:ext>
            </a:extLst>
          </p:cNvPr>
          <p:cNvSpPr>
            <a:spLocks noGrp="1"/>
          </p:cNvSpPr>
          <p:nvPr>
            <p:ph idx="1"/>
          </p:nvPr>
        </p:nvSpPr>
        <p:spPr/>
        <p:txBody>
          <a:bodyPr/>
          <a:lstStyle/>
          <a:p>
            <a:r>
              <a:rPr lang="en" altLang="zh-CN" sz="3200" dirty="0"/>
              <a:t>New signals that enable fast detection of interference </a:t>
            </a:r>
          </a:p>
          <a:p>
            <a:pPr lvl="1"/>
            <a:r>
              <a:rPr lang="en" altLang="zh-CN" sz="2800" dirty="0"/>
              <a:t>Accurately identify type and source in microseconds </a:t>
            </a:r>
          </a:p>
          <a:p>
            <a:pPr marL="0" indent="0">
              <a:buNone/>
            </a:pPr>
            <a:endParaRPr kumimoji="1" lang="en-US" altLang="zh-CN" dirty="0"/>
          </a:p>
          <a:p>
            <a:r>
              <a:rPr lang="en" altLang="zh-CN" sz="3200" dirty="0"/>
              <a:t>KSCHED :kernel module to make signal gathering and core allocation scalable </a:t>
            </a:r>
          </a:p>
          <a:p>
            <a:pPr lvl="1"/>
            <a:r>
              <a:rPr lang="en" altLang="zh-CN" sz="2800" dirty="0"/>
              <a:t>Can collect perf counters from all cores in several microseconds </a:t>
            </a:r>
          </a:p>
          <a:p>
            <a:endParaRPr lang="en" altLang="zh-CN" sz="3200" dirty="0"/>
          </a:p>
          <a:p>
            <a:r>
              <a:rPr lang="en" altLang="zh-CN" sz="3200" dirty="0"/>
              <a:t>Use exclusively core allocation to manage interference </a:t>
            </a:r>
          </a:p>
          <a:p>
            <a:pPr lvl="1"/>
            <a:r>
              <a:rPr lang="en" altLang="zh-CN" sz="2800" dirty="0"/>
              <a:t>Previous systems partition caches, memory bandwidth, </a:t>
            </a:r>
            <a:r>
              <a:rPr lang="en" altLang="zh-CN" sz="2800" dirty="0" err="1"/>
              <a:t>etc</a:t>
            </a:r>
            <a:r>
              <a:rPr lang="en" altLang="zh-CN" sz="2800" dirty="0"/>
              <a:t> </a:t>
            </a:r>
          </a:p>
          <a:p>
            <a:endParaRPr lang="en" altLang="zh-CN" sz="3200" dirty="0"/>
          </a:p>
          <a:p>
            <a:pPr lvl="1"/>
            <a:endParaRPr lang="en" altLang="zh-CN" dirty="0"/>
          </a:p>
          <a:p>
            <a:endParaRPr kumimoji="1" lang="zh-CN" altLang="en-US" dirty="0"/>
          </a:p>
          <a:p>
            <a:endParaRPr lang="en" altLang="zh-CN" dirty="0"/>
          </a:p>
        </p:txBody>
      </p:sp>
    </p:spTree>
    <p:extLst>
      <p:ext uri="{BB962C8B-B14F-4D97-AF65-F5344CB8AC3E}">
        <p14:creationId xmlns:p14="http://schemas.microsoft.com/office/powerpoint/2010/main" val="2494645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9B78F2-E1F2-CC4D-9BF1-6575C6EF1DAE}"/>
              </a:ext>
            </a:extLst>
          </p:cNvPr>
          <p:cNvSpPr>
            <a:spLocks noGrp="1"/>
          </p:cNvSpPr>
          <p:nvPr>
            <p:ph type="title"/>
          </p:nvPr>
        </p:nvSpPr>
        <p:spPr/>
        <p:txBody>
          <a:bodyPr>
            <a:normAutofit fontScale="90000"/>
          </a:bodyPr>
          <a:lstStyle/>
          <a:p>
            <a:r>
              <a:rPr lang="en" altLang="zh-CN" dirty="0" err="1"/>
              <a:t>Caladan’s</a:t>
            </a:r>
            <a:r>
              <a:rPr lang="en" altLang="zh-CN" dirty="0"/>
              <a:t> Components </a:t>
            </a:r>
            <a:endParaRPr kumimoji="1" lang="zh-CN" altLang="en-US" dirty="0"/>
          </a:p>
        </p:txBody>
      </p:sp>
      <p:sp>
        <p:nvSpPr>
          <p:cNvPr id="3" name="内容占位符 2">
            <a:extLst>
              <a:ext uri="{FF2B5EF4-FFF2-40B4-BE49-F238E27FC236}">
                <a16:creationId xmlns:a16="http://schemas.microsoft.com/office/drawing/2014/main" id="{1B638CA1-0F2F-1A47-9295-A48CB0D7A3A2}"/>
              </a:ext>
            </a:extLst>
          </p:cNvPr>
          <p:cNvSpPr>
            <a:spLocks noGrp="1"/>
          </p:cNvSpPr>
          <p:nvPr>
            <p:ph idx="1"/>
          </p:nvPr>
        </p:nvSpPr>
        <p:spPr/>
        <p:txBody>
          <a:bodyPr>
            <a:normAutofit lnSpcReduction="10000"/>
          </a:bodyPr>
          <a:lstStyle/>
          <a:p>
            <a:r>
              <a:rPr lang="en" altLang="zh-CN" b="1" dirty="0"/>
              <a:t>Scheduler </a:t>
            </a:r>
            <a:r>
              <a:rPr lang="en" altLang="zh-CN" dirty="0"/>
              <a:t>core spin polls for </a:t>
            </a:r>
          </a:p>
          <a:p>
            <a:pPr marL="0" indent="0">
              <a:buNone/>
            </a:pPr>
            <a:r>
              <a:rPr lang="en" altLang="zh-CN" dirty="0"/>
              <a:t>     signals, assigns tasks to cores</a:t>
            </a:r>
          </a:p>
          <a:p>
            <a:pPr marL="0" indent="0">
              <a:buNone/>
            </a:pPr>
            <a:endParaRPr kumimoji="1" lang="en" altLang="zh-CN" dirty="0"/>
          </a:p>
          <a:p>
            <a:r>
              <a:rPr lang="en" altLang="zh-CN" dirty="0"/>
              <a:t>Tasks link with </a:t>
            </a:r>
            <a:r>
              <a:rPr lang="en" altLang="zh-CN" b="1" dirty="0"/>
              <a:t>runtimes</a:t>
            </a:r>
          </a:p>
          <a:p>
            <a:pPr lvl="1"/>
            <a:r>
              <a:rPr lang="en" altLang="zh-CN" dirty="0"/>
              <a:t>Provide threading, I/O, etc. </a:t>
            </a:r>
          </a:p>
          <a:p>
            <a:pPr lvl="1"/>
            <a:r>
              <a:rPr lang="en" altLang="zh-CN" dirty="0"/>
              <a:t>Expose signals to scheduler </a:t>
            </a:r>
          </a:p>
          <a:p>
            <a:pPr marL="457200" lvl="1" indent="0">
              <a:buNone/>
            </a:pPr>
            <a:endParaRPr lang="en" altLang="zh-CN" dirty="0"/>
          </a:p>
          <a:p>
            <a:r>
              <a:rPr lang="en" altLang="zh-CN" dirty="0"/>
              <a:t>KSCHED accelerates </a:t>
            </a:r>
          </a:p>
          <a:p>
            <a:pPr marL="0" indent="0">
              <a:buNone/>
            </a:pPr>
            <a:r>
              <a:rPr lang="en" altLang="zh-CN" dirty="0"/>
              <a:t>     scheduling and signal </a:t>
            </a:r>
          </a:p>
          <a:p>
            <a:pPr marL="0" indent="0">
              <a:buNone/>
            </a:pPr>
            <a:r>
              <a:rPr lang="en" altLang="zh-CN" dirty="0"/>
              <a:t>     gathering </a:t>
            </a:r>
          </a:p>
          <a:p>
            <a:pPr lvl="1"/>
            <a:endParaRPr lang="en" altLang="zh-CN" dirty="0"/>
          </a:p>
          <a:p>
            <a:endParaRPr kumimoji="1" lang="zh-CN" altLang="en-US" dirty="0"/>
          </a:p>
        </p:txBody>
      </p:sp>
      <p:pic>
        <p:nvPicPr>
          <p:cNvPr id="7" name="内容占位符 3">
            <a:extLst>
              <a:ext uri="{FF2B5EF4-FFF2-40B4-BE49-F238E27FC236}">
                <a16:creationId xmlns:a16="http://schemas.microsoft.com/office/drawing/2014/main" id="{5E5C4EF3-B6F8-734E-8745-98C2DC87FA14}"/>
              </a:ext>
            </a:extLst>
          </p:cNvPr>
          <p:cNvPicPr>
            <a:picLocks noChangeAspect="1"/>
          </p:cNvPicPr>
          <p:nvPr/>
        </p:nvPicPr>
        <p:blipFill>
          <a:blip r:embed="rId3"/>
          <a:stretch>
            <a:fillRect/>
          </a:stretch>
        </p:blipFill>
        <p:spPr>
          <a:xfrm>
            <a:off x="5907846" y="1427163"/>
            <a:ext cx="6172200" cy="4749800"/>
          </a:xfrm>
          <a:prstGeom prst="rect">
            <a:avLst/>
          </a:prstGeom>
        </p:spPr>
      </p:pic>
    </p:spTree>
    <p:extLst>
      <p:ext uri="{BB962C8B-B14F-4D97-AF65-F5344CB8AC3E}">
        <p14:creationId xmlns:p14="http://schemas.microsoft.com/office/powerpoint/2010/main" val="368669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A85C7D-96BB-5E42-A74F-90918D699960}"/>
              </a:ext>
            </a:extLst>
          </p:cNvPr>
          <p:cNvSpPr>
            <a:spLocks noGrp="1"/>
          </p:cNvSpPr>
          <p:nvPr>
            <p:ph type="title"/>
          </p:nvPr>
        </p:nvSpPr>
        <p:spPr/>
        <p:txBody>
          <a:bodyPr>
            <a:normAutofit fontScale="90000"/>
          </a:bodyPr>
          <a:lstStyle/>
          <a:p>
            <a:r>
              <a:rPr lang="en" altLang="zh-CN" dirty="0"/>
              <a:t>Mitigating Interference </a:t>
            </a:r>
            <a:endParaRPr kumimoji="1" lang="zh-CN" altLang="en-US" dirty="0"/>
          </a:p>
        </p:txBody>
      </p:sp>
      <p:pic>
        <p:nvPicPr>
          <p:cNvPr id="4" name="内容占位符 3">
            <a:extLst>
              <a:ext uri="{FF2B5EF4-FFF2-40B4-BE49-F238E27FC236}">
                <a16:creationId xmlns:a16="http://schemas.microsoft.com/office/drawing/2014/main" id="{D08EC5F2-8243-F247-A139-76EDC9B1A9FD}"/>
              </a:ext>
            </a:extLst>
          </p:cNvPr>
          <p:cNvPicPr>
            <a:picLocks noGrp="1" noChangeAspect="1"/>
          </p:cNvPicPr>
          <p:nvPr>
            <p:ph idx="1"/>
          </p:nvPr>
        </p:nvPicPr>
        <p:blipFill>
          <a:blip r:embed="rId3"/>
          <a:stretch>
            <a:fillRect/>
          </a:stretch>
        </p:blipFill>
        <p:spPr>
          <a:xfrm>
            <a:off x="838200" y="1562117"/>
            <a:ext cx="9242473" cy="4907086"/>
          </a:xfrm>
          <a:prstGeom prst="rect">
            <a:avLst/>
          </a:prstGeom>
        </p:spPr>
      </p:pic>
      <p:sp>
        <p:nvSpPr>
          <p:cNvPr id="5" name="矩形 4">
            <a:extLst>
              <a:ext uri="{FF2B5EF4-FFF2-40B4-BE49-F238E27FC236}">
                <a16:creationId xmlns:a16="http://schemas.microsoft.com/office/drawing/2014/main" id="{F5C6BDDD-89EF-344D-A5AD-BDBB6A1643DD}"/>
              </a:ext>
            </a:extLst>
          </p:cNvPr>
          <p:cNvSpPr/>
          <p:nvPr/>
        </p:nvSpPr>
        <p:spPr>
          <a:xfrm>
            <a:off x="9573063" y="3705625"/>
            <a:ext cx="2152357" cy="118168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7" name="椭圆 6">
            <a:extLst>
              <a:ext uri="{FF2B5EF4-FFF2-40B4-BE49-F238E27FC236}">
                <a16:creationId xmlns:a16="http://schemas.microsoft.com/office/drawing/2014/main" id="{6C8C2B93-2F05-EC47-9476-64B11CB16103}"/>
              </a:ext>
            </a:extLst>
          </p:cNvPr>
          <p:cNvSpPr/>
          <p:nvPr/>
        </p:nvSpPr>
        <p:spPr>
          <a:xfrm>
            <a:off x="10339753" y="3959647"/>
            <a:ext cx="309489" cy="309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a:extLst>
              <a:ext uri="{FF2B5EF4-FFF2-40B4-BE49-F238E27FC236}">
                <a16:creationId xmlns:a16="http://schemas.microsoft.com/office/drawing/2014/main" id="{614BADFD-8453-B54A-AE98-0B625178F224}"/>
              </a:ext>
            </a:extLst>
          </p:cNvPr>
          <p:cNvSpPr/>
          <p:nvPr/>
        </p:nvSpPr>
        <p:spPr>
          <a:xfrm>
            <a:off x="10339753" y="4374644"/>
            <a:ext cx="309489" cy="309489"/>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9652B979-A124-5442-9645-000524E7F826}"/>
              </a:ext>
            </a:extLst>
          </p:cNvPr>
          <p:cNvSpPr/>
          <p:nvPr/>
        </p:nvSpPr>
        <p:spPr>
          <a:xfrm>
            <a:off x="11002107" y="4374643"/>
            <a:ext cx="309489" cy="309489"/>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10" name="椭圆 9">
            <a:extLst>
              <a:ext uri="{FF2B5EF4-FFF2-40B4-BE49-F238E27FC236}">
                <a16:creationId xmlns:a16="http://schemas.microsoft.com/office/drawing/2014/main" id="{F4F5309F-6696-2B44-9212-4294D4B9A6EC}"/>
              </a:ext>
            </a:extLst>
          </p:cNvPr>
          <p:cNvSpPr/>
          <p:nvPr/>
        </p:nvSpPr>
        <p:spPr>
          <a:xfrm>
            <a:off x="10989211" y="3959645"/>
            <a:ext cx="309489" cy="309489"/>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BC181D91-E281-7C43-AD3A-15CED828D720}"/>
              </a:ext>
            </a:extLst>
          </p:cNvPr>
          <p:cNvSpPr txBox="1"/>
          <p:nvPr/>
        </p:nvSpPr>
        <p:spPr>
          <a:xfrm>
            <a:off x="9673214" y="3959645"/>
            <a:ext cx="553998" cy="724487"/>
          </a:xfrm>
          <a:prstGeom prst="rect">
            <a:avLst/>
          </a:prstGeom>
          <a:noFill/>
        </p:spPr>
        <p:txBody>
          <a:bodyPr vert="eaVert" wrap="square" rtlCol="0">
            <a:spAutoFit/>
          </a:bodyPr>
          <a:lstStyle/>
          <a:p>
            <a:r>
              <a:rPr kumimoji="1" lang="en-US" altLang="zh-CN" sz="2400" dirty="0"/>
              <a:t>CPU</a:t>
            </a:r>
            <a:endParaRPr kumimoji="1" lang="zh-CN" altLang="en-US" sz="2400" dirty="0"/>
          </a:p>
        </p:txBody>
      </p:sp>
      <p:sp>
        <p:nvSpPr>
          <p:cNvPr id="12" name="文本框 11">
            <a:extLst>
              <a:ext uri="{FF2B5EF4-FFF2-40B4-BE49-F238E27FC236}">
                <a16:creationId xmlns:a16="http://schemas.microsoft.com/office/drawing/2014/main" id="{F2895AC1-BB29-664C-91BB-5AB71BB732B3}"/>
              </a:ext>
            </a:extLst>
          </p:cNvPr>
          <p:cNvSpPr txBox="1"/>
          <p:nvPr/>
        </p:nvSpPr>
        <p:spPr>
          <a:xfrm>
            <a:off x="10339753" y="5063317"/>
            <a:ext cx="1775207" cy="369332"/>
          </a:xfrm>
          <a:prstGeom prst="rect">
            <a:avLst/>
          </a:prstGeom>
          <a:noFill/>
        </p:spPr>
        <p:txBody>
          <a:bodyPr wrap="square" rtlCol="0">
            <a:spAutoFit/>
          </a:bodyPr>
          <a:lstStyle/>
          <a:p>
            <a:r>
              <a:rPr kumimoji="1" lang="en-US" altLang="zh-CN" dirty="0"/>
              <a:t>sibling core</a:t>
            </a:r>
            <a:endParaRPr kumimoji="1" lang="zh-CN" altLang="en-US" dirty="0"/>
          </a:p>
        </p:txBody>
      </p:sp>
      <p:cxnSp>
        <p:nvCxnSpPr>
          <p:cNvPr id="14" name="直线箭头连接符 13">
            <a:extLst>
              <a:ext uri="{FF2B5EF4-FFF2-40B4-BE49-F238E27FC236}">
                <a16:creationId xmlns:a16="http://schemas.microsoft.com/office/drawing/2014/main" id="{7109350A-A2BD-2F47-9555-3551462DBF88}"/>
              </a:ext>
            </a:extLst>
          </p:cNvPr>
          <p:cNvCxnSpPr>
            <a:cxnSpLocks/>
          </p:cNvCxnSpPr>
          <p:nvPr/>
        </p:nvCxnSpPr>
        <p:spPr>
          <a:xfrm flipH="1" flipV="1">
            <a:off x="10649241" y="4684132"/>
            <a:ext cx="410476" cy="484352"/>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AD4D73FD-B7FF-EE49-8CB7-05272F72BB61}"/>
              </a:ext>
            </a:extLst>
          </p:cNvPr>
          <p:cNvCxnSpPr>
            <a:cxnSpLocks/>
          </p:cNvCxnSpPr>
          <p:nvPr/>
        </p:nvCxnSpPr>
        <p:spPr>
          <a:xfrm flipV="1">
            <a:off x="11059717" y="4723128"/>
            <a:ext cx="33325" cy="445356"/>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575AB30C-88FB-5147-9B75-7D08A6A822A8}"/>
              </a:ext>
            </a:extLst>
          </p:cNvPr>
          <p:cNvCxnSpPr>
            <a:cxnSpLocks/>
            <a:endCxn id="10" idx="5"/>
          </p:cNvCxnSpPr>
          <p:nvPr/>
        </p:nvCxnSpPr>
        <p:spPr>
          <a:xfrm flipV="1">
            <a:off x="11059717" y="4223810"/>
            <a:ext cx="193659" cy="944674"/>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BA4BD26E-3F7C-5C4F-8C03-BD91D2C2D92C}"/>
              </a:ext>
            </a:extLst>
          </p:cNvPr>
          <p:cNvSpPr txBox="1"/>
          <p:nvPr/>
        </p:nvSpPr>
        <p:spPr>
          <a:xfrm>
            <a:off x="9453781" y="2611658"/>
            <a:ext cx="2390919" cy="369332"/>
          </a:xfrm>
          <a:prstGeom prst="rect">
            <a:avLst/>
          </a:prstGeom>
          <a:noFill/>
        </p:spPr>
        <p:txBody>
          <a:bodyPr wrap="square" rtlCol="0">
            <a:spAutoFit/>
          </a:bodyPr>
          <a:lstStyle/>
          <a:p>
            <a:r>
              <a:rPr kumimoji="1" lang="en-US" altLang="zh-CN" dirty="0"/>
              <a:t>LLC: Last Level Cache</a:t>
            </a:r>
            <a:endParaRPr kumimoji="1" lang="zh-CN" altLang="en-US" dirty="0"/>
          </a:p>
        </p:txBody>
      </p:sp>
      <p:sp>
        <p:nvSpPr>
          <p:cNvPr id="16" name="框架 15">
            <a:extLst>
              <a:ext uri="{FF2B5EF4-FFF2-40B4-BE49-F238E27FC236}">
                <a16:creationId xmlns:a16="http://schemas.microsoft.com/office/drawing/2014/main" id="{9444C791-7F6A-7A4D-8A7E-9B0B4557D66F}"/>
              </a:ext>
            </a:extLst>
          </p:cNvPr>
          <p:cNvSpPr/>
          <p:nvPr/>
        </p:nvSpPr>
        <p:spPr>
          <a:xfrm>
            <a:off x="2256503" y="2403987"/>
            <a:ext cx="7261727" cy="1301638"/>
          </a:xfrm>
          <a:prstGeom prst="frame">
            <a:avLst>
              <a:gd name="adj1" fmla="val 6715"/>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327715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A85C7D-96BB-5E42-A74F-90918D699960}"/>
              </a:ext>
            </a:extLst>
          </p:cNvPr>
          <p:cNvSpPr>
            <a:spLocks noGrp="1"/>
          </p:cNvSpPr>
          <p:nvPr>
            <p:ph type="title"/>
          </p:nvPr>
        </p:nvSpPr>
        <p:spPr/>
        <p:txBody>
          <a:bodyPr>
            <a:normAutofit fontScale="90000"/>
          </a:bodyPr>
          <a:lstStyle/>
          <a:p>
            <a:r>
              <a:rPr lang="en" altLang="zh-CN" dirty="0"/>
              <a:t>Mitigating Interference </a:t>
            </a:r>
            <a:endParaRPr kumimoji="1" lang="zh-CN" altLang="en-US" dirty="0"/>
          </a:p>
        </p:txBody>
      </p:sp>
      <p:pic>
        <p:nvPicPr>
          <p:cNvPr id="4" name="内容占位符 3">
            <a:extLst>
              <a:ext uri="{FF2B5EF4-FFF2-40B4-BE49-F238E27FC236}">
                <a16:creationId xmlns:a16="http://schemas.microsoft.com/office/drawing/2014/main" id="{D08EC5F2-8243-F247-A139-76EDC9B1A9FD}"/>
              </a:ext>
            </a:extLst>
          </p:cNvPr>
          <p:cNvPicPr>
            <a:picLocks noGrp="1" noChangeAspect="1"/>
          </p:cNvPicPr>
          <p:nvPr>
            <p:ph idx="1"/>
          </p:nvPr>
        </p:nvPicPr>
        <p:blipFill>
          <a:blip r:embed="rId3"/>
          <a:stretch>
            <a:fillRect/>
          </a:stretch>
        </p:blipFill>
        <p:spPr>
          <a:xfrm>
            <a:off x="838200" y="1562117"/>
            <a:ext cx="9242473" cy="4907086"/>
          </a:xfrm>
          <a:prstGeom prst="rect">
            <a:avLst/>
          </a:prstGeom>
        </p:spPr>
      </p:pic>
      <p:sp>
        <p:nvSpPr>
          <p:cNvPr id="5" name="矩形 4">
            <a:extLst>
              <a:ext uri="{FF2B5EF4-FFF2-40B4-BE49-F238E27FC236}">
                <a16:creationId xmlns:a16="http://schemas.microsoft.com/office/drawing/2014/main" id="{F5C6BDDD-89EF-344D-A5AD-BDBB6A1643DD}"/>
              </a:ext>
            </a:extLst>
          </p:cNvPr>
          <p:cNvSpPr/>
          <p:nvPr/>
        </p:nvSpPr>
        <p:spPr>
          <a:xfrm>
            <a:off x="9573063" y="3705625"/>
            <a:ext cx="2152357" cy="118168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7" name="椭圆 6">
            <a:extLst>
              <a:ext uri="{FF2B5EF4-FFF2-40B4-BE49-F238E27FC236}">
                <a16:creationId xmlns:a16="http://schemas.microsoft.com/office/drawing/2014/main" id="{6C8C2B93-2F05-EC47-9476-64B11CB16103}"/>
              </a:ext>
            </a:extLst>
          </p:cNvPr>
          <p:cNvSpPr/>
          <p:nvPr/>
        </p:nvSpPr>
        <p:spPr>
          <a:xfrm>
            <a:off x="10339753" y="3959647"/>
            <a:ext cx="309489" cy="309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a:extLst>
              <a:ext uri="{FF2B5EF4-FFF2-40B4-BE49-F238E27FC236}">
                <a16:creationId xmlns:a16="http://schemas.microsoft.com/office/drawing/2014/main" id="{614BADFD-8453-B54A-AE98-0B625178F224}"/>
              </a:ext>
            </a:extLst>
          </p:cNvPr>
          <p:cNvSpPr/>
          <p:nvPr/>
        </p:nvSpPr>
        <p:spPr>
          <a:xfrm>
            <a:off x="10339753" y="4374644"/>
            <a:ext cx="309489" cy="309489"/>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9652B979-A124-5442-9645-000524E7F826}"/>
              </a:ext>
            </a:extLst>
          </p:cNvPr>
          <p:cNvSpPr/>
          <p:nvPr/>
        </p:nvSpPr>
        <p:spPr>
          <a:xfrm>
            <a:off x="11002107" y="4374643"/>
            <a:ext cx="309489" cy="309489"/>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10" name="椭圆 9">
            <a:extLst>
              <a:ext uri="{FF2B5EF4-FFF2-40B4-BE49-F238E27FC236}">
                <a16:creationId xmlns:a16="http://schemas.microsoft.com/office/drawing/2014/main" id="{F4F5309F-6696-2B44-9212-4294D4B9A6EC}"/>
              </a:ext>
            </a:extLst>
          </p:cNvPr>
          <p:cNvSpPr/>
          <p:nvPr/>
        </p:nvSpPr>
        <p:spPr>
          <a:xfrm>
            <a:off x="10989211" y="3959645"/>
            <a:ext cx="309489" cy="309489"/>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BC181D91-E281-7C43-AD3A-15CED828D720}"/>
              </a:ext>
            </a:extLst>
          </p:cNvPr>
          <p:cNvSpPr txBox="1"/>
          <p:nvPr/>
        </p:nvSpPr>
        <p:spPr>
          <a:xfrm>
            <a:off x="9673214" y="3959645"/>
            <a:ext cx="553998" cy="724487"/>
          </a:xfrm>
          <a:prstGeom prst="rect">
            <a:avLst/>
          </a:prstGeom>
          <a:noFill/>
        </p:spPr>
        <p:txBody>
          <a:bodyPr vert="eaVert" wrap="square" rtlCol="0">
            <a:spAutoFit/>
          </a:bodyPr>
          <a:lstStyle/>
          <a:p>
            <a:r>
              <a:rPr kumimoji="1" lang="en-US" altLang="zh-CN" sz="2400" dirty="0"/>
              <a:t>CPU</a:t>
            </a:r>
            <a:endParaRPr kumimoji="1" lang="zh-CN" altLang="en-US" sz="2400" dirty="0"/>
          </a:p>
        </p:txBody>
      </p:sp>
      <p:sp>
        <p:nvSpPr>
          <p:cNvPr id="12" name="文本框 11">
            <a:extLst>
              <a:ext uri="{FF2B5EF4-FFF2-40B4-BE49-F238E27FC236}">
                <a16:creationId xmlns:a16="http://schemas.microsoft.com/office/drawing/2014/main" id="{F2895AC1-BB29-664C-91BB-5AB71BB732B3}"/>
              </a:ext>
            </a:extLst>
          </p:cNvPr>
          <p:cNvSpPr txBox="1"/>
          <p:nvPr/>
        </p:nvSpPr>
        <p:spPr>
          <a:xfrm>
            <a:off x="10339753" y="5063317"/>
            <a:ext cx="1775207" cy="369332"/>
          </a:xfrm>
          <a:prstGeom prst="rect">
            <a:avLst/>
          </a:prstGeom>
          <a:noFill/>
        </p:spPr>
        <p:txBody>
          <a:bodyPr wrap="square" rtlCol="0">
            <a:spAutoFit/>
          </a:bodyPr>
          <a:lstStyle/>
          <a:p>
            <a:r>
              <a:rPr kumimoji="1" lang="en-US" altLang="zh-CN" dirty="0"/>
              <a:t>sibling core</a:t>
            </a:r>
            <a:endParaRPr kumimoji="1" lang="zh-CN" altLang="en-US" dirty="0"/>
          </a:p>
        </p:txBody>
      </p:sp>
      <p:cxnSp>
        <p:nvCxnSpPr>
          <p:cNvPr id="14" name="直线箭头连接符 13">
            <a:extLst>
              <a:ext uri="{FF2B5EF4-FFF2-40B4-BE49-F238E27FC236}">
                <a16:creationId xmlns:a16="http://schemas.microsoft.com/office/drawing/2014/main" id="{7109350A-A2BD-2F47-9555-3551462DBF88}"/>
              </a:ext>
            </a:extLst>
          </p:cNvPr>
          <p:cNvCxnSpPr>
            <a:cxnSpLocks/>
          </p:cNvCxnSpPr>
          <p:nvPr/>
        </p:nvCxnSpPr>
        <p:spPr>
          <a:xfrm flipH="1" flipV="1">
            <a:off x="10649241" y="4684132"/>
            <a:ext cx="410476" cy="484352"/>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AD4D73FD-B7FF-EE49-8CB7-05272F72BB61}"/>
              </a:ext>
            </a:extLst>
          </p:cNvPr>
          <p:cNvCxnSpPr>
            <a:cxnSpLocks/>
          </p:cNvCxnSpPr>
          <p:nvPr/>
        </p:nvCxnSpPr>
        <p:spPr>
          <a:xfrm flipV="1">
            <a:off x="11059717" y="4723128"/>
            <a:ext cx="33325" cy="445356"/>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575AB30C-88FB-5147-9B75-7D08A6A822A8}"/>
              </a:ext>
            </a:extLst>
          </p:cNvPr>
          <p:cNvCxnSpPr>
            <a:cxnSpLocks/>
            <a:endCxn id="10" idx="5"/>
          </p:cNvCxnSpPr>
          <p:nvPr/>
        </p:nvCxnSpPr>
        <p:spPr>
          <a:xfrm flipV="1">
            <a:off x="11059717" y="4223810"/>
            <a:ext cx="193659" cy="944674"/>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BA4BD26E-3F7C-5C4F-8C03-BD91D2C2D92C}"/>
              </a:ext>
            </a:extLst>
          </p:cNvPr>
          <p:cNvSpPr txBox="1"/>
          <p:nvPr/>
        </p:nvSpPr>
        <p:spPr>
          <a:xfrm>
            <a:off x="9453781" y="2611658"/>
            <a:ext cx="2390919" cy="369332"/>
          </a:xfrm>
          <a:prstGeom prst="rect">
            <a:avLst/>
          </a:prstGeom>
          <a:noFill/>
        </p:spPr>
        <p:txBody>
          <a:bodyPr wrap="square" rtlCol="0">
            <a:spAutoFit/>
          </a:bodyPr>
          <a:lstStyle/>
          <a:p>
            <a:r>
              <a:rPr kumimoji="1" lang="en-US" altLang="zh-CN" dirty="0"/>
              <a:t>LLC: Last Level Cache</a:t>
            </a:r>
            <a:endParaRPr kumimoji="1" lang="zh-CN" altLang="en-US" dirty="0"/>
          </a:p>
        </p:txBody>
      </p:sp>
      <p:sp>
        <p:nvSpPr>
          <p:cNvPr id="16" name="框架 15">
            <a:extLst>
              <a:ext uri="{FF2B5EF4-FFF2-40B4-BE49-F238E27FC236}">
                <a16:creationId xmlns:a16="http://schemas.microsoft.com/office/drawing/2014/main" id="{489CBB7C-06AB-5444-BF54-B1826F93F41D}"/>
              </a:ext>
            </a:extLst>
          </p:cNvPr>
          <p:cNvSpPr/>
          <p:nvPr/>
        </p:nvSpPr>
        <p:spPr>
          <a:xfrm>
            <a:off x="2286000" y="3705624"/>
            <a:ext cx="7192169" cy="1181687"/>
          </a:xfrm>
          <a:prstGeom prst="frame">
            <a:avLst>
              <a:gd name="adj1" fmla="val 5357"/>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55736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A85C7D-96BB-5E42-A74F-90918D699960}"/>
              </a:ext>
            </a:extLst>
          </p:cNvPr>
          <p:cNvSpPr>
            <a:spLocks noGrp="1"/>
          </p:cNvSpPr>
          <p:nvPr>
            <p:ph type="title"/>
          </p:nvPr>
        </p:nvSpPr>
        <p:spPr/>
        <p:txBody>
          <a:bodyPr>
            <a:normAutofit fontScale="90000"/>
          </a:bodyPr>
          <a:lstStyle/>
          <a:p>
            <a:r>
              <a:rPr lang="en" altLang="zh-CN" dirty="0"/>
              <a:t>Mitigating Interference </a:t>
            </a:r>
            <a:endParaRPr kumimoji="1" lang="zh-CN" altLang="en-US" dirty="0"/>
          </a:p>
        </p:txBody>
      </p:sp>
      <p:pic>
        <p:nvPicPr>
          <p:cNvPr id="4" name="内容占位符 3">
            <a:extLst>
              <a:ext uri="{FF2B5EF4-FFF2-40B4-BE49-F238E27FC236}">
                <a16:creationId xmlns:a16="http://schemas.microsoft.com/office/drawing/2014/main" id="{D08EC5F2-8243-F247-A139-76EDC9B1A9FD}"/>
              </a:ext>
            </a:extLst>
          </p:cNvPr>
          <p:cNvPicPr>
            <a:picLocks noGrp="1" noChangeAspect="1"/>
          </p:cNvPicPr>
          <p:nvPr>
            <p:ph idx="1"/>
          </p:nvPr>
        </p:nvPicPr>
        <p:blipFill>
          <a:blip r:embed="rId3"/>
          <a:stretch>
            <a:fillRect/>
          </a:stretch>
        </p:blipFill>
        <p:spPr>
          <a:xfrm>
            <a:off x="838200" y="1562117"/>
            <a:ext cx="9242473" cy="4907086"/>
          </a:xfrm>
          <a:prstGeom prst="rect">
            <a:avLst/>
          </a:prstGeom>
        </p:spPr>
      </p:pic>
      <p:sp>
        <p:nvSpPr>
          <p:cNvPr id="5" name="矩形 4">
            <a:extLst>
              <a:ext uri="{FF2B5EF4-FFF2-40B4-BE49-F238E27FC236}">
                <a16:creationId xmlns:a16="http://schemas.microsoft.com/office/drawing/2014/main" id="{F5C6BDDD-89EF-344D-A5AD-BDBB6A1643DD}"/>
              </a:ext>
            </a:extLst>
          </p:cNvPr>
          <p:cNvSpPr/>
          <p:nvPr/>
        </p:nvSpPr>
        <p:spPr>
          <a:xfrm>
            <a:off x="9573063" y="3705625"/>
            <a:ext cx="2152357" cy="118168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7" name="椭圆 6">
            <a:extLst>
              <a:ext uri="{FF2B5EF4-FFF2-40B4-BE49-F238E27FC236}">
                <a16:creationId xmlns:a16="http://schemas.microsoft.com/office/drawing/2014/main" id="{6C8C2B93-2F05-EC47-9476-64B11CB16103}"/>
              </a:ext>
            </a:extLst>
          </p:cNvPr>
          <p:cNvSpPr/>
          <p:nvPr/>
        </p:nvSpPr>
        <p:spPr>
          <a:xfrm>
            <a:off x="10339753" y="3959647"/>
            <a:ext cx="309489" cy="309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a:extLst>
              <a:ext uri="{FF2B5EF4-FFF2-40B4-BE49-F238E27FC236}">
                <a16:creationId xmlns:a16="http://schemas.microsoft.com/office/drawing/2014/main" id="{614BADFD-8453-B54A-AE98-0B625178F224}"/>
              </a:ext>
            </a:extLst>
          </p:cNvPr>
          <p:cNvSpPr/>
          <p:nvPr/>
        </p:nvSpPr>
        <p:spPr>
          <a:xfrm>
            <a:off x="10339753" y="4374644"/>
            <a:ext cx="309489" cy="309489"/>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9652B979-A124-5442-9645-000524E7F826}"/>
              </a:ext>
            </a:extLst>
          </p:cNvPr>
          <p:cNvSpPr/>
          <p:nvPr/>
        </p:nvSpPr>
        <p:spPr>
          <a:xfrm>
            <a:off x="11002107" y="4374643"/>
            <a:ext cx="309489" cy="309489"/>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10" name="椭圆 9">
            <a:extLst>
              <a:ext uri="{FF2B5EF4-FFF2-40B4-BE49-F238E27FC236}">
                <a16:creationId xmlns:a16="http://schemas.microsoft.com/office/drawing/2014/main" id="{F4F5309F-6696-2B44-9212-4294D4B9A6EC}"/>
              </a:ext>
            </a:extLst>
          </p:cNvPr>
          <p:cNvSpPr/>
          <p:nvPr/>
        </p:nvSpPr>
        <p:spPr>
          <a:xfrm>
            <a:off x="10989211" y="3959645"/>
            <a:ext cx="309489" cy="309489"/>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BC181D91-E281-7C43-AD3A-15CED828D720}"/>
              </a:ext>
            </a:extLst>
          </p:cNvPr>
          <p:cNvSpPr txBox="1"/>
          <p:nvPr/>
        </p:nvSpPr>
        <p:spPr>
          <a:xfrm>
            <a:off x="9673214" y="3959645"/>
            <a:ext cx="553998" cy="724487"/>
          </a:xfrm>
          <a:prstGeom prst="rect">
            <a:avLst/>
          </a:prstGeom>
          <a:noFill/>
        </p:spPr>
        <p:txBody>
          <a:bodyPr vert="eaVert" wrap="square" rtlCol="0">
            <a:spAutoFit/>
          </a:bodyPr>
          <a:lstStyle/>
          <a:p>
            <a:r>
              <a:rPr kumimoji="1" lang="en-US" altLang="zh-CN" sz="2400" dirty="0"/>
              <a:t>CPU</a:t>
            </a:r>
            <a:endParaRPr kumimoji="1" lang="zh-CN" altLang="en-US" sz="2400" dirty="0"/>
          </a:p>
        </p:txBody>
      </p:sp>
      <p:sp>
        <p:nvSpPr>
          <p:cNvPr id="12" name="文本框 11">
            <a:extLst>
              <a:ext uri="{FF2B5EF4-FFF2-40B4-BE49-F238E27FC236}">
                <a16:creationId xmlns:a16="http://schemas.microsoft.com/office/drawing/2014/main" id="{F2895AC1-BB29-664C-91BB-5AB71BB732B3}"/>
              </a:ext>
            </a:extLst>
          </p:cNvPr>
          <p:cNvSpPr txBox="1"/>
          <p:nvPr/>
        </p:nvSpPr>
        <p:spPr>
          <a:xfrm>
            <a:off x="10339753" y="5063317"/>
            <a:ext cx="1775207" cy="369332"/>
          </a:xfrm>
          <a:prstGeom prst="rect">
            <a:avLst/>
          </a:prstGeom>
          <a:noFill/>
        </p:spPr>
        <p:txBody>
          <a:bodyPr wrap="square" rtlCol="0">
            <a:spAutoFit/>
          </a:bodyPr>
          <a:lstStyle/>
          <a:p>
            <a:r>
              <a:rPr kumimoji="1" lang="en-US" altLang="zh-CN" dirty="0"/>
              <a:t>sibling core</a:t>
            </a:r>
            <a:endParaRPr kumimoji="1" lang="zh-CN" altLang="en-US" dirty="0"/>
          </a:p>
        </p:txBody>
      </p:sp>
      <p:cxnSp>
        <p:nvCxnSpPr>
          <p:cNvPr id="14" name="直线箭头连接符 13">
            <a:extLst>
              <a:ext uri="{FF2B5EF4-FFF2-40B4-BE49-F238E27FC236}">
                <a16:creationId xmlns:a16="http://schemas.microsoft.com/office/drawing/2014/main" id="{7109350A-A2BD-2F47-9555-3551462DBF88}"/>
              </a:ext>
            </a:extLst>
          </p:cNvPr>
          <p:cNvCxnSpPr>
            <a:cxnSpLocks/>
          </p:cNvCxnSpPr>
          <p:nvPr/>
        </p:nvCxnSpPr>
        <p:spPr>
          <a:xfrm flipH="1" flipV="1">
            <a:off x="10649241" y="4684132"/>
            <a:ext cx="410476" cy="484352"/>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AD4D73FD-B7FF-EE49-8CB7-05272F72BB61}"/>
              </a:ext>
            </a:extLst>
          </p:cNvPr>
          <p:cNvCxnSpPr>
            <a:cxnSpLocks/>
          </p:cNvCxnSpPr>
          <p:nvPr/>
        </p:nvCxnSpPr>
        <p:spPr>
          <a:xfrm flipV="1">
            <a:off x="11059717" y="4723128"/>
            <a:ext cx="33325" cy="445356"/>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575AB30C-88FB-5147-9B75-7D08A6A822A8}"/>
              </a:ext>
            </a:extLst>
          </p:cNvPr>
          <p:cNvCxnSpPr>
            <a:cxnSpLocks/>
            <a:endCxn id="10" idx="5"/>
          </p:cNvCxnSpPr>
          <p:nvPr/>
        </p:nvCxnSpPr>
        <p:spPr>
          <a:xfrm flipV="1">
            <a:off x="11059717" y="4223810"/>
            <a:ext cx="193659" cy="944674"/>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BA4BD26E-3F7C-5C4F-8C03-BD91D2C2D92C}"/>
              </a:ext>
            </a:extLst>
          </p:cNvPr>
          <p:cNvSpPr txBox="1"/>
          <p:nvPr/>
        </p:nvSpPr>
        <p:spPr>
          <a:xfrm>
            <a:off x="9453781" y="2611658"/>
            <a:ext cx="2390919" cy="369332"/>
          </a:xfrm>
          <a:prstGeom prst="rect">
            <a:avLst/>
          </a:prstGeom>
          <a:noFill/>
        </p:spPr>
        <p:txBody>
          <a:bodyPr wrap="square" rtlCol="0">
            <a:spAutoFit/>
          </a:bodyPr>
          <a:lstStyle/>
          <a:p>
            <a:r>
              <a:rPr kumimoji="1" lang="en-US" altLang="zh-CN" dirty="0"/>
              <a:t>LLC: Last Level Cache</a:t>
            </a:r>
            <a:endParaRPr kumimoji="1" lang="zh-CN" altLang="en-US" dirty="0"/>
          </a:p>
        </p:txBody>
      </p:sp>
      <p:sp>
        <p:nvSpPr>
          <p:cNvPr id="16" name="框架 15">
            <a:extLst>
              <a:ext uri="{FF2B5EF4-FFF2-40B4-BE49-F238E27FC236}">
                <a16:creationId xmlns:a16="http://schemas.microsoft.com/office/drawing/2014/main" id="{9444C791-7F6A-7A4D-8A7E-9B0B4557D66F}"/>
              </a:ext>
            </a:extLst>
          </p:cNvPr>
          <p:cNvSpPr/>
          <p:nvPr/>
        </p:nvSpPr>
        <p:spPr>
          <a:xfrm>
            <a:off x="2281511" y="4980898"/>
            <a:ext cx="7287063" cy="1269337"/>
          </a:xfrm>
          <a:prstGeom prst="frame">
            <a:avLst>
              <a:gd name="adj1" fmla="val 5357"/>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kumimoji="1" lang="zh-CN" altLang="en-US">
              <a:solidFill>
                <a:schemeClr val="tx1"/>
              </a:solidFill>
            </a:endParaRPr>
          </a:p>
        </p:txBody>
      </p:sp>
    </p:spTree>
    <p:extLst>
      <p:ext uri="{BB962C8B-B14F-4D97-AF65-F5344CB8AC3E}">
        <p14:creationId xmlns:p14="http://schemas.microsoft.com/office/powerpoint/2010/main" val="121065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731819-6E50-614D-9E52-7F223862F77F}"/>
              </a:ext>
            </a:extLst>
          </p:cNvPr>
          <p:cNvSpPr>
            <a:spLocks noGrp="1"/>
          </p:cNvSpPr>
          <p:nvPr>
            <p:ph type="title"/>
          </p:nvPr>
        </p:nvSpPr>
        <p:spPr/>
        <p:txBody>
          <a:bodyPr>
            <a:normAutofit fontScale="90000"/>
          </a:bodyPr>
          <a:lstStyle/>
          <a:p>
            <a:r>
              <a:rPr lang="en" altLang="zh-CN" dirty="0"/>
              <a:t>Signal Sources </a:t>
            </a:r>
            <a:endParaRPr kumimoji="1" lang="zh-CN" altLang="en-US" dirty="0"/>
          </a:p>
        </p:txBody>
      </p:sp>
      <p:sp>
        <p:nvSpPr>
          <p:cNvPr id="3" name="内容占位符 2">
            <a:extLst>
              <a:ext uri="{FF2B5EF4-FFF2-40B4-BE49-F238E27FC236}">
                <a16:creationId xmlns:a16="http://schemas.microsoft.com/office/drawing/2014/main" id="{3A0291B3-4578-DF48-B041-18618ADEDCC4}"/>
              </a:ext>
            </a:extLst>
          </p:cNvPr>
          <p:cNvSpPr>
            <a:spLocks noGrp="1"/>
          </p:cNvSpPr>
          <p:nvPr>
            <p:ph idx="1"/>
          </p:nvPr>
        </p:nvSpPr>
        <p:spPr/>
        <p:txBody>
          <a:bodyPr>
            <a:normAutofit lnSpcReduction="10000"/>
          </a:bodyPr>
          <a:lstStyle/>
          <a:p>
            <a:r>
              <a:rPr lang="en" altLang="zh-CN" dirty="0"/>
              <a:t>DRAM controller</a:t>
            </a:r>
          </a:p>
          <a:p>
            <a:pPr marL="0" indent="0">
              <a:buNone/>
            </a:pPr>
            <a:r>
              <a:rPr lang="en" altLang="zh-CN" dirty="0"/>
              <a:t>      - </a:t>
            </a:r>
            <a:r>
              <a:rPr lang="en" altLang="zh-CN" sz="2400" dirty="0"/>
              <a:t>DRAM bandwidth utilization </a:t>
            </a:r>
          </a:p>
          <a:p>
            <a:pPr marL="0" indent="0">
              <a:buNone/>
            </a:pPr>
            <a:br>
              <a:rPr lang="en" altLang="zh-CN" dirty="0"/>
            </a:br>
            <a:endParaRPr lang="en" altLang="zh-CN" dirty="0"/>
          </a:p>
          <a:p>
            <a:r>
              <a:rPr lang="en" altLang="zh-CN" dirty="0"/>
              <a:t>Runtime shared memory </a:t>
            </a:r>
          </a:p>
          <a:p>
            <a:pPr marL="0" indent="0">
              <a:buNone/>
            </a:pPr>
            <a:r>
              <a:rPr lang="en" altLang="zh-CN" dirty="0"/>
              <a:t>    </a:t>
            </a:r>
            <a:r>
              <a:rPr lang="en" altLang="zh-CN" sz="2400" dirty="0"/>
              <a:t>  -  Queueing delays </a:t>
            </a:r>
          </a:p>
          <a:p>
            <a:pPr marL="0" indent="0">
              <a:buNone/>
            </a:pPr>
            <a:r>
              <a:rPr lang="en" altLang="zh-CN" sz="2400" dirty="0"/>
              <a:t>       -  Request processing delays </a:t>
            </a:r>
          </a:p>
          <a:p>
            <a:endParaRPr lang="en" altLang="zh-CN" dirty="0"/>
          </a:p>
          <a:p>
            <a:r>
              <a:rPr lang="en" altLang="zh-CN" dirty="0"/>
              <a:t>KSCHED shared memory </a:t>
            </a:r>
          </a:p>
          <a:p>
            <a:pPr marL="0" indent="0">
              <a:buNone/>
            </a:pPr>
            <a:r>
              <a:rPr lang="en" altLang="zh-CN" dirty="0"/>
              <a:t>      - </a:t>
            </a:r>
            <a:r>
              <a:rPr lang="en" altLang="zh-CN" sz="2400" dirty="0"/>
              <a:t>per-core LLC miss counters </a:t>
            </a:r>
          </a:p>
          <a:p>
            <a:endParaRPr kumimoji="1" lang="zh-CN" altLang="en-US" dirty="0"/>
          </a:p>
        </p:txBody>
      </p:sp>
      <p:pic>
        <p:nvPicPr>
          <p:cNvPr id="4" name="图片 3">
            <a:extLst>
              <a:ext uri="{FF2B5EF4-FFF2-40B4-BE49-F238E27FC236}">
                <a16:creationId xmlns:a16="http://schemas.microsoft.com/office/drawing/2014/main" id="{E2EE324A-7946-0445-AB77-2B0A0FC9F158}"/>
              </a:ext>
            </a:extLst>
          </p:cNvPr>
          <p:cNvPicPr>
            <a:picLocks noChangeAspect="1"/>
          </p:cNvPicPr>
          <p:nvPr/>
        </p:nvPicPr>
        <p:blipFill>
          <a:blip r:embed="rId3"/>
          <a:stretch>
            <a:fillRect/>
          </a:stretch>
        </p:blipFill>
        <p:spPr>
          <a:xfrm>
            <a:off x="5952806" y="1507483"/>
            <a:ext cx="5724550" cy="4375834"/>
          </a:xfrm>
          <a:prstGeom prst="rect">
            <a:avLst/>
          </a:prstGeom>
        </p:spPr>
      </p:pic>
    </p:spTree>
    <p:extLst>
      <p:ext uri="{BB962C8B-B14F-4D97-AF65-F5344CB8AC3E}">
        <p14:creationId xmlns:p14="http://schemas.microsoft.com/office/powerpoint/2010/main" val="2446617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731819-6E50-614D-9E52-7F223862F77F}"/>
              </a:ext>
            </a:extLst>
          </p:cNvPr>
          <p:cNvSpPr>
            <a:spLocks noGrp="1"/>
          </p:cNvSpPr>
          <p:nvPr>
            <p:ph type="title"/>
          </p:nvPr>
        </p:nvSpPr>
        <p:spPr/>
        <p:txBody>
          <a:bodyPr>
            <a:normAutofit fontScale="90000"/>
          </a:bodyPr>
          <a:lstStyle/>
          <a:p>
            <a:r>
              <a:rPr lang="en" altLang="zh-CN" dirty="0"/>
              <a:t>Core Allocation </a:t>
            </a:r>
            <a:endParaRPr lang="en" altLang="zh-CN" dirty="0">
              <a:effectLst/>
            </a:endParaRPr>
          </a:p>
        </p:txBody>
      </p:sp>
      <p:sp>
        <p:nvSpPr>
          <p:cNvPr id="3" name="内容占位符 2">
            <a:extLst>
              <a:ext uri="{FF2B5EF4-FFF2-40B4-BE49-F238E27FC236}">
                <a16:creationId xmlns:a16="http://schemas.microsoft.com/office/drawing/2014/main" id="{3A0291B3-4578-DF48-B041-18618ADEDCC4}"/>
              </a:ext>
            </a:extLst>
          </p:cNvPr>
          <p:cNvSpPr>
            <a:spLocks noGrp="1"/>
          </p:cNvSpPr>
          <p:nvPr>
            <p:ph idx="1"/>
          </p:nvPr>
        </p:nvSpPr>
        <p:spPr>
          <a:xfrm>
            <a:off x="838200" y="1266091"/>
            <a:ext cx="4873283" cy="4910871"/>
          </a:xfrm>
        </p:spPr>
        <p:txBody>
          <a:bodyPr>
            <a:normAutofit/>
          </a:bodyPr>
          <a:lstStyle/>
          <a:p>
            <a:r>
              <a:rPr lang="en" altLang="zh-CN" dirty="0"/>
              <a:t>Existing systems use Linux </a:t>
            </a:r>
          </a:p>
          <a:p>
            <a:pPr marL="0" indent="0">
              <a:buNone/>
            </a:pPr>
            <a:r>
              <a:rPr lang="en" altLang="zh-CN" dirty="0"/>
              <a:t>     system calls </a:t>
            </a:r>
            <a:r>
              <a:rPr lang="en" altLang="zh-CN" dirty="0" err="1"/>
              <a:t>forscheduling</a:t>
            </a:r>
            <a:r>
              <a:rPr lang="en" altLang="zh-CN" dirty="0"/>
              <a:t> </a:t>
            </a:r>
          </a:p>
          <a:p>
            <a:pPr lvl="1"/>
            <a:r>
              <a:rPr lang="en" altLang="zh-CN" dirty="0" err="1"/>
              <a:t>sched_setaffinity</a:t>
            </a:r>
            <a:r>
              <a:rPr lang="en" altLang="zh-CN" dirty="0"/>
              <a:t>(), </a:t>
            </a:r>
            <a:r>
              <a:rPr lang="en" altLang="zh-CN" dirty="0" err="1"/>
              <a:t>tgkill</a:t>
            </a:r>
            <a:r>
              <a:rPr lang="en" altLang="zh-CN" dirty="0"/>
              <a:t>(), etc. </a:t>
            </a:r>
          </a:p>
          <a:p>
            <a:endParaRPr lang="en" altLang="zh-CN" dirty="0"/>
          </a:p>
          <a:p>
            <a:r>
              <a:rPr lang="en" altLang="zh-CN" dirty="0"/>
              <a:t>KSCHED Optimizations: </a:t>
            </a:r>
          </a:p>
          <a:p>
            <a:pPr lvl="1"/>
            <a:r>
              <a:rPr lang="en" altLang="zh-CN" dirty="0"/>
              <a:t>Offload scheduling work</a:t>
            </a:r>
          </a:p>
          <a:p>
            <a:pPr lvl="1"/>
            <a:r>
              <a:rPr lang="en" altLang="zh-CN" dirty="0"/>
              <a:t>Multicast Inter-processor Interrupts (IPI) </a:t>
            </a:r>
          </a:p>
          <a:p>
            <a:pPr lvl="1"/>
            <a:r>
              <a:rPr lang="en" altLang="zh-CN" dirty="0"/>
              <a:t>Asynchronous interface </a:t>
            </a:r>
          </a:p>
          <a:p>
            <a:endParaRPr kumimoji="1" lang="zh-CN" altLang="en-US" dirty="0"/>
          </a:p>
        </p:txBody>
      </p:sp>
      <p:pic>
        <p:nvPicPr>
          <p:cNvPr id="4" name="图片 3">
            <a:extLst>
              <a:ext uri="{FF2B5EF4-FFF2-40B4-BE49-F238E27FC236}">
                <a16:creationId xmlns:a16="http://schemas.microsoft.com/office/drawing/2014/main" id="{E2EE324A-7946-0445-AB77-2B0A0FC9F158}"/>
              </a:ext>
            </a:extLst>
          </p:cNvPr>
          <p:cNvPicPr>
            <a:picLocks noChangeAspect="1"/>
          </p:cNvPicPr>
          <p:nvPr/>
        </p:nvPicPr>
        <p:blipFill>
          <a:blip r:embed="rId3"/>
          <a:stretch>
            <a:fillRect/>
          </a:stretch>
        </p:blipFill>
        <p:spPr>
          <a:xfrm>
            <a:off x="5952806" y="1507483"/>
            <a:ext cx="5724550" cy="4375834"/>
          </a:xfrm>
          <a:prstGeom prst="rect">
            <a:avLst/>
          </a:prstGeom>
        </p:spPr>
      </p:pic>
    </p:spTree>
    <p:extLst>
      <p:ext uri="{BB962C8B-B14F-4D97-AF65-F5344CB8AC3E}">
        <p14:creationId xmlns:p14="http://schemas.microsoft.com/office/powerpoint/2010/main" val="77137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3E0A-F2F0-B64F-BB22-329E2218C804}"/>
              </a:ext>
            </a:extLst>
          </p:cNvPr>
          <p:cNvSpPr>
            <a:spLocks noGrp="1"/>
          </p:cNvSpPr>
          <p:nvPr>
            <p:ph type="title"/>
          </p:nvPr>
        </p:nvSpPr>
        <p:spPr/>
        <p:txBody>
          <a:bodyPr>
            <a:normAutofit fontScale="90000"/>
          </a:bodyPr>
          <a:lstStyle/>
          <a:p>
            <a:r>
              <a:rPr lang="en" altLang="zh-CN" dirty="0"/>
              <a:t>Mitigating Memory Bandwidth Interference </a:t>
            </a:r>
            <a:endParaRPr kumimoji="1" lang="zh-CN" altLang="en-US" dirty="0"/>
          </a:p>
        </p:txBody>
      </p:sp>
      <p:sp>
        <p:nvSpPr>
          <p:cNvPr id="3" name="内容占位符 2">
            <a:extLst>
              <a:ext uri="{FF2B5EF4-FFF2-40B4-BE49-F238E27FC236}">
                <a16:creationId xmlns:a16="http://schemas.microsoft.com/office/drawing/2014/main" id="{B1F6898B-78D6-584F-8CD7-0519E737E259}"/>
              </a:ext>
            </a:extLst>
          </p:cNvPr>
          <p:cNvSpPr>
            <a:spLocks noGrp="1"/>
          </p:cNvSpPr>
          <p:nvPr>
            <p:ph idx="1"/>
          </p:nvPr>
        </p:nvSpPr>
        <p:spPr>
          <a:xfrm>
            <a:off x="838200" y="1213837"/>
            <a:ext cx="5098366" cy="4963126"/>
          </a:xfrm>
        </p:spPr>
        <p:txBody>
          <a:bodyPr/>
          <a:lstStyle/>
          <a:p>
            <a:r>
              <a:rPr lang="en" altLang="zh-CN" dirty="0"/>
              <a:t>Policy: keep total bandwidth below target (~80%) </a:t>
            </a:r>
          </a:p>
          <a:p>
            <a:endParaRPr lang="en" altLang="zh-CN" dirty="0"/>
          </a:p>
          <a:p>
            <a:r>
              <a:rPr lang="en" altLang="zh-CN" dirty="0"/>
              <a:t>Detecting Bandwidth Usage:</a:t>
            </a:r>
          </a:p>
          <a:p>
            <a:pPr lvl="1"/>
            <a:r>
              <a:rPr lang="en" altLang="zh-CN" dirty="0"/>
              <a:t>DRAM controller counters </a:t>
            </a:r>
          </a:p>
          <a:p>
            <a:endParaRPr lang="en" altLang="zh-CN" dirty="0"/>
          </a:p>
          <a:p>
            <a:r>
              <a:rPr lang="en" altLang="zh-CN" dirty="0"/>
              <a:t>identifying an antagonist: </a:t>
            </a:r>
          </a:p>
          <a:p>
            <a:pPr lvl="1"/>
            <a:r>
              <a:rPr lang="en" altLang="zh-CN" dirty="0"/>
              <a:t>per-core LLC miss counters </a:t>
            </a:r>
          </a:p>
          <a:p>
            <a:endParaRPr kumimoji="1" lang="zh-CN" altLang="en-US" dirty="0"/>
          </a:p>
        </p:txBody>
      </p:sp>
      <p:pic>
        <p:nvPicPr>
          <p:cNvPr id="4" name="图片 3">
            <a:extLst>
              <a:ext uri="{FF2B5EF4-FFF2-40B4-BE49-F238E27FC236}">
                <a16:creationId xmlns:a16="http://schemas.microsoft.com/office/drawing/2014/main" id="{F5F4E4FA-169A-814E-A9B5-6455D69E579F}"/>
              </a:ext>
            </a:extLst>
          </p:cNvPr>
          <p:cNvPicPr>
            <a:picLocks noChangeAspect="1"/>
          </p:cNvPicPr>
          <p:nvPr/>
        </p:nvPicPr>
        <p:blipFill>
          <a:blip r:embed="rId3"/>
          <a:stretch>
            <a:fillRect/>
          </a:stretch>
        </p:blipFill>
        <p:spPr>
          <a:xfrm>
            <a:off x="6532293" y="1499772"/>
            <a:ext cx="5406147" cy="3536461"/>
          </a:xfrm>
          <a:prstGeom prst="rect">
            <a:avLst/>
          </a:prstGeom>
        </p:spPr>
      </p:pic>
    </p:spTree>
    <p:extLst>
      <p:ext uri="{BB962C8B-B14F-4D97-AF65-F5344CB8AC3E}">
        <p14:creationId xmlns:p14="http://schemas.microsoft.com/office/powerpoint/2010/main" val="334016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3"/>
          <p:cNvGrpSpPr>
            <a:grpSpLocks/>
          </p:cNvGrpSpPr>
          <p:nvPr/>
        </p:nvGrpSpPr>
        <p:grpSpPr bwMode="auto">
          <a:xfrm>
            <a:off x="1434015" y="1378100"/>
            <a:ext cx="762000" cy="665162"/>
            <a:chOff x="1110" y="2656"/>
            <a:chExt cx="1549" cy="1351"/>
          </a:xfrm>
        </p:grpSpPr>
        <p:sp>
          <p:nvSpPr>
            <p:cNvPr id="4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4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48"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43" name="Line 11"/>
          <p:cNvSpPr>
            <a:spLocks noChangeShapeType="1"/>
          </p:cNvSpPr>
          <p:nvPr/>
        </p:nvSpPr>
        <p:spPr bwMode="auto">
          <a:xfrm>
            <a:off x="2043615" y="1987700"/>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44" name="Text Box 12"/>
          <p:cNvSpPr txBox="1">
            <a:spLocks noChangeArrowheads="1"/>
          </p:cNvSpPr>
          <p:nvPr/>
        </p:nvSpPr>
        <p:spPr bwMode="auto">
          <a:xfrm>
            <a:off x="2455095" y="1454300"/>
            <a:ext cx="1905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a:solidFill>
                  <a:schemeClr val="bg1">
                    <a:lumMod val="50000"/>
                  </a:schemeClr>
                </a:solidFill>
                <a:latin typeface="Gill Sans MT" panose="020B0502020104020203" pitchFamily="34" charset="0"/>
                <a:ea typeface="宋体" panose="02010600030101010101" pitchFamily="2" charset="-122"/>
                <a:cs typeface="Calibri" panose="020F0502020204030204" pitchFamily="34" charset="0"/>
              </a:rPr>
              <a:t>Background</a:t>
            </a:r>
          </a:p>
        </p:txBody>
      </p:sp>
      <p:sp>
        <p:nvSpPr>
          <p:cNvPr id="45" name="Text Box 13"/>
          <p:cNvSpPr txBox="1">
            <a:spLocks noChangeArrowheads="1"/>
          </p:cNvSpPr>
          <p:nvPr/>
        </p:nvSpPr>
        <p:spPr bwMode="gray">
          <a:xfrm>
            <a:off x="1629278" y="1476525"/>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1</a:t>
            </a:r>
          </a:p>
        </p:txBody>
      </p:sp>
      <p:grpSp>
        <p:nvGrpSpPr>
          <p:cNvPr id="50" name="Group 7"/>
          <p:cNvGrpSpPr>
            <a:grpSpLocks/>
          </p:cNvGrpSpPr>
          <p:nvPr/>
        </p:nvGrpSpPr>
        <p:grpSpPr bwMode="auto">
          <a:xfrm>
            <a:off x="1434015" y="2520994"/>
            <a:ext cx="762000" cy="665162"/>
            <a:chOff x="3174" y="2656"/>
            <a:chExt cx="1549" cy="1351"/>
          </a:xfrm>
        </p:grpSpPr>
        <p:sp>
          <p:nvSpPr>
            <p:cNvPr id="54"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55"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56"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51" name="Line 14"/>
          <p:cNvSpPr>
            <a:spLocks noChangeShapeType="1"/>
          </p:cNvSpPr>
          <p:nvPr/>
        </p:nvSpPr>
        <p:spPr bwMode="auto">
          <a:xfrm>
            <a:off x="2043615" y="3130594"/>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52" name="Text Box 15"/>
          <p:cNvSpPr txBox="1">
            <a:spLocks noChangeArrowheads="1"/>
          </p:cNvSpPr>
          <p:nvPr/>
        </p:nvSpPr>
        <p:spPr bwMode="auto">
          <a:xfrm>
            <a:off x="2455095" y="2597194"/>
            <a:ext cx="2417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dirty="0" err="1">
                <a:latin typeface="Gill Sans MT" panose="020B0502020104020203" pitchFamily="34" charset="0"/>
                <a:ea typeface="宋体" panose="02010600030101010101" pitchFamily="2" charset="-122"/>
                <a:cs typeface="Calibri" panose="020F0502020204030204" pitchFamily="34" charset="0"/>
              </a:rPr>
              <a:t>Caladan</a:t>
            </a:r>
            <a:r>
              <a:rPr lang="en-US" altLang="zh-CN" sz="2400" b="1" dirty="0">
                <a:latin typeface="Gill Sans MT" panose="020B0502020104020203" pitchFamily="34" charset="0"/>
                <a:ea typeface="宋体" panose="02010600030101010101" pitchFamily="2" charset="-122"/>
                <a:cs typeface="Calibri" panose="020F0502020204030204" pitchFamily="34" charset="0"/>
              </a:rPr>
              <a:t> Design</a:t>
            </a:r>
          </a:p>
        </p:txBody>
      </p:sp>
      <p:sp>
        <p:nvSpPr>
          <p:cNvPr id="53" name="Text Box 16"/>
          <p:cNvSpPr txBox="1">
            <a:spLocks noChangeArrowheads="1"/>
          </p:cNvSpPr>
          <p:nvPr/>
        </p:nvSpPr>
        <p:spPr bwMode="gray">
          <a:xfrm>
            <a:off x="1629278" y="2619419"/>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2</a:t>
            </a:r>
          </a:p>
        </p:txBody>
      </p:sp>
      <p:grpSp>
        <p:nvGrpSpPr>
          <p:cNvPr id="58" name="Group 17"/>
          <p:cNvGrpSpPr>
            <a:grpSpLocks/>
          </p:cNvGrpSpPr>
          <p:nvPr/>
        </p:nvGrpSpPr>
        <p:grpSpPr bwMode="auto">
          <a:xfrm>
            <a:off x="1434015" y="3748281"/>
            <a:ext cx="762001" cy="665162"/>
            <a:chOff x="1110" y="2656"/>
            <a:chExt cx="1549" cy="1351"/>
          </a:xfrm>
        </p:grpSpPr>
        <p:sp>
          <p:nvSpPr>
            <p:cNvPr id="6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6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64"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grpSp>
      <p:sp>
        <p:nvSpPr>
          <p:cNvPr id="59" name="Line 25"/>
          <p:cNvSpPr>
            <a:spLocks noChangeShapeType="1"/>
          </p:cNvSpPr>
          <p:nvPr/>
        </p:nvSpPr>
        <p:spPr bwMode="auto">
          <a:xfrm>
            <a:off x="2043615" y="4357881"/>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latin typeface="Gill Sans MT" panose="020B0502020104020203" pitchFamily="34" charset="0"/>
              <a:cs typeface="Calibri" panose="020F0502020204030204" pitchFamily="34" charset="0"/>
            </a:endParaRPr>
          </a:p>
        </p:txBody>
      </p:sp>
      <p:sp>
        <p:nvSpPr>
          <p:cNvPr id="60" name="Text Box 26"/>
          <p:cNvSpPr txBox="1">
            <a:spLocks noChangeArrowheads="1"/>
          </p:cNvSpPr>
          <p:nvPr/>
        </p:nvSpPr>
        <p:spPr bwMode="auto">
          <a:xfrm>
            <a:off x="2455095" y="3824481"/>
            <a:ext cx="4432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a:latin typeface="Gill Sans MT" panose="020B0502020104020203" pitchFamily="34" charset="0"/>
                <a:ea typeface="宋体" panose="02010600030101010101" pitchFamily="2" charset="-122"/>
                <a:cs typeface="Calibri" panose="020F0502020204030204" pitchFamily="34" charset="0"/>
              </a:rPr>
              <a:t>Implementation &amp; Evaluation</a:t>
            </a:r>
          </a:p>
        </p:txBody>
      </p:sp>
      <p:sp>
        <p:nvSpPr>
          <p:cNvPr id="61" name="Text Box 27"/>
          <p:cNvSpPr txBox="1">
            <a:spLocks noChangeArrowheads="1"/>
          </p:cNvSpPr>
          <p:nvPr/>
        </p:nvSpPr>
        <p:spPr bwMode="gray">
          <a:xfrm>
            <a:off x="1661799" y="3844219"/>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3</a:t>
            </a:r>
          </a:p>
        </p:txBody>
      </p:sp>
      <p:grpSp>
        <p:nvGrpSpPr>
          <p:cNvPr id="66" name="Group 21"/>
          <p:cNvGrpSpPr>
            <a:grpSpLocks/>
          </p:cNvGrpSpPr>
          <p:nvPr/>
        </p:nvGrpSpPr>
        <p:grpSpPr bwMode="auto">
          <a:xfrm>
            <a:off x="1427620" y="4964244"/>
            <a:ext cx="762000" cy="665162"/>
            <a:chOff x="3174" y="2656"/>
            <a:chExt cx="1549" cy="1351"/>
          </a:xfrm>
        </p:grpSpPr>
        <p:sp>
          <p:nvSpPr>
            <p:cNvPr id="70"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71"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72"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grpSp>
      <p:sp>
        <p:nvSpPr>
          <p:cNvPr id="67" name="Line 28"/>
          <p:cNvSpPr>
            <a:spLocks noChangeShapeType="1"/>
          </p:cNvSpPr>
          <p:nvPr/>
        </p:nvSpPr>
        <p:spPr bwMode="auto">
          <a:xfrm>
            <a:off x="2037220" y="5573844"/>
            <a:ext cx="813816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Gill Sans MT" panose="020B0502020104020203" pitchFamily="34" charset="0"/>
              <a:cs typeface="Calibri" panose="020F0502020204030204" pitchFamily="34" charset="0"/>
            </a:endParaRPr>
          </a:p>
        </p:txBody>
      </p:sp>
      <p:sp>
        <p:nvSpPr>
          <p:cNvPr id="68" name="Text Box 29"/>
          <p:cNvSpPr txBox="1">
            <a:spLocks noChangeArrowheads="1"/>
          </p:cNvSpPr>
          <p:nvPr/>
        </p:nvSpPr>
        <p:spPr bwMode="auto">
          <a:xfrm>
            <a:off x="2448700" y="5040444"/>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1">
                <a:latin typeface="Gill Sans MT" panose="020B0502020104020203" pitchFamily="34" charset="0"/>
                <a:ea typeface="宋体" panose="02010600030101010101" pitchFamily="2" charset="-122"/>
                <a:cs typeface="Calibri" panose="020F0502020204030204" pitchFamily="34" charset="0"/>
              </a:rPr>
              <a:t>Conclusion</a:t>
            </a:r>
          </a:p>
        </p:txBody>
      </p:sp>
      <p:sp>
        <p:nvSpPr>
          <p:cNvPr id="69" name="Text Box 30"/>
          <p:cNvSpPr txBox="1">
            <a:spLocks noChangeArrowheads="1"/>
          </p:cNvSpPr>
          <p:nvPr/>
        </p:nvSpPr>
        <p:spPr bwMode="gray">
          <a:xfrm>
            <a:off x="1622883" y="5062669"/>
            <a:ext cx="354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chemeClr val="bg1"/>
                </a:solidFill>
                <a:latin typeface="Gill Sans MT" panose="020B0502020104020203" pitchFamily="34" charset="0"/>
                <a:ea typeface="宋体" panose="02010600030101010101" pitchFamily="2" charset="-122"/>
                <a:cs typeface="Calibri" panose="020F0502020204030204" pitchFamily="34" charset="0"/>
              </a:rPr>
              <a:t>4</a:t>
            </a:r>
          </a:p>
        </p:txBody>
      </p:sp>
      <p:sp>
        <p:nvSpPr>
          <p:cNvPr id="11" name="标题 10"/>
          <p:cNvSpPr>
            <a:spLocks noGrp="1"/>
          </p:cNvSpPr>
          <p:nvPr>
            <p:ph type="title"/>
          </p:nvPr>
        </p:nvSpPr>
        <p:spPr/>
        <p:txBody>
          <a:bodyPr>
            <a:normAutofit fontScale="90000"/>
          </a:bodyPr>
          <a:lstStyle/>
          <a:p>
            <a:r>
              <a:rPr lang="en-US" altLang="zh-CN"/>
              <a:t>Outline</a:t>
            </a:r>
            <a:endParaRPr lang="en-US"/>
          </a:p>
        </p:txBody>
      </p:sp>
    </p:spTree>
    <p:extLst>
      <p:ext uri="{BB962C8B-B14F-4D97-AF65-F5344CB8AC3E}">
        <p14:creationId xmlns:p14="http://schemas.microsoft.com/office/powerpoint/2010/main" val="26530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61446E-B134-2144-8D25-5EE79F5CA933}"/>
              </a:ext>
            </a:extLst>
          </p:cNvPr>
          <p:cNvSpPr>
            <a:spLocks noGrp="1"/>
          </p:cNvSpPr>
          <p:nvPr>
            <p:ph type="title"/>
          </p:nvPr>
        </p:nvSpPr>
        <p:spPr/>
        <p:txBody>
          <a:bodyPr>
            <a:normAutofit fontScale="90000"/>
          </a:bodyPr>
          <a:lstStyle/>
          <a:p>
            <a:r>
              <a:rPr lang="en" altLang="zh-CN" dirty="0"/>
              <a:t>Example: Mitigating Memory Bandwidth </a:t>
            </a:r>
            <a:br>
              <a:rPr lang="en" altLang="zh-CN" dirty="0"/>
            </a:br>
            <a:r>
              <a:rPr lang="en" altLang="zh-CN" dirty="0"/>
              <a:t>Interference </a:t>
            </a:r>
            <a:br>
              <a:rPr lang="en" altLang="zh-CN" dirty="0"/>
            </a:br>
            <a:endParaRPr kumimoji="1" lang="zh-CN" altLang="en-US" dirty="0"/>
          </a:p>
        </p:txBody>
      </p:sp>
      <p:pic>
        <p:nvPicPr>
          <p:cNvPr id="4" name="内容占位符 3">
            <a:extLst>
              <a:ext uri="{FF2B5EF4-FFF2-40B4-BE49-F238E27FC236}">
                <a16:creationId xmlns:a16="http://schemas.microsoft.com/office/drawing/2014/main" id="{910A90AD-3BAF-234D-B10A-B0795EF5FFED}"/>
              </a:ext>
            </a:extLst>
          </p:cNvPr>
          <p:cNvPicPr>
            <a:picLocks noGrp="1" noChangeAspect="1"/>
          </p:cNvPicPr>
          <p:nvPr>
            <p:ph idx="1"/>
          </p:nvPr>
        </p:nvPicPr>
        <p:blipFill>
          <a:blip r:embed="rId3"/>
          <a:stretch>
            <a:fillRect/>
          </a:stretch>
        </p:blipFill>
        <p:spPr>
          <a:xfrm>
            <a:off x="4587876" y="1240984"/>
            <a:ext cx="7496331" cy="4376031"/>
          </a:xfrm>
          <a:prstGeom prst="rect">
            <a:avLst/>
          </a:prstGeom>
        </p:spPr>
      </p:pic>
      <p:sp>
        <p:nvSpPr>
          <p:cNvPr id="3" name="燕尾形箭头 2">
            <a:extLst>
              <a:ext uri="{FF2B5EF4-FFF2-40B4-BE49-F238E27FC236}">
                <a16:creationId xmlns:a16="http://schemas.microsoft.com/office/drawing/2014/main" id="{23B824A1-742A-374B-A054-5AC25103D7E3}"/>
              </a:ext>
            </a:extLst>
          </p:cNvPr>
          <p:cNvSpPr/>
          <p:nvPr/>
        </p:nvSpPr>
        <p:spPr>
          <a:xfrm rot="5400000">
            <a:off x="-2201167" y="3651064"/>
            <a:ext cx="5540057" cy="53867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6D3CA69A-C642-4A46-8593-6C3F766D9133}"/>
              </a:ext>
            </a:extLst>
          </p:cNvPr>
          <p:cNvSpPr/>
          <p:nvPr/>
        </p:nvSpPr>
        <p:spPr>
          <a:xfrm>
            <a:off x="465622" y="1795492"/>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a:extLst>
              <a:ext uri="{FF2B5EF4-FFF2-40B4-BE49-F238E27FC236}">
                <a16:creationId xmlns:a16="http://schemas.microsoft.com/office/drawing/2014/main" id="{6F0BE27F-AFB0-C842-B9A8-62B27BA40C42}"/>
              </a:ext>
            </a:extLst>
          </p:cNvPr>
          <p:cNvPicPr>
            <a:picLocks noChangeAspect="1"/>
          </p:cNvPicPr>
          <p:nvPr/>
        </p:nvPicPr>
        <p:blipFill>
          <a:blip r:embed="rId4"/>
          <a:stretch>
            <a:fillRect/>
          </a:stretch>
        </p:blipFill>
        <p:spPr>
          <a:xfrm>
            <a:off x="838199" y="1668655"/>
            <a:ext cx="2324100" cy="1282700"/>
          </a:xfrm>
          <a:prstGeom prst="rect">
            <a:avLst/>
          </a:prstGeom>
        </p:spPr>
      </p:pic>
    </p:spTree>
    <p:extLst>
      <p:ext uri="{BB962C8B-B14F-4D97-AF65-F5344CB8AC3E}">
        <p14:creationId xmlns:p14="http://schemas.microsoft.com/office/powerpoint/2010/main" val="29572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61446E-B134-2144-8D25-5EE79F5CA933}"/>
              </a:ext>
            </a:extLst>
          </p:cNvPr>
          <p:cNvSpPr>
            <a:spLocks noGrp="1"/>
          </p:cNvSpPr>
          <p:nvPr>
            <p:ph type="title"/>
          </p:nvPr>
        </p:nvSpPr>
        <p:spPr/>
        <p:txBody>
          <a:bodyPr>
            <a:normAutofit fontScale="90000"/>
          </a:bodyPr>
          <a:lstStyle/>
          <a:p>
            <a:r>
              <a:rPr lang="en" altLang="zh-CN" dirty="0"/>
              <a:t>Example: Mitigating Memory Bandwidth </a:t>
            </a:r>
            <a:br>
              <a:rPr lang="en" altLang="zh-CN" dirty="0"/>
            </a:br>
            <a:r>
              <a:rPr lang="en" altLang="zh-CN" dirty="0"/>
              <a:t>Interference </a:t>
            </a:r>
            <a:br>
              <a:rPr lang="en" altLang="zh-CN" dirty="0"/>
            </a:br>
            <a:endParaRPr kumimoji="1" lang="zh-CN" altLang="en-US" dirty="0"/>
          </a:p>
        </p:txBody>
      </p:sp>
      <p:sp>
        <p:nvSpPr>
          <p:cNvPr id="3" name="燕尾形箭头 2">
            <a:extLst>
              <a:ext uri="{FF2B5EF4-FFF2-40B4-BE49-F238E27FC236}">
                <a16:creationId xmlns:a16="http://schemas.microsoft.com/office/drawing/2014/main" id="{23B824A1-742A-374B-A054-5AC25103D7E3}"/>
              </a:ext>
            </a:extLst>
          </p:cNvPr>
          <p:cNvSpPr/>
          <p:nvPr/>
        </p:nvSpPr>
        <p:spPr>
          <a:xfrm rot="5400000">
            <a:off x="-2201167" y="3651064"/>
            <a:ext cx="5540057" cy="53867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6D3CA69A-C642-4A46-8593-6C3F766D9133}"/>
              </a:ext>
            </a:extLst>
          </p:cNvPr>
          <p:cNvSpPr/>
          <p:nvPr/>
        </p:nvSpPr>
        <p:spPr>
          <a:xfrm>
            <a:off x="465622" y="1795492"/>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a:extLst>
              <a:ext uri="{FF2B5EF4-FFF2-40B4-BE49-F238E27FC236}">
                <a16:creationId xmlns:a16="http://schemas.microsoft.com/office/drawing/2014/main" id="{6F0BE27F-AFB0-C842-B9A8-62B27BA40C42}"/>
              </a:ext>
            </a:extLst>
          </p:cNvPr>
          <p:cNvPicPr>
            <a:picLocks noChangeAspect="1"/>
          </p:cNvPicPr>
          <p:nvPr/>
        </p:nvPicPr>
        <p:blipFill>
          <a:blip r:embed="rId3"/>
          <a:stretch>
            <a:fillRect/>
          </a:stretch>
        </p:blipFill>
        <p:spPr>
          <a:xfrm>
            <a:off x="838199" y="1668655"/>
            <a:ext cx="2324100" cy="1282700"/>
          </a:xfrm>
          <a:prstGeom prst="rect">
            <a:avLst/>
          </a:prstGeom>
        </p:spPr>
      </p:pic>
      <p:pic>
        <p:nvPicPr>
          <p:cNvPr id="6" name="图片 5">
            <a:extLst>
              <a:ext uri="{FF2B5EF4-FFF2-40B4-BE49-F238E27FC236}">
                <a16:creationId xmlns:a16="http://schemas.microsoft.com/office/drawing/2014/main" id="{74F08943-9BA3-C04B-AC7D-C39B1219C930}"/>
              </a:ext>
            </a:extLst>
          </p:cNvPr>
          <p:cNvPicPr>
            <a:picLocks noChangeAspect="1"/>
          </p:cNvPicPr>
          <p:nvPr/>
        </p:nvPicPr>
        <p:blipFill>
          <a:blip r:embed="rId4"/>
          <a:stretch>
            <a:fillRect/>
          </a:stretch>
        </p:blipFill>
        <p:spPr>
          <a:xfrm>
            <a:off x="806450" y="3068293"/>
            <a:ext cx="2387600" cy="1168400"/>
          </a:xfrm>
          <a:prstGeom prst="rect">
            <a:avLst/>
          </a:prstGeom>
        </p:spPr>
      </p:pic>
      <p:sp>
        <p:nvSpPr>
          <p:cNvPr id="8" name="椭圆 7">
            <a:extLst>
              <a:ext uri="{FF2B5EF4-FFF2-40B4-BE49-F238E27FC236}">
                <a16:creationId xmlns:a16="http://schemas.microsoft.com/office/drawing/2014/main" id="{184FB703-88E1-774A-8DC9-76C3D4A62A14}"/>
              </a:ext>
            </a:extLst>
          </p:cNvPr>
          <p:cNvSpPr/>
          <p:nvPr/>
        </p:nvSpPr>
        <p:spPr>
          <a:xfrm>
            <a:off x="465622" y="3219981"/>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1" name="图片 10">
            <a:extLst>
              <a:ext uri="{FF2B5EF4-FFF2-40B4-BE49-F238E27FC236}">
                <a16:creationId xmlns:a16="http://schemas.microsoft.com/office/drawing/2014/main" id="{58A966A6-7FA9-7B48-8A3C-7E4FCA63D581}"/>
              </a:ext>
            </a:extLst>
          </p:cNvPr>
          <p:cNvPicPr>
            <a:picLocks noChangeAspect="1"/>
          </p:cNvPicPr>
          <p:nvPr/>
        </p:nvPicPr>
        <p:blipFill>
          <a:blip r:embed="rId5"/>
          <a:stretch>
            <a:fillRect/>
          </a:stretch>
        </p:blipFill>
        <p:spPr>
          <a:xfrm>
            <a:off x="4521369" y="1150374"/>
            <a:ext cx="7670631" cy="4572000"/>
          </a:xfrm>
          <a:prstGeom prst="rect">
            <a:avLst/>
          </a:prstGeom>
        </p:spPr>
      </p:pic>
    </p:spTree>
    <p:extLst>
      <p:ext uri="{BB962C8B-B14F-4D97-AF65-F5344CB8AC3E}">
        <p14:creationId xmlns:p14="http://schemas.microsoft.com/office/powerpoint/2010/main" val="2949675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61446E-B134-2144-8D25-5EE79F5CA933}"/>
              </a:ext>
            </a:extLst>
          </p:cNvPr>
          <p:cNvSpPr>
            <a:spLocks noGrp="1"/>
          </p:cNvSpPr>
          <p:nvPr>
            <p:ph type="title"/>
          </p:nvPr>
        </p:nvSpPr>
        <p:spPr/>
        <p:txBody>
          <a:bodyPr>
            <a:normAutofit fontScale="90000"/>
          </a:bodyPr>
          <a:lstStyle/>
          <a:p>
            <a:r>
              <a:rPr lang="en" altLang="zh-CN" dirty="0"/>
              <a:t>Example: Mitigating Memory Bandwidth </a:t>
            </a:r>
            <a:br>
              <a:rPr lang="en" altLang="zh-CN" dirty="0"/>
            </a:br>
            <a:r>
              <a:rPr lang="en" altLang="zh-CN" dirty="0"/>
              <a:t>Interference </a:t>
            </a:r>
            <a:br>
              <a:rPr lang="en" altLang="zh-CN" dirty="0"/>
            </a:br>
            <a:endParaRPr kumimoji="1" lang="zh-CN" altLang="en-US" dirty="0"/>
          </a:p>
        </p:txBody>
      </p:sp>
      <p:sp>
        <p:nvSpPr>
          <p:cNvPr id="3" name="燕尾形箭头 2">
            <a:extLst>
              <a:ext uri="{FF2B5EF4-FFF2-40B4-BE49-F238E27FC236}">
                <a16:creationId xmlns:a16="http://schemas.microsoft.com/office/drawing/2014/main" id="{23B824A1-742A-374B-A054-5AC25103D7E3}"/>
              </a:ext>
            </a:extLst>
          </p:cNvPr>
          <p:cNvSpPr/>
          <p:nvPr/>
        </p:nvSpPr>
        <p:spPr>
          <a:xfrm rot="5400000">
            <a:off x="-2201167" y="3651064"/>
            <a:ext cx="5540057" cy="53867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6D3CA69A-C642-4A46-8593-6C3F766D9133}"/>
              </a:ext>
            </a:extLst>
          </p:cNvPr>
          <p:cNvSpPr/>
          <p:nvPr/>
        </p:nvSpPr>
        <p:spPr>
          <a:xfrm>
            <a:off x="465622" y="1795492"/>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a:extLst>
              <a:ext uri="{FF2B5EF4-FFF2-40B4-BE49-F238E27FC236}">
                <a16:creationId xmlns:a16="http://schemas.microsoft.com/office/drawing/2014/main" id="{6F0BE27F-AFB0-C842-B9A8-62B27BA40C42}"/>
              </a:ext>
            </a:extLst>
          </p:cNvPr>
          <p:cNvPicPr>
            <a:picLocks noChangeAspect="1"/>
          </p:cNvPicPr>
          <p:nvPr/>
        </p:nvPicPr>
        <p:blipFill>
          <a:blip r:embed="rId3"/>
          <a:stretch>
            <a:fillRect/>
          </a:stretch>
        </p:blipFill>
        <p:spPr>
          <a:xfrm>
            <a:off x="838199" y="1668655"/>
            <a:ext cx="2324100" cy="1282700"/>
          </a:xfrm>
          <a:prstGeom prst="rect">
            <a:avLst/>
          </a:prstGeom>
        </p:spPr>
      </p:pic>
      <p:pic>
        <p:nvPicPr>
          <p:cNvPr id="6" name="图片 5">
            <a:extLst>
              <a:ext uri="{FF2B5EF4-FFF2-40B4-BE49-F238E27FC236}">
                <a16:creationId xmlns:a16="http://schemas.microsoft.com/office/drawing/2014/main" id="{74F08943-9BA3-C04B-AC7D-C39B1219C930}"/>
              </a:ext>
            </a:extLst>
          </p:cNvPr>
          <p:cNvPicPr>
            <a:picLocks noChangeAspect="1"/>
          </p:cNvPicPr>
          <p:nvPr/>
        </p:nvPicPr>
        <p:blipFill>
          <a:blip r:embed="rId4"/>
          <a:stretch>
            <a:fillRect/>
          </a:stretch>
        </p:blipFill>
        <p:spPr>
          <a:xfrm>
            <a:off x="806450" y="3068293"/>
            <a:ext cx="2387600" cy="1168400"/>
          </a:xfrm>
          <a:prstGeom prst="rect">
            <a:avLst/>
          </a:prstGeom>
        </p:spPr>
      </p:pic>
      <p:sp>
        <p:nvSpPr>
          <p:cNvPr id="8" name="椭圆 7">
            <a:extLst>
              <a:ext uri="{FF2B5EF4-FFF2-40B4-BE49-F238E27FC236}">
                <a16:creationId xmlns:a16="http://schemas.microsoft.com/office/drawing/2014/main" id="{184FB703-88E1-774A-8DC9-76C3D4A62A14}"/>
              </a:ext>
            </a:extLst>
          </p:cNvPr>
          <p:cNvSpPr/>
          <p:nvPr/>
        </p:nvSpPr>
        <p:spPr>
          <a:xfrm>
            <a:off x="465622" y="3219981"/>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7" name="图片 6">
            <a:extLst>
              <a:ext uri="{FF2B5EF4-FFF2-40B4-BE49-F238E27FC236}">
                <a16:creationId xmlns:a16="http://schemas.microsoft.com/office/drawing/2014/main" id="{A4E11E62-6EC7-9C42-B4CB-F1122A4F2B87}"/>
              </a:ext>
            </a:extLst>
          </p:cNvPr>
          <p:cNvPicPr>
            <a:picLocks noChangeAspect="1"/>
          </p:cNvPicPr>
          <p:nvPr/>
        </p:nvPicPr>
        <p:blipFill>
          <a:blip r:embed="rId5"/>
          <a:stretch>
            <a:fillRect/>
          </a:stretch>
        </p:blipFill>
        <p:spPr>
          <a:xfrm>
            <a:off x="838199" y="4869274"/>
            <a:ext cx="2590800" cy="1054100"/>
          </a:xfrm>
          <a:prstGeom prst="rect">
            <a:avLst/>
          </a:prstGeom>
        </p:spPr>
      </p:pic>
      <p:sp>
        <p:nvSpPr>
          <p:cNvPr id="10" name="椭圆 9">
            <a:extLst>
              <a:ext uri="{FF2B5EF4-FFF2-40B4-BE49-F238E27FC236}">
                <a16:creationId xmlns:a16="http://schemas.microsoft.com/office/drawing/2014/main" id="{E6603AD9-D205-EE4E-9B30-D35E169AE349}"/>
              </a:ext>
            </a:extLst>
          </p:cNvPr>
          <p:cNvSpPr/>
          <p:nvPr/>
        </p:nvSpPr>
        <p:spPr>
          <a:xfrm>
            <a:off x="465622" y="4961899"/>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1" name="图片 10">
            <a:extLst>
              <a:ext uri="{FF2B5EF4-FFF2-40B4-BE49-F238E27FC236}">
                <a16:creationId xmlns:a16="http://schemas.microsoft.com/office/drawing/2014/main" id="{9E83E067-984F-EE49-88A0-D1479DDB4A35}"/>
              </a:ext>
            </a:extLst>
          </p:cNvPr>
          <p:cNvPicPr>
            <a:picLocks noChangeAspect="1"/>
          </p:cNvPicPr>
          <p:nvPr/>
        </p:nvPicPr>
        <p:blipFill>
          <a:blip r:embed="rId6"/>
          <a:stretch>
            <a:fillRect/>
          </a:stretch>
        </p:blipFill>
        <p:spPr>
          <a:xfrm>
            <a:off x="4188542" y="1150375"/>
            <a:ext cx="8003458" cy="4662208"/>
          </a:xfrm>
          <a:prstGeom prst="rect">
            <a:avLst/>
          </a:prstGeom>
        </p:spPr>
      </p:pic>
    </p:spTree>
    <p:extLst>
      <p:ext uri="{BB962C8B-B14F-4D97-AF65-F5344CB8AC3E}">
        <p14:creationId xmlns:p14="http://schemas.microsoft.com/office/powerpoint/2010/main" val="3278812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61446E-B134-2144-8D25-5EE79F5CA933}"/>
              </a:ext>
            </a:extLst>
          </p:cNvPr>
          <p:cNvSpPr>
            <a:spLocks noGrp="1"/>
          </p:cNvSpPr>
          <p:nvPr>
            <p:ph type="title"/>
          </p:nvPr>
        </p:nvSpPr>
        <p:spPr/>
        <p:txBody>
          <a:bodyPr>
            <a:normAutofit fontScale="90000"/>
          </a:bodyPr>
          <a:lstStyle/>
          <a:p>
            <a:r>
              <a:rPr lang="en" altLang="zh-CN" dirty="0"/>
              <a:t>Example: Mitigating Memory Bandwidth </a:t>
            </a:r>
            <a:br>
              <a:rPr lang="en" altLang="zh-CN" dirty="0"/>
            </a:br>
            <a:r>
              <a:rPr lang="en" altLang="zh-CN" dirty="0"/>
              <a:t>Interference </a:t>
            </a:r>
            <a:br>
              <a:rPr lang="en" altLang="zh-CN" dirty="0"/>
            </a:br>
            <a:endParaRPr kumimoji="1" lang="zh-CN" altLang="en-US" dirty="0"/>
          </a:p>
        </p:txBody>
      </p:sp>
      <p:sp>
        <p:nvSpPr>
          <p:cNvPr id="3" name="燕尾形箭头 2">
            <a:extLst>
              <a:ext uri="{FF2B5EF4-FFF2-40B4-BE49-F238E27FC236}">
                <a16:creationId xmlns:a16="http://schemas.microsoft.com/office/drawing/2014/main" id="{23B824A1-742A-374B-A054-5AC25103D7E3}"/>
              </a:ext>
            </a:extLst>
          </p:cNvPr>
          <p:cNvSpPr/>
          <p:nvPr/>
        </p:nvSpPr>
        <p:spPr>
          <a:xfrm rot="5400000">
            <a:off x="-2201167" y="3651064"/>
            <a:ext cx="5540057" cy="53867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6D3CA69A-C642-4A46-8593-6C3F766D9133}"/>
              </a:ext>
            </a:extLst>
          </p:cNvPr>
          <p:cNvSpPr/>
          <p:nvPr/>
        </p:nvSpPr>
        <p:spPr>
          <a:xfrm>
            <a:off x="465622" y="1795492"/>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a:extLst>
              <a:ext uri="{FF2B5EF4-FFF2-40B4-BE49-F238E27FC236}">
                <a16:creationId xmlns:a16="http://schemas.microsoft.com/office/drawing/2014/main" id="{6F0BE27F-AFB0-C842-B9A8-62B27BA40C42}"/>
              </a:ext>
            </a:extLst>
          </p:cNvPr>
          <p:cNvPicPr>
            <a:picLocks noChangeAspect="1"/>
          </p:cNvPicPr>
          <p:nvPr/>
        </p:nvPicPr>
        <p:blipFill>
          <a:blip r:embed="rId3"/>
          <a:stretch>
            <a:fillRect/>
          </a:stretch>
        </p:blipFill>
        <p:spPr>
          <a:xfrm>
            <a:off x="838199" y="1668655"/>
            <a:ext cx="2324100" cy="1282700"/>
          </a:xfrm>
          <a:prstGeom prst="rect">
            <a:avLst/>
          </a:prstGeom>
        </p:spPr>
      </p:pic>
      <p:pic>
        <p:nvPicPr>
          <p:cNvPr id="6" name="图片 5">
            <a:extLst>
              <a:ext uri="{FF2B5EF4-FFF2-40B4-BE49-F238E27FC236}">
                <a16:creationId xmlns:a16="http://schemas.microsoft.com/office/drawing/2014/main" id="{74F08943-9BA3-C04B-AC7D-C39B1219C930}"/>
              </a:ext>
            </a:extLst>
          </p:cNvPr>
          <p:cNvPicPr>
            <a:picLocks noChangeAspect="1"/>
          </p:cNvPicPr>
          <p:nvPr/>
        </p:nvPicPr>
        <p:blipFill>
          <a:blip r:embed="rId4"/>
          <a:stretch>
            <a:fillRect/>
          </a:stretch>
        </p:blipFill>
        <p:spPr>
          <a:xfrm>
            <a:off x="806450" y="3068293"/>
            <a:ext cx="2387600" cy="1168400"/>
          </a:xfrm>
          <a:prstGeom prst="rect">
            <a:avLst/>
          </a:prstGeom>
        </p:spPr>
      </p:pic>
      <p:sp>
        <p:nvSpPr>
          <p:cNvPr id="8" name="椭圆 7">
            <a:extLst>
              <a:ext uri="{FF2B5EF4-FFF2-40B4-BE49-F238E27FC236}">
                <a16:creationId xmlns:a16="http://schemas.microsoft.com/office/drawing/2014/main" id="{184FB703-88E1-774A-8DC9-76C3D4A62A14}"/>
              </a:ext>
            </a:extLst>
          </p:cNvPr>
          <p:cNvSpPr/>
          <p:nvPr/>
        </p:nvSpPr>
        <p:spPr>
          <a:xfrm>
            <a:off x="465622" y="3219981"/>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7" name="图片 6">
            <a:extLst>
              <a:ext uri="{FF2B5EF4-FFF2-40B4-BE49-F238E27FC236}">
                <a16:creationId xmlns:a16="http://schemas.microsoft.com/office/drawing/2014/main" id="{A4E11E62-6EC7-9C42-B4CB-F1122A4F2B87}"/>
              </a:ext>
            </a:extLst>
          </p:cNvPr>
          <p:cNvPicPr>
            <a:picLocks noChangeAspect="1"/>
          </p:cNvPicPr>
          <p:nvPr/>
        </p:nvPicPr>
        <p:blipFill>
          <a:blip r:embed="rId5"/>
          <a:stretch>
            <a:fillRect/>
          </a:stretch>
        </p:blipFill>
        <p:spPr>
          <a:xfrm>
            <a:off x="838199" y="4869274"/>
            <a:ext cx="2590800" cy="1054100"/>
          </a:xfrm>
          <a:prstGeom prst="rect">
            <a:avLst/>
          </a:prstGeom>
        </p:spPr>
      </p:pic>
      <p:sp>
        <p:nvSpPr>
          <p:cNvPr id="10" name="椭圆 9">
            <a:extLst>
              <a:ext uri="{FF2B5EF4-FFF2-40B4-BE49-F238E27FC236}">
                <a16:creationId xmlns:a16="http://schemas.microsoft.com/office/drawing/2014/main" id="{E6603AD9-D205-EE4E-9B30-D35E169AE349}"/>
              </a:ext>
            </a:extLst>
          </p:cNvPr>
          <p:cNvSpPr/>
          <p:nvPr/>
        </p:nvSpPr>
        <p:spPr>
          <a:xfrm>
            <a:off x="465622" y="4961899"/>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A9F1C95D-02EC-7746-9E55-57926F331599}"/>
              </a:ext>
            </a:extLst>
          </p:cNvPr>
          <p:cNvPicPr>
            <a:picLocks noChangeAspect="1"/>
          </p:cNvPicPr>
          <p:nvPr/>
        </p:nvPicPr>
        <p:blipFill>
          <a:blip r:embed="rId6"/>
          <a:stretch>
            <a:fillRect/>
          </a:stretch>
        </p:blipFill>
        <p:spPr>
          <a:xfrm>
            <a:off x="4424515" y="1180499"/>
            <a:ext cx="7767485" cy="4584864"/>
          </a:xfrm>
          <a:prstGeom prst="rect">
            <a:avLst/>
          </a:prstGeom>
        </p:spPr>
      </p:pic>
    </p:spTree>
    <p:extLst>
      <p:ext uri="{BB962C8B-B14F-4D97-AF65-F5344CB8AC3E}">
        <p14:creationId xmlns:p14="http://schemas.microsoft.com/office/powerpoint/2010/main" val="1772748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61446E-B134-2144-8D25-5EE79F5CA933}"/>
              </a:ext>
            </a:extLst>
          </p:cNvPr>
          <p:cNvSpPr>
            <a:spLocks noGrp="1"/>
          </p:cNvSpPr>
          <p:nvPr>
            <p:ph type="title"/>
          </p:nvPr>
        </p:nvSpPr>
        <p:spPr/>
        <p:txBody>
          <a:bodyPr>
            <a:normAutofit fontScale="90000"/>
          </a:bodyPr>
          <a:lstStyle/>
          <a:p>
            <a:r>
              <a:rPr lang="en" altLang="zh-CN" dirty="0"/>
              <a:t>Example: Mitigating Memory Bandwidth </a:t>
            </a:r>
            <a:br>
              <a:rPr lang="en" altLang="zh-CN" dirty="0"/>
            </a:br>
            <a:r>
              <a:rPr lang="en" altLang="zh-CN" dirty="0"/>
              <a:t>Interference </a:t>
            </a:r>
            <a:br>
              <a:rPr lang="en" altLang="zh-CN" dirty="0"/>
            </a:br>
            <a:endParaRPr kumimoji="1" lang="zh-CN" altLang="en-US" dirty="0"/>
          </a:p>
        </p:txBody>
      </p:sp>
      <p:sp>
        <p:nvSpPr>
          <p:cNvPr id="3" name="燕尾形箭头 2">
            <a:extLst>
              <a:ext uri="{FF2B5EF4-FFF2-40B4-BE49-F238E27FC236}">
                <a16:creationId xmlns:a16="http://schemas.microsoft.com/office/drawing/2014/main" id="{23B824A1-742A-374B-A054-5AC25103D7E3}"/>
              </a:ext>
            </a:extLst>
          </p:cNvPr>
          <p:cNvSpPr/>
          <p:nvPr/>
        </p:nvSpPr>
        <p:spPr>
          <a:xfrm rot="5400000">
            <a:off x="-2201167" y="3651064"/>
            <a:ext cx="5540057" cy="538677"/>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6D3CA69A-C642-4A46-8593-6C3F766D9133}"/>
              </a:ext>
            </a:extLst>
          </p:cNvPr>
          <p:cNvSpPr/>
          <p:nvPr/>
        </p:nvSpPr>
        <p:spPr>
          <a:xfrm>
            <a:off x="465622" y="1795492"/>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a:extLst>
              <a:ext uri="{FF2B5EF4-FFF2-40B4-BE49-F238E27FC236}">
                <a16:creationId xmlns:a16="http://schemas.microsoft.com/office/drawing/2014/main" id="{6F0BE27F-AFB0-C842-B9A8-62B27BA40C42}"/>
              </a:ext>
            </a:extLst>
          </p:cNvPr>
          <p:cNvPicPr>
            <a:picLocks noChangeAspect="1"/>
          </p:cNvPicPr>
          <p:nvPr/>
        </p:nvPicPr>
        <p:blipFill>
          <a:blip r:embed="rId3"/>
          <a:stretch>
            <a:fillRect/>
          </a:stretch>
        </p:blipFill>
        <p:spPr>
          <a:xfrm>
            <a:off x="838199" y="1668655"/>
            <a:ext cx="2324100" cy="1282700"/>
          </a:xfrm>
          <a:prstGeom prst="rect">
            <a:avLst/>
          </a:prstGeom>
        </p:spPr>
      </p:pic>
      <p:pic>
        <p:nvPicPr>
          <p:cNvPr id="6" name="图片 5">
            <a:extLst>
              <a:ext uri="{FF2B5EF4-FFF2-40B4-BE49-F238E27FC236}">
                <a16:creationId xmlns:a16="http://schemas.microsoft.com/office/drawing/2014/main" id="{74F08943-9BA3-C04B-AC7D-C39B1219C930}"/>
              </a:ext>
            </a:extLst>
          </p:cNvPr>
          <p:cNvPicPr>
            <a:picLocks noChangeAspect="1"/>
          </p:cNvPicPr>
          <p:nvPr/>
        </p:nvPicPr>
        <p:blipFill>
          <a:blip r:embed="rId4"/>
          <a:stretch>
            <a:fillRect/>
          </a:stretch>
        </p:blipFill>
        <p:spPr>
          <a:xfrm>
            <a:off x="806450" y="3068293"/>
            <a:ext cx="2387600" cy="1168400"/>
          </a:xfrm>
          <a:prstGeom prst="rect">
            <a:avLst/>
          </a:prstGeom>
        </p:spPr>
      </p:pic>
      <p:sp>
        <p:nvSpPr>
          <p:cNvPr id="8" name="椭圆 7">
            <a:extLst>
              <a:ext uri="{FF2B5EF4-FFF2-40B4-BE49-F238E27FC236}">
                <a16:creationId xmlns:a16="http://schemas.microsoft.com/office/drawing/2014/main" id="{184FB703-88E1-774A-8DC9-76C3D4A62A14}"/>
              </a:ext>
            </a:extLst>
          </p:cNvPr>
          <p:cNvSpPr/>
          <p:nvPr/>
        </p:nvSpPr>
        <p:spPr>
          <a:xfrm>
            <a:off x="465622" y="3219981"/>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7" name="图片 6">
            <a:extLst>
              <a:ext uri="{FF2B5EF4-FFF2-40B4-BE49-F238E27FC236}">
                <a16:creationId xmlns:a16="http://schemas.microsoft.com/office/drawing/2014/main" id="{A4E11E62-6EC7-9C42-B4CB-F1122A4F2B87}"/>
              </a:ext>
            </a:extLst>
          </p:cNvPr>
          <p:cNvPicPr>
            <a:picLocks noChangeAspect="1"/>
          </p:cNvPicPr>
          <p:nvPr/>
        </p:nvPicPr>
        <p:blipFill>
          <a:blip r:embed="rId5"/>
          <a:stretch>
            <a:fillRect/>
          </a:stretch>
        </p:blipFill>
        <p:spPr>
          <a:xfrm>
            <a:off x="838199" y="4869274"/>
            <a:ext cx="2590800" cy="1054100"/>
          </a:xfrm>
          <a:prstGeom prst="rect">
            <a:avLst/>
          </a:prstGeom>
        </p:spPr>
      </p:pic>
      <p:sp>
        <p:nvSpPr>
          <p:cNvPr id="10" name="椭圆 9">
            <a:extLst>
              <a:ext uri="{FF2B5EF4-FFF2-40B4-BE49-F238E27FC236}">
                <a16:creationId xmlns:a16="http://schemas.microsoft.com/office/drawing/2014/main" id="{E6603AD9-D205-EE4E-9B30-D35E169AE349}"/>
              </a:ext>
            </a:extLst>
          </p:cNvPr>
          <p:cNvSpPr/>
          <p:nvPr/>
        </p:nvSpPr>
        <p:spPr>
          <a:xfrm>
            <a:off x="465622" y="4961899"/>
            <a:ext cx="206478" cy="209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5" name="图片 14">
            <a:extLst>
              <a:ext uri="{FF2B5EF4-FFF2-40B4-BE49-F238E27FC236}">
                <a16:creationId xmlns:a16="http://schemas.microsoft.com/office/drawing/2014/main" id="{8AB41CBA-9BFE-CF48-8A7E-3F1E91F54619}"/>
              </a:ext>
            </a:extLst>
          </p:cNvPr>
          <p:cNvPicPr>
            <a:picLocks noChangeAspect="1"/>
          </p:cNvPicPr>
          <p:nvPr/>
        </p:nvPicPr>
        <p:blipFill>
          <a:blip r:embed="rId6"/>
          <a:stretch>
            <a:fillRect/>
          </a:stretch>
        </p:blipFill>
        <p:spPr>
          <a:xfrm>
            <a:off x="3194050" y="3428999"/>
            <a:ext cx="1003300" cy="2362200"/>
          </a:xfrm>
          <a:prstGeom prst="rect">
            <a:avLst/>
          </a:prstGeom>
        </p:spPr>
      </p:pic>
      <p:pic>
        <p:nvPicPr>
          <p:cNvPr id="19" name="图片 18">
            <a:extLst>
              <a:ext uri="{FF2B5EF4-FFF2-40B4-BE49-F238E27FC236}">
                <a16:creationId xmlns:a16="http://schemas.microsoft.com/office/drawing/2014/main" id="{7D47B671-A9F7-624C-BFC9-77FC96020461}"/>
              </a:ext>
            </a:extLst>
          </p:cNvPr>
          <p:cNvPicPr>
            <a:picLocks noChangeAspect="1"/>
          </p:cNvPicPr>
          <p:nvPr/>
        </p:nvPicPr>
        <p:blipFill>
          <a:blip r:embed="rId7"/>
          <a:stretch>
            <a:fillRect/>
          </a:stretch>
        </p:blipFill>
        <p:spPr>
          <a:xfrm>
            <a:off x="4290151" y="1293703"/>
            <a:ext cx="7901850" cy="4497496"/>
          </a:xfrm>
          <a:prstGeom prst="rect">
            <a:avLst/>
          </a:prstGeom>
        </p:spPr>
      </p:pic>
    </p:spTree>
    <p:extLst>
      <p:ext uri="{BB962C8B-B14F-4D97-AF65-F5344CB8AC3E}">
        <p14:creationId xmlns:p14="http://schemas.microsoft.com/office/powerpoint/2010/main" val="1680281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40E81FEA-BFAE-4F29-BDFC-C658FDC7FE69}"/>
              </a:ext>
            </a:extLst>
          </p:cNvPr>
          <p:cNvSpPr>
            <a:spLocks noGrp="1"/>
          </p:cNvSpPr>
          <p:nvPr>
            <p:ph type="ctrTitle"/>
          </p:nvPr>
        </p:nvSpPr>
        <p:spPr>
          <a:xfrm>
            <a:off x="1140311" y="1122363"/>
            <a:ext cx="9972338" cy="2387600"/>
          </a:xfrm>
        </p:spPr>
        <p:txBody>
          <a:bodyPr>
            <a:normAutofit fontScale="90000"/>
          </a:bodyPr>
          <a:lstStyle/>
          <a:p>
            <a:r>
              <a:rPr lang="en-US" altLang="zh-CN" dirty="0" err="1"/>
              <a:t>Caladan</a:t>
            </a:r>
            <a:r>
              <a:rPr lang="en-US" altLang="zh-CN" dirty="0"/>
              <a:t>: Mitigating Interference at</a:t>
            </a:r>
            <a:br>
              <a:rPr lang="en-US" altLang="zh-CN" dirty="0"/>
            </a:br>
            <a:r>
              <a:rPr lang="en-US" altLang="zh-CN" dirty="0"/>
              <a:t>Microsecond Timescales</a:t>
            </a:r>
            <a:endParaRPr lang="zh-CN" altLang="en-US" dirty="0"/>
          </a:p>
        </p:txBody>
      </p:sp>
      <p:sp>
        <p:nvSpPr>
          <p:cNvPr id="7" name="副标题 2">
            <a:extLst>
              <a:ext uri="{FF2B5EF4-FFF2-40B4-BE49-F238E27FC236}">
                <a16:creationId xmlns:a16="http://schemas.microsoft.com/office/drawing/2014/main" id="{99165ECE-7183-4FEF-B170-1C98F671029F}"/>
              </a:ext>
            </a:extLst>
          </p:cNvPr>
          <p:cNvSpPr>
            <a:spLocks noGrp="1"/>
          </p:cNvSpPr>
          <p:nvPr>
            <p:ph type="subTitle" idx="1"/>
          </p:nvPr>
        </p:nvSpPr>
        <p:spPr>
          <a:xfrm>
            <a:off x="1524000" y="3602037"/>
            <a:ext cx="9144000" cy="2256895"/>
          </a:xfrm>
        </p:spPr>
        <p:txBody>
          <a:bodyPr>
            <a:normAutofit/>
          </a:bodyPr>
          <a:lstStyle/>
          <a:p>
            <a:r>
              <a:rPr lang="en-US" altLang="zh-CN" dirty="0"/>
              <a:t>OSDI ’20</a:t>
            </a:r>
            <a:endParaRPr lang="en-US" altLang="zh-CN" dirty="0">
              <a:latin typeface="Gill Sans MT" panose="020B0502020104020203" pitchFamily="34" charset="0"/>
            </a:endParaRPr>
          </a:p>
          <a:p>
            <a:r>
              <a:rPr lang="en-US" altLang="zh-CN" dirty="0"/>
              <a:t>Joshua Fried and </a:t>
            </a:r>
            <a:r>
              <a:rPr lang="en-US" altLang="zh-CN" dirty="0" err="1"/>
              <a:t>Zhenyuan</a:t>
            </a:r>
            <a:r>
              <a:rPr lang="en-US" altLang="zh-CN" dirty="0"/>
              <a:t> </a:t>
            </a:r>
            <a:r>
              <a:rPr lang="en-US" altLang="zh-CN" dirty="0" err="1"/>
              <a:t>Ruan</a:t>
            </a:r>
            <a:r>
              <a:rPr lang="en-US" altLang="zh-CN" dirty="0"/>
              <a:t>, MIT CSAIL; Amy </a:t>
            </a:r>
            <a:r>
              <a:rPr lang="en-US" altLang="zh-CN" dirty="0" err="1"/>
              <a:t>Ousterhout</a:t>
            </a:r>
            <a:r>
              <a:rPr lang="en-US" altLang="zh-CN" dirty="0"/>
              <a:t>, UC Berkeley; Adam Belay, MIT CSAIL</a:t>
            </a:r>
          </a:p>
          <a:p>
            <a:endParaRPr lang="en-US" altLang="zh-CN" dirty="0"/>
          </a:p>
          <a:p>
            <a:r>
              <a:rPr lang="en-US" altLang="zh-CN" dirty="0"/>
              <a:t>Presented by  </a:t>
            </a:r>
            <a:r>
              <a:rPr lang="en-US" altLang="zh-CN" dirty="0" err="1"/>
              <a:t>Weiqiang</a:t>
            </a:r>
            <a:r>
              <a:rPr lang="en-US" altLang="zh-CN" dirty="0"/>
              <a:t> Yu, Chuannan Zhang</a:t>
            </a:r>
          </a:p>
        </p:txBody>
      </p:sp>
    </p:spTree>
    <p:extLst>
      <p:ext uri="{BB962C8B-B14F-4D97-AF65-F5344CB8AC3E}">
        <p14:creationId xmlns:p14="http://schemas.microsoft.com/office/powerpoint/2010/main" val="82017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t>Outline</a:t>
            </a:r>
            <a:endParaRPr lang="zh-CN" altLang="en-US" sz="4000" dirty="0"/>
          </a:p>
        </p:txBody>
      </p:sp>
      <p:sp>
        <p:nvSpPr>
          <p:cNvPr id="6" name="内容占位符 5"/>
          <p:cNvSpPr>
            <a:spLocks noGrp="1"/>
          </p:cNvSpPr>
          <p:nvPr>
            <p:ph idx="1"/>
          </p:nvPr>
        </p:nvSpPr>
        <p:spPr/>
        <p:txBody>
          <a:bodyPr/>
          <a:lstStyle/>
          <a:p>
            <a:r>
              <a:rPr lang="en-US" altLang="zh-CN" dirty="0">
                <a:solidFill>
                  <a:schemeClr val="bg2">
                    <a:lumMod val="90000"/>
                  </a:schemeClr>
                </a:solidFill>
              </a:rPr>
              <a:t>Background</a:t>
            </a:r>
          </a:p>
          <a:p>
            <a:r>
              <a:rPr lang="en-US" altLang="zh-CN" dirty="0" err="1">
                <a:solidFill>
                  <a:schemeClr val="bg2">
                    <a:lumMod val="90000"/>
                  </a:schemeClr>
                </a:solidFill>
              </a:rPr>
              <a:t>Caladan</a:t>
            </a:r>
            <a:r>
              <a:rPr lang="en-US" altLang="zh-CN" dirty="0">
                <a:solidFill>
                  <a:schemeClr val="bg2">
                    <a:lumMod val="90000"/>
                  </a:schemeClr>
                </a:solidFill>
              </a:rPr>
              <a:t> Design</a:t>
            </a:r>
          </a:p>
          <a:p>
            <a:r>
              <a:rPr lang="en-US" altLang="zh-CN" dirty="0"/>
              <a:t>Implementation &amp; Evaluation</a:t>
            </a:r>
          </a:p>
          <a:p>
            <a:r>
              <a:rPr lang="en-US" altLang="zh-CN" dirty="0">
                <a:solidFill>
                  <a:schemeClr val="bg2">
                    <a:lumMod val="90000"/>
                  </a:schemeClr>
                </a:solidFill>
              </a:rPr>
              <a:t>Conclusion</a:t>
            </a:r>
            <a:endParaRPr lang="zh-CN" altLang="en-US" dirty="0">
              <a:solidFill>
                <a:schemeClr val="bg2">
                  <a:lumMod val="90000"/>
                </a:schemeClr>
              </a:solidFill>
            </a:endParaRPr>
          </a:p>
        </p:txBody>
      </p:sp>
      <p:sp>
        <p:nvSpPr>
          <p:cNvPr id="8" name="页脚占位符 7"/>
          <p:cNvSpPr>
            <a:spLocks noGrp="1"/>
          </p:cNvSpPr>
          <p:nvPr>
            <p:ph type="ftr" sz="quarter" idx="11"/>
          </p:nvPr>
        </p:nvSpPr>
        <p:spPr/>
        <p:txBody>
          <a:bodyPr/>
          <a:lstStyle/>
          <a:p>
            <a:r>
              <a:rPr lang="en-US" altLang="zh-CN"/>
              <a:t>USTC-SYS Reading Group</a:t>
            </a:r>
            <a:endParaRPr lang="zh-CN" altLang="en-US"/>
          </a:p>
        </p:txBody>
      </p:sp>
      <p:sp>
        <p:nvSpPr>
          <p:cNvPr id="4" name="日期占位符 3"/>
          <p:cNvSpPr>
            <a:spLocks noGrp="1"/>
          </p:cNvSpPr>
          <p:nvPr>
            <p:ph type="dt" sz="half" idx="10"/>
          </p:nvPr>
        </p:nvSpPr>
        <p:spPr/>
        <p:txBody>
          <a:bodyPr/>
          <a:lstStyle/>
          <a:p>
            <a:fld id="{079B9D9D-A829-43E5-95AC-F0A4E907BC45}" type="datetime1">
              <a:rPr lang="en-US" altLang="zh-CN" smtClean="0"/>
              <a:t>4/7/2021</a:t>
            </a:fld>
            <a:endParaRPr lang="zh-CN" altLang="en-US" dirty="0"/>
          </a:p>
        </p:txBody>
      </p:sp>
      <p:sp>
        <p:nvSpPr>
          <p:cNvPr id="5" name="内容占位符 4">
            <a:extLst>
              <a:ext uri="{FF2B5EF4-FFF2-40B4-BE49-F238E27FC236}">
                <a16:creationId xmlns:a16="http://schemas.microsoft.com/office/drawing/2014/main" id="{523135D1-1A84-47BC-943A-8A9C4A6118B2}"/>
              </a:ext>
            </a:extLst>
          </p:cNvPr>
          <p:cNvSpPr>
            <a:spLocks noGrp="1"/>
          </p:cNvSpPr>
          <p:nvPr>
            <p:ph sz="quarter" idx="12"/>
          </p:nvPr>
        </p:nvSpPr>
        <p:spPr/>
        <p:txBody>
          <a:bodyPr/>
          <a:lstStyle/>
          <a:p>
            <a:endParaRPr lang="zh-CN" altLang="en-US"/>
          </a:p>
        </p:txBody>
      </p:sp>
    </p:spTree>
    <p:extLst>
      <p:ext uri="{BB962C8B-B14F-4D97-AF65-F5344CB8AC3E}">
        <p14:creationId xmlns:p14="http://schemas.microsoft.com/office/powerpoint/2010/main" val="976822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F36BF5-D4F1-40B8-BC3E-C2BD9870BA82}"/>
              </a:ext>
            </a:extLst>
          </p:cNvPr>
          <p:cNvSpPr>
            <a:spLocks noGrp="1"/>
          </p:cNvSpPr>
          <p:nvPr>
            <p:ph type="title"/>
          </p:nvPr>
        </p:nvSpPr>
        <p:spPr/>
        <p:txBody>
          <a:bodyPr>
            <a:normAutofit fontScale="90000"/>
          </a:bodyPr>
          <a:lstStyle/>
          <a:p>
            <a:r>
              <a:rPr lang="en-US" altLang="zh-CN" dirty="0"/>
              <a:t>Implementation</a:t>
            </a:r>
            <a:endParaRPr lang="zh-CN" altLang="en-US" dirty="0"/>
          </a:p>
        </p:txBody>
      </p:sp>
      <p:sp>
        <p:nvSpPr>
          <p:cNvPr id="3" name="内容占位符 2">
            <a:extLst>
              <a:ext uri="{FF2B5EF4-FFF2-40B4-BE49-F238E27FC236}">
                <a16:creationId xmlns:a16="http://schemas.microsoft.com/office/drawing/2014/main" id="{2EE7B1B3-7D56-40D3-BC59-2E2C7F707CF9}"/>
              </a:ext>
            </a:extLst>
          </p:cNvPr>
          <p:cNvSpPr>
            <a:spLocks noGrp="1"/>
          </p:cNvSpPr>
          <p:nvPr>
            <p:ph idx="1"/>
          </p:nvPr>
        </p:nvSpPr>
        <p:spPr/>
        <p:txBody>
          <a:bodyPr/>
          <a:lstStyle/>
          <a:p>
            <a:endParaRPr lang="en-US" altLang="zh-CN" dirty="0"/>
          </a:p>
          <a:p>
            <a:pPr lvl="1"/>
            <a:endParaRPr lang="en-US" altLang="zh-CN" dirty="0"/>
          </a:p>
        </p:txBody>
      </p:sp>
      <p:sp>
        <p:nvSpPr>
          <p:cNvPr id="4" name="页脚占位符 3">
            <a:extLst>
              <a:ext uri="{FF2B5EF4-FFF2-40B4-BE49-F238E27FC236}">
                <a16:creationId xmlns:a16="http://schemas.microsoft.com/office/drawing/2014/main" id="{9C18C57B-8AB9-4BDA-8486-1EDC4F9DD4C4}"/>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AC564A3F-186D-497C-B0B8-75EFCD920C6E}"/>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EECC1257-3580-497A-96B0-0F88466FCAD5}"/>
              </a:ext>
            </a:extLst>
          </p:cNvPr>
          <p:cNvSpPr>
            <a:spLocks noGrp="1"/>
          </p:cNvSpPr>
          <p:nvPr>
            <p:ph sz="quarter" idx="12"/>
          </p:nvPr>
        </p:nvSpPr>
        <p:spPr/>
        <p:txBody>
          <a:bodyPr/>
          <a:lstStyle/>
          <a:p>
            <a:endParaRPr lang="zh-CN" altLang="en-US"/>
          </a:p>
        </p:txBody>
      </p:sp>
      <p:pic>
        <p:nvPicPr>
          <p:cNvPr id="8" name="图片 7">
            <a:extLst>
              <a:ext uri="{FF2B5EF4-FFF2-40B4-BE49-F238E27FC236}">
                <a16:creationId xmlns:a16="http://schemas.microsoft.com/office/drawing/2014/main" id="{EA366170-B28E-454E-9781-EA9472C0B533}"/>
              </a:ext>
            </a:extLst>
          </p:cNvPr>
          <p:cNvPicPr>
            <a:picLocks noChangeAspect="1"/>
          </p:cNvPicPr>
          <p:nvPr/>
        </p:nvPicPr>
        <p:blipFill>
          <a:blip r:embed="rId3"/>
          <a:stretch>
            <a:fillRect/>
          </a:stretch>
        </p:blipFill>
        <p:spPr>
          <a:xfrm>
            <a:off x="838200" y="1182202"/>
            <a:ext cx="9136773" cy="4505576"/>
          </a:xfrm>
          <a:prstGeom prst="rect">
            <a:avLst/>
          </a:prstGeom>
        </p:spPr>
      </p:pic>
      <p:pic>
        <p:nvPicPr>
          <p:cNvPr id="12" name="图片 11">
            <a:extLst>
              <a:ext uri="{FF2B5EF4-FFF2-40B4-BE49-F238E27FC236}">
                <a16:creationId xmlns:a16="http://schemas.microsoft.com/office/drawing/2014/main" id="{9BFF7A7A-FCC8-476E-83EC-28162C137871}"/>
              </a:ext>
            </a:extLst>
          </p:cNvPr>
          <p:cNvPicPr>
            <a:picLocks noChangeAspect="1"/>
          </p:cNvPicPr>
          <p:nvPr/>
        </p:nvPicPr>
        <p:blipFill>
          <a:blip r:embed="rId4"/>
          <a:stretch>
            <a:fillRect/>
          </a:stretch>
        </p:blipFill>
        <p:spPr>
          <a:xfrm>
            <a:off x="7074347" y="1489884"/>
            <a:ext cx="3974653" cy="2961658"/>
          </a:xfrm>
          <a:prstGeom prst="rect">
            <a:avLst/>
          </a:prstGeom>
        </p:spPr>
      </p:pic>
    </p:spTree>
    <p:extLst>
      <p:ext uri="{BB962C8B-B14F-4D97-AF65-F5344CB8AC3E}">
        <p14:creationId xmlns:p14="http://schemas.microsoft.com/office/powerpoint/2010/main" val="854498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F36BF5-D4F1-40B8-BC3E-C2BD9870BA82}"/>
              </a:ext>
            </a:extLst>
          </p:cNvPr>
          <p:cNvSpPr>
            <a:spLocks noGrp="1"/>
          </p:cNvSpPr>
          <p:nvPr>
            <p:ph type="title"/>
          </p:nvPr>
        </p:nvSpPr>
        <p:spPr/>
        <p:txBody>
          <a:bodyPr>
            <a:normAutofit fontScale="90000"/>
          </a:bodyPr>
          <a:lstStyle/>
          <a:p>
            <a:r>
              <a:rPr lang="en-US" altLang="zh-CN" dirty="0"/>
              <a:t>Evaluation</a:t>
            </a:r>
            <a:endParaRPr lang="zh-CN" altLang="en-US" dirty="0"/>
          </a:p>
        </p:txBody>
      </p:sp>
      <p:sp>
        <p:nvSpPr>
          <p:cNvPr id="3" name="内容占位符 2">
            <a:extLst>
              <a:ext uri="{FF2B5EF4-FFF2-40B4-BE49-F238E27FC236}">
                <a16:creationId xmlns:a16="http://schemas.microsoft.com/office/drawing/2014/main" id="{2EE7B1B3-7D56-40D3-BC59-2E2C7F707CF9}"/>
              </a:ext>
            </a:extLst>
          </p:cNvPr>
          <p:cNvSpPr>
            <a:spLocks noGrp="1"/>
          </p:cNvSpPr>
          <p:nvPr>
            <p:ph idx="1"/>
          </p:nvPr>
        </p:nvSpPr>
        <p:spPr/>
        <p:txBody>
          <a:bodyPr/>
          <a:lstStyle/>
          <a:p>
            <a:r>
              <a:rPr lang="en-US" altLang="zh-CN" dirty="0"/>
              <a:t>Answer the questions:</a:t>
            </a:r>
          </a:p>
          <a:p>
            <a:pPr lvl="1"/>
            <a:r>
              <a:rPr lang="en-US" altLang="zh-CN" b="1" dirty="0"/>
              <a:t>Effectiveness</a:t>
            </a:r>
            <a:r>
              <a:rPr lang="en-US" altLang="zh-CN" dirty="0"/>
              <a:t>: How does </a:t>
            </a:r>
            <a:r>
              <a:rPr lang="en-US" altLang="zh-CN" dirty="0" err="1"/>
              <a:t>Caladan</a:t>
            </a:r>
            <a:r>
              <a:rPr lang="en-US" altLang="zh-CN" dirty="0"/>
              <a:t> compare to previous state-of-the-art systems?</a:t>
            </a:r>
          </a:p>
          <a:p>
            <a:pPr lvl="1"/>
            <a:r>
              <a:rPr lang="en-US" altLang="zh-CN" b="1" dirty="0"/>
              <a:t>Generalization:</a:t>
            </a:r>
            <a:r>
              <a:rPr lang="en-US" altLang="zh-CN" dirty="0"/>
              <a:t>  Are </a:t>
            </a:r>
            <a:r>
              <a:rPr lang="en-US" altLang="zh-CN" dirty="0" err="1"/>
              <a:t>Caladan’s</a:t>
            </a:r>
            <a:r>
              <a:rPr lang="en-US" altLang="zh-CN" dirty="0"/>
              <a:t> benefits generalizable to many different tasks sharing a server?</a:t>
            </a:r>
          </a:p>
          <a:p>
            <a:pPr lvl="1"/>
            <a:endParaRPr lang="en-US" altLang="zh-CN" dirty="0"/>
          </a:p>
        </p:txBody>
      </p:sp>
      <p:sp>
        <p:nvSpPr>
          <p:cNvPr id="4" name="页脚占位符 3">
            <a:extLst>
              <a:ext uri="{FF2B5EF4-FFF2-40B4-BE49-F238E27FC236}">
                <a16:creationId xmlns:a16="http://schemas.microsoft.com/office/drawing/2014/main" id="{9C18C57B-8AB9-4BDA-8486-1EDC4F9DD4C4}"/>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AC564A3F-186D-497C-B0B8-75EFCD920C6E}"/>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EECC1257-3580-497A-96B0-0F88466FCAD5}"/>
              </a:ext>
            </a:extLst>
          </p:cNvPr>
          <p:cNvSpPr>
            <a:spLocks noGrp="1"/>
          </p:cNvSpPr>
          <p:nvPr>
            <p:ph sz="quarter" idx="12"/>
          </p:nvPr>
        </p:nvSpPr>
        <p:spPr/>
        <p:txBody>
          <a:bodyPr/>
          <a:lstStyle/>
          <a:p>
            <a:endParaRPr lang="zh-CN" altLang="en-US"/>
          </a:p>
        </p:txBody>
      </p:sp>
    </p:spTree>
    <p:extLst>
      <p:ext uri="{BB962C8B-B14F-4D97-AF65-F5344CB8AC3E}">
        <p14:creationId xmlns:p14="http://schemas.microsoft.com/office/powerpoint/2010/main" val="455921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F36BF5-D4F1-40B8-BC3E-C2BD9870BA82}"/>
              </a:ext>
            </a:extLst>
          </p:cNvPr>
          <p:cNvSpPr>
            <a:spLocks noGrp="1"/>
          </p:cNvSpPr>
          <p:nvPr>
            <p:ph type="title"/>
          </p:nvPr>
        </p:nvSpPr>
        <p:spPr/>
        <p:txBody>
          <a:bodyPr>
            <a:normAutofit fontScale="90000"/>
          </a:bodyPr>
          <a:lstStyle/>
          <a:p>
            <a:r>
              <a:rPr lang="en-US" altLang="zh-CN" dirty="0"/>
              <a:t>Evaluation</a:t>
            </a:r>
            <a:endParaRPr lang="zh-CN" altLang="en-US" dirty="0"/>
          </a:p>
        </p:txBody>
      </p:sp>
      <p:sp>
        <p:nvSpPr>
          <p:cNvPr id="3" name="内容占位符 2">
            <a:extLst>
              <a:ext uri="{FF2B5EF4-FFF2-40B4-BE49-F238E27FC236}">
                <a16:creationId xmlns:a16="http://schemas.microsoft.com/office/drawing/2014/main" id="{2EE7B1B3-7D56-40D3-BC59-2E2C7F707CF9}"/>
              </a:ext>
            </a:extLst>
          </p:cNvPr>
          <p:cNvSpPr>
            <a:spLocks noGrp="1"/>
          </p:cNvSpPr>
          <p:nvPr>
            <p:ph idx="1"/>
          </p:nvPr>
        </p:nvSpPr>
        <p:spPr/>
        <p:txBody>
          <a:bodyPr/>
          <a:lstStyle/>
          <a:p>
            <a:r>
              <a:rPr lang="en-US" altLang="zh-CN" dirty="0"/>
              <a:t>Answer the questions:</a:t>
            </a:r>
          </a:p>
          <a:p>
            <a:pPr lvl="1"/>
            <a:r>
              <a:rPr lang="en-US" altLang="zh-CN" b="1" dirty="0"/>
              <a:t>Effectiveness</a:t>
            </a:r>
            <a:r>
              <a:rPr lang="en-US" altLang="zh-CN" dirty="0"/>
              <a:t>: How does </a:t>
            </a:r>
            <a:r>
              <a:rPr lang="en-US" altLang="zh-CN" dirty="0" err="1"/>
              <a:t>Caladan</a:t>
            </a:r>
            <a:r>
              <a:rPr lang="en-US" altLang="zh-CN" dirty="0"/>
              <a:t> compare to previous state-of-the-art systems?</a:t>
            </a:r>
          </a:p>
          <a:p>
            <a:pPr lvl="1"/>
            <a:r>
              <a:rPr lang="en-US" altLang="zh-CN" b="1" dirty="0"/>
              <a:t>Generalization:</a:t>
            </a:r>
            <a:r>
              <a:rPr lang="en-US" altLang="zh-CN" dirty="0"/>
              <a:t>  Are </a:t>
            </a:r>
            <a:r>
              <a:rPr lang="en-US" altLang="zh-CN" dirty="0" err="1"/>
              <a:t>Caladan’s</a:t>
            </a:r>
            <a:r>
              <a:rPr lang="en-US" altLang="zh-CN" dirty="0"/>
              <a:t> benefits generalizable to many different tasks sharing a server?</a:t>
            </a:r>
          </a:p>
          <a:p>
            <a:r>
              <a:rPr lang="en-US" altLang="zh-CN" dirty="0"/>
              <a:t>State-of-the-art system: Parties [ASPLOS ’19]</a:t>
            </a:r>
          </a:p>
          <a:p>
            <a:pPr lvl="1"/>
            <a:r>
              <a:rPr lang="en-US" altLang="zh-CN" dirty="0"/>
              <a:t>Adjusts core and cache partitions</a:t>
            </a:r>
          </a:p>
          <a:p>
            <a:pPr lvl="1"/>
            <a:r>
              <a:rPr lang="en-US" altLang="zh-CN" dirty="0"/>
              <a:t>500ms decision interval, 10-20 seconds convergence</a:t>
            </a:r>
          </a:p>
          <a:p>
            <a:pPr lvl="1"/>
            <a:r>
              <a:rPr lang="en-US" altLang="zh-CN" dirty="0"/>
              <a:t>Reimplementation: Parties* (</a:t>
            </a:r>
            <a:r>
              <a:rPr lang="en-US" altLang="zh-CN" b="0" i="0" dirty="0">
                <a:effectLst/>
                <a:latin typeface="Arial" panose="020B0604020202020204" pitchFamily="34" charset="0"/>
              </a:rPr>
              <a:t>unable to obtain the source code)</a:t>
            </a:r>
          </a:p>
          <a:p>
            <a:endParaRPr lang="en-US" altLang="zh-CN" dirty="0"/>
          </a:p>
        </p:txBody>
      </p:sp>
      <p:sp>
        <p:nvSpPr>
          <p:cNvPr id="4" name="页脚占位符 3">
            <a:extLst>
              <a:ext uri="{FF2B5EF4-FFF2-40B4-BE49-F238E27FC236}">
                <a16:creationId xmlns:a16="http://schemas.microsoft.com/office/drawing/2014/main" id="{9C18C57B-8AB9-4BDA-8486-1EDC4F9DD4C4}"/>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AC564A3F-186D-497C-B0B8-75EFCD920C6E}"/>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EECC1257-3580-497A-96B0-0F88466FCAD5}"/>
              </a:ext>
            </a:extLst>
          </p:cNvPr>
          <p:cNvSpPr>
            <a:spLocks noGrp="1"/>
          </p:cNvSpPr>
          <p:nvPr>
            <p:ph sz="quarter" idx="12"/>
          </p:nvPr>
        </p:nvSpPr>
        <p:spPr/>
        <p:txBody>
          <a:bodyPr/>
          <a:lstStyle/>
          <a:p>
            <a:endParaRPr lang="zh-CN" altLang="en-US"/>
          </a:p>
        </p:txBody>
      </p:sp>
    </p:spTree>
    <p:extLst>
      <p:ext uri="{BB962C8B-B14F-4D97-AF65-F5344CB8AC3E}">
        <p14:creationId xmlns:p14="http://schemas.microsoft.com/office/powerpoint/2010/main" val="419070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5FFE0B-D3AB-458E-B90C-BD0423454440}"/>
              </a:ext>
            </a:extLst>
          </p:cNvPr>
          <p:cNvSpPr>
            <a:spLocks noGrp="1"/>
          </p:cNvSpPr>
          <p:nvPr>
            <p:ph type="title"/>
          </p:nvPr>
        </p:nvSpPr>
        <p:spPr/>
        <p:txBody>
          <a:bodyPr>
            <a:normAutofit fontScale="90000"/>
          </a:bodyPr>
          <a:lstStyle/>
          <a:p>
            <a:r>
              <a:rPr lang="en" altLang="zh-CN" dirty="0"/>
              <a:t>Low Tail Latency is Critical in Datacenters </a:t>
            </a:r>
            <a:endParaRPr lang="en-US" dirty="0"/>
          </a:p>
        </p:txBody>
      </p:sp>
      <p:sp>
        <p:nvSpPr>
          <p:cNvPr id="4" name="内容占位符 2">
            <a:extLst>
              <a:ext uri="{FF2B5EF4-FFF2-40B4-BE49-F238E27FC236}">
                <a16:creationId xmlns:a16="http://schemas.microsoft.com/office/drawing/2014/main" id="{E27FAE64-7741-4296-AE35-642F9D19E13B}"/>
              </a:ext>
            </a:extLst>
          </p:cNvPr>
          <p:cNvSpPr txBox="1">
            <a:spLocks/>
          </p:cNvSpPr>
          <p:nvPr/>
        </p:nvSpPr>
        <p:spPr>
          <a:xfrm>
            <a:off x="838200" y="1319804"/>
            <a:ext cx="10453382" cy="4527323"/>
          </a:xfrm>
          <a:prstGeom prst="rect">
            <a:avLst/>
          </a:prstGeom>
        </p:spPr>
        <p:txBody>
          <a:bodyPr vert="horz" lIns="91440" tIns="45720" rIns="91440" bIns="45720" rtlCol="0">
            <a:normAutofit/>
          </a:bodyPr>
          <a:lstStyle>
            <a:lvl1pPr marL="514350" indent="-51435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ltLang="zh-CN" sz="3200" dirty="0"/>
              <a:t>Requests across thousands of servers </a:t>
            </a:r>
            <a:endParaRPr lang="en-US" sz="3200" dirty="0">
              <a:ea typeface="+mj-ea"/>
            </a:endParaRPr>
          </a:p>
          <a:p>
            <a:r>
              <a:rPr lang="en-US" sz="3200" dirty="0">
                <a:ea typeface="+mj-ea"/>
              </a:rPr>
              <a:t>Overall performance determined by tail latency</a:t>
            </a:r>
          </a:p>
        </p:txBody>
      </p:sp>
    </p:spTree>
    <p:extLst>
      <p:ext uri="{BB962C8B-B14F-4D97-AF65-F5344CB8AC3E}">
        <p14:creationId xmlns:p14="http://schemas.microsoft.com/office/powerpoint/2010/main" val="274796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F36BF5-D4F1-40B8-BC3E-C2BD9870BA82}"/>
              </a:ext>
            </a:extLst>
          </p:cNvPr>
          <p:cNvSpPr>
            <a:spLocks noGrp="1"/>
          </p:cNvSpPr>
          <p:nvPr>
            <p:ph type="title"/>
          </p:nvPr>
        </p:nvSpPr>
        <p:spPr/>
        <p:txBody>
          <a:bodyPr>
            <a:normAutofit fontScale="90000"/>
          </a:bodyPr>
          <a:lstStyle/>
          <a:p>
            <a:r>
              <a:rPr lang="en-US" altLang="zh-CN" dirty="0"/>
              <a:t>Evaluation</a:t>
            </a:r>
            <a:endParaRPr lang="zh-CN" altLang="en-US" dirty="0"/>
          </a:p>
        </p:txBody>
      </p:sp>
      <p:sp>
        <p:nvSpPr>
          <p:cNvPr id="3" name="内容占位符 2">
            <a:extLst>
              <a:ext uri="{FF2B5EF4-FFF2-40B4-BE49-F238E27FC236}">
                <a16:creationId xmlns:a16="http://schemas.microsoft.com/office/drawing/2014/main" id="{2EE7B1B3-7D56-40D3-BC59-2E2C7F707CF9}"/>
              </a:ext>
            </a:extLst>
          </p:cNvPr>
          <p:cNvSpPr>
            <a:spLocks noGrp="1"/>
          </p:cNvSpPr>
          <p:nvPr>
            <p:ph idx="1"/>
          </p:nvPr>
        </p:nvSpPr>
        <p:spPr/>
        <p:txBody>
          <a:bodyPr/>
          <a:lstStyle/>
          <a:p>
            <a:r>
              <a:rPr lang="en-US" altLang="zh-CN" dirty="0"/>
              <a:t>Answer the questions:</a:t>
            </a:r>
          </a:p>
          <a:p>
            <a:pPr lvl="1"/>
            <a:r>
              <a:rPr lang="en-US" altLang="zh-CN" b="1" dirty="0"/>
              <a:t>Effectiveness</a:t>
            </a:r>
            <a:r>
              <a:rPr lang="en-US" altLang="zh-CN" dirty="0"/>
              <a:t>: How does </a:t>
            </a:r>
            <a:r>
              <a:rPr lang="en-US" altLang="zh-CN" dirty="0" err="1"/>
              <a:t>Caladan</a:t>
            </a:r>
            <a:r>
              <a:rPr lang="en-US" altLang="zh-CN" dirty="0"/>
              <a:t> compare to previous state-of-the-art systems?</a:t>
            </a:r>
          </a:p>
          <a:p>
            <a:pPr lvl="1"/>
            <a:r>
              <a:rPr lang="en-US" altLang="zh-CN" b="1" dirty="0"/>
              <a:t>Generalization:</a:t>
            </a:r>
            <a:r>
              <a:rPr lang="en-US" altLang="zh-CN" dirty="0"/>
              <a:t>  Are </a:t>
            </a:r>
            <a:r>
              <a:rPr lang="en-US" altLang="zh-CN" dirty="0" err="1"/>
              <a:t>Caladan’s</a:t>
            </a:r>
            <a:r>
              <a:rPr lang="en-US" altLang="zh-CN" dirty="0"/>
              <a:t> benefits generalizable to many different tasks sharing a server?</a:t>
            </a:r>
          </a:p>
          <a:p>
            <a:r>
              <a:rPr lang="en-US" altLang="zh-CN" dirty="0"/>
              <a:t>State-of-the-art system: Parties [ASPLOS ’19]</a:t>
            </a:r>
          </a:p>
          <a:p>
            <a:pPr lvl="1"/>
            <a:r>
              <a:rPr lang="en-US" altLang="zh-CN" dirty="0"/>
              <a:t>Adjusts core and cache partitions</a:t>
            </a:r>
          </a:p>
          <a:p>
            <a:pPr lvl="1"/>
            <a:r>
              <a:rPr lang="en-US" altLang="zh-CN" dirty="0"/>
              <a:t>500ms decision interval, 10-20 seconds convergence</a:t>
            </a:r>
          </a:p>
          <a:p>
            <a:pPr lvl="1"/>
            <a:r>
              <a:rPr lang="en-US" altLang="zh-CN" dirty="0"/>
              <a:t>Reimplementation: Parties* (</a:t>
            </a:r>
            <a:r>
              <a:rPr lang="en-US" altLang="zh-CN" b="0" i="0" dirty="0">
                <a:effectLst/>
                <a:latin typeface="Arial" panose="020B0604020202020204" pitchFamily="34" charset="0"/>
              </a:rPr>
              <a:t>unable to obtain the source code)</a:t>
            </a:r>
          </a:p>
          <a:p>
            <a:endParaRPr lang="en-US" altLang="zh-CN" dirty="0"/>
          </a:p>
        </p:txBody>
      </p:sp>
      <p:sp>
        <p:nvSpPr>
          <p:cNvPr id="4" name="页脚占位符 3">
            <a:extLst>
              <a:ext uri="{FF2B5EF4-FFF2-40B4-BE49-F238E27FC236}">
                <a16:creationId xmlns:a16="http://schemas.microsoft.com/office/drawing/2014/main" id="{9C18C57B-8AB9-4BDA-8486-1EDC4F9DD4C4}"/>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AC564A3F-186D-497C-B0B8-75EFCD920C6E}"/>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EECC1257-3580-497A-96B0-0F88466FCAD5}"/>
              </a:ext>
            </a:extLst>
          </p:cNvPr>
          <p:cNvSpPr>
            <a:spLocks noGrp="1"/>
          </p:cNvSpPr>
          <p:nvPr>
            <p:ph sz="quarter" idx="12"/>
          </p:nvPr>
        </p:nvSpPr>
        <p:spPr/>
        <p:txBody>
          <a:bodyPr/>
          <a:lstStyle/>
          <a:p>
            <a:endParaRPr lang="zh-CN" altLang="en-US"/>
          </a:p>
        </p:txBody>
      </p:sp>
      <p:sp>
        <p:nvSpPr>
          <p:cNvPr id="7" name="箭头: 下 6">
            <a:extLst>
              <a:ext uri="{FF2B5EF4-FFF2-40B4-BE49-F238E27FC236}">
                <a16:creationId xmlns:a16="http://schemas.microsoft.com/office/drawing/2014/main" id="{78DE3040-1EE5-4D81-BA44-4161E8E25911}"/>
              </a:ext>
            </a:extLst>
          </p:cNvPr>
          <p:cNvSpPr/>
          <p:nvPr/>
        </p:nvSpPr>
        <p:spPr>
          <a:xfrm>
            <a:off x="4410635" y="4754880"/>
            <a:ext cx="376518" cy="48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31EE627A-17F9-4D70-B3CB-AC8F1A2BB1B6}"/>
              </a:ext>
            </a:extLst>
          </p:cNvPr>
          <p:cNvSpPr/>
          <p:nvPr/>
        </p:nvSpPr>
        <p:spPr>
          <a:xfrm>
            <a:off x="3291840" y="5375499"/>
            <a:ext cx="4195482" cy="724087"/>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2889E65E-C85F-4F19-9BF4-A9D76BBBD911}"/>
              </a:ext>
            </a:extLst>
          </p:cNvPr>
          <p:cNvSpPr txBox="1"/>
          <p:nvPr/>
        </p:nvSpPr>
        <p:spPr>
          <a:xfrm>
            <a:off x="3442448" y="5561726"/>
            <a:ext cx="4044874" cy="369332"/>
          </a:xfrm>
          <a:prstGeom prst="rect">
            <a:avLst/>
          </a:prstGeom>
          <a:noFill/>
        </p:spPr>
        <p:txBody>
          <a:bodyPr wrap="square" rtlCol="0">
            <a:spAutoFit/>
          </a:bodyPr>
          <a:lstStyle/>
          <a:p>
            <a:r>
              <a:rPr lang="en-US" altLang="zh-CN" dirty="0">
                <a:solidFill>
                  <a:srgbClr val="FF0000"/>
                </a:solidFill>
                <a:latin typeface="Gill Sans MT" panose="020B0502020104020203" pitchFamily="34" charset="0"/>
              </a:rPr>
              <a:t>Benefit equally from kernel-bypass I/O</a:t>
            </a:r>
            <a:endParaRPr lang="zh-CN" altLang="en-US"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923467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8FE2E2-5D58-4631-80BF-B8F3258B666F}"/>
              </a:ext>
            </a:extLst>
          </p:cNvPr>
          <p:cNvSpPr>
            <a:spLocks noGrp="1"/>
          </p:cNvSpPr>
          <p:nvPr>
            <p:ph type="title"/>
          </p:nvPr>
        </p:nvSpPr>
        <p:spPr/>
        <p:txBody>
          <a:bodyPr>
            <a:normAutofit fontScale="90000"/>
          </a:bodyPr>
          <a:lstStyle/>
          <a:p>
            <a:r>
              <a:rPr lang="en-US" altLang="zh-CN" dirty="0"/>
              <a:t>Set up</a:t>
            </a:r>
            <a:endParaRPr lang="zh-CN" altLang="en-US" dirty="0"/>
          </a:p>
        </p:txBody>
      </p:sp>
      <p:sp>
        <p:nvSpPr>
          <p:cNvPr id="3" name="内容占位符 2">
            <a:extLst>
              <a:ext uri="{FF2B5EF4-FFF2-40B4-BE49-F238E27FC236}">
                <a16:creationId xmlns:a16="http://schemas.microsoft.com/office/drawing/2014/main" id="{C7773914-EBE9-4B81-89B6-CF004F56D058}"/>
              </a:ext>
            </a:extLst>
          </p:cNvPr>
          <p:cNvSpPr>
            <a:spLocks noGrp="1"/>
          </p:cNvSpPr>
          <p:nvPr>
            <p:ph idx="1"/>
          </p:nvPr>
        </p:nvSpPr>
        <p:spPr/>
        <p:txBody>
          <a:bodyPr>
            <a:normAutofit/>
          </a:bodyPr>
          <a:lstStyle/>
          <a:p>
            <a:r>
              <a:rPr lang="en-US" altLang="zh-CN" dirty="0"/>
              <a:t>Server Configuration</a:t>
            </a:r>
          </a:p>
          <a:p>
            <a:pPr lvl="1"/>
            <a:r>
              <a:rPr lang="en-US" altLang="zh-CN" dirty="0"/>
              <a:t>CPU:12 physical core (24 </a:t>
            </a:r>
            <a:r>
              <a:rPr lang="en-US" altLang="zh-CN" b="0" i="0" dirty="0" err="1">
                <a:effectLst/>
                <a:latin typeface="Arial" panose="020B0604020202020204" pitchFamily="34" charset="0"/>
              </a:rPr>
              <a:t>hyperthread</a:t>
            </a:r>
            <a:r>
              <a:rPr lang="en-US" altLang="zh-CN" dirty="0"/>
              <a:t>) </a:t>
            </a:r>
            <a:r>
              <a:rPr lang="en-US" altLang="zh-CN" b="0" i="0" dirty="0">
                <a:effectLst/>
                <a:latin typeface="Arial" panose="020B0604020202020204" pitchFamily="34" charset="0"/>
              </a:rPr>
              <a:t>Xeon Broadwell CPUs</a:t>
            </a:r>
          </a:p>
          <a:p>
            <a:pPr lvl="1"/>
            <a:r>
              <a:rPr lang="en-US" altLang="zh-CN" dirty="0">
                <a:latin typeface="Arial" panose="020B0604020202020204" pitchFamily="34" charset="0"/>
              </a:rPr>
              <a:t>RAM: 64GB</a:t>
            </a:r>
          </a:p>
          <a:p>
            <a:pPr lvl="1"/>
            <a:r>
              <a:rPr lang="en-US" altLang="zh-CN" dirty="0">
                <a:latin typeface="Arial" panose="020B0604020202020204" pitchFamily="34" charset="0"/>
              </a:rPr>
              <a:t>OS: </a:t>
            </a:r>
            <a:r>
              <a:rPr lang="en-US" altLang="zh-CN" b="0" i="0" dirty="0">
                <a:effectLst/>
                <a:latin typeface="Arial" panose="020B0604020202020204" pitchFamily="34" charset="0"/>
              </a:rPr>
              <a:t>Ubuntu 18.04 with kernel5.2.0 (modified to speed up multicast IPIs)</a:t>
            </a:r>
          </a:p>
          <a:p>
            <a:pPr lvl="1"/>
            <a:r>
              <a:rPr lang="en-US" altLang="zh-CN" dirty="0">
                <a:latin typeface="Arial" panose="020B0604020202020204" pitchFamily="34" charset="0"/>
              </a:rPr>
              <a:t>40Gb/s NIC and a 280GB </a:t>
            </a:r>
            <a:r>
              <a:rPr lang="en-US" altLang="zh-CN" dirty="0" err="1">
                <a:latin typeface="Arial" panose="020B0604020202020204" pitchFamily="34" charset="0"/>
              </a:rPr>
              <a:t>NVMe</a:t>
            </a:r>
            <a:r>
              <a:rPr lang="en-US" altLang="zh-CN" dirty="0">
                <a:latin typeface="Arial" panose="020B0604020202020204" pitchFamily="34" charset="0"/>
              </a:rPr>
              <a:t> </a:t>
            </a:r>
            <a:endParaRPr lang="en-US" altLang="zh-CN" b="0" i="0" dirty="0">
              <a:effectLst/>
              <a:latin typeface="Arial" panose="020B0604020202020204" pitchFamily="34" charset="0"/>
            </a:endParaRPr>
          </a:p>
          <a:p>
            <a:pPr lvl="1"/>
            <a:r>
              <a:rPr lang="en-US" altLang="zh-CN" dirty="0">
                <a:latin typeface="Arial" panose="020B0604020202020204" pitchFamily="34" charset="0"/>
              </a:rPr>
              <a:t>Not consider NUMA</a:t>
            </a:r>
          </a:p>
          <a:p>
            <a:pPr lvl="2"/>
            <a:endParaRPr lang="zh-CN" altLang="en-US" dirty="0"/>
          </a:p>
        </p:txBody>
      </p:sp>
      <p:sp>
        <p:nvSpPr>
          <p:cNvPr id="4" name="页脚占位符 3">
            <a:extLst>
              <a:ext uri="{FF2B5EF4-FFF2-40B4-BE49-F238E27FC236}">
                <a16:creationId xmlns:a16="http://schemas.microsoft.com/office/drawing/2014/main" id="{65D0BBFD-823E-4E2D-951A-B363F2C41BAD}"/>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EA3F9E15-D768-422A-8732-0D36D10FC390}"/>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43806F3C-7E40-40F2-8A85-9E8ADDBD6B53}"/>
              </a:ext>
            </a:extLst>
          </p:cNvPr>
          <p:cNvSpPr>
            <a:spLocks noGrp="1"/>
          </p:cNvSpPr>
          <p:nvPr>
            <p:ph sz="quarter" idx="12"/>
          </p:nvPr>
        </p:nvSpPr>
        <p:spPr/>
        <p:txBody>
          <a:bodyPr/>
          <a:lstStyle/>
          <a:p>
            <a:endParaRPr lang="zh-CN" altLang="en-US"/>
          </a:p>
        </p:txBody>
      </p:sp>
    </p:spTree>
    <p:extLst>
      <p:ext uri="{BB962C8B-B14F-4D97-AF65-F5344CB8AC3E}">
        <p14:creationId xmlns:p14="http://schemas.microsoft.com/office/powerpoint/2010/main" val="2810005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8FE2E2-5D58-4631-80BF-B8F3258B666F}"/>
              </a:ext>
            </a:extLst>
          </p:cNvPr>
          <p:cNvSpPr>
            <a:spLocks noGrp="1"/>
          </p:cNvSpPr>
          <p:nvPr>
            <p:ph type="title"/>
          </p:nvPr>
        </p:nvSpPr>
        <p:spPr/>
        <p:txBody>
          <a:bodyPr>
            <a:normAutofit fontScale="90000"/>
          </a:bodyPr>
          <a:lstStyle/>
          <a:p>
            <a:r>
              <a:rPr lang="en-US" altLang="zh-CN" dirty="0"/>
              <a:t>Set up</a:t>
            </a:r>
            <a:endParaRPr lang="zh-CN" altLang="en-US" dirty="0"/>
          </a:p>
        </p:txBody>
      </p:sp>
      <p:sp>
        <p:nvSpPr>
          <p:cNvPr id="3" name="内容占位符 2">
            <a:extLst>
              <a:ext uri="{FF2B5EF4-FFF2-40B4-BE49-F238E27FC236}">
                <a16:creationId xmlns:a16="http://schemas.microsoft.com/office/drawing/2014/main" id="{C7773914-EBE9-4B81-89B6-CF004F56D058}"/>
              </a:ext>
            </a:extLst>
          </p:cNvPr>
          <p:cNvSpPr>
            <a:spLocks noGrp="1"/>
          </p:cNvSpPr>
          <p:nvPr>
            <p:ph idx="1"/>
          </p:nvPr>
        </p:nvSpPr>
        <p:spPr>
          <a:xfrm>
            <a:off x="838200" y="1213837"/>
            <a:ext cx="10515600" cy="5545196"/>
          </a:xfrm>
        </p:spPr>
        <p:txBody>
          <a:bodyPr>
            <a:normAutofit/>
          </a:bodyPr>
          <a:lstStyle/>
          <a:p>
            <a:r>
              <a:rPr lang="en-US" altLang="zh-CN" dirty="0"/>
              <a:t>Server Configuration</a:t>
            </a:r>
          </a:p>
          <a:p>
            <a:pPr lvl="1"/>
            <a:r>
              <a:rPr lang="en-US" altLang="zh-CN" dirty="0"/>
              <a:t>CPU:12 physical core (24 </a:t>
            </a:r>
            <a:r>
              <a:rPr lang="en-US" altLang="zh-CN" b="0" i="0" dirty="0" err="1">
                <a:effectLst/>
                <a:latin typeface="Arial" panose="020B0604020202020204" pitchFamily="34" charset="0"/>
              </a:rPr>
              <a:t>hyperthread</a:t>
            </a:r>
            <a:r>
              <a:rPr lang="en-US" altLang="zh-CN" dirty="0"/>
              <a:t>) </a:t>
            </a:r>
            <a:r>
              <a:rPr lang="en-US" altLang="zh-CN" b="0" i="0" dirty="0">
                <a:effectLst/>
                <a:latin typeface="Arial" panose="020B0604020202020204" pitchFamily="34" charset="0"/>
              </a:rPr>
              <a:t>Xeon Broadwell CPUs</a:t>
            </a:r>
          </a:p>
          <a:p>
            <a:pPr lvl="1"/>
            <a:r>
              <a:rPr lang="en-US" altLang="zh-CN" dirty="0">
                <a:latin typeface="Arial" panose="020B0604020202020204" pitchFamily="34" charset="0"/>
              </a:rPr>
              <a:t>RAM: 64GB</a:t>
            </a:r>
          </a:p>
          <a:p>
            <a:pPr lvl="1"/>
            <a:r>
              <a:rPr lang="en-US" altLang="zh-CN" dirty="0">
                <a:latin typeface="Arial" panose="020B0604020202020204" pitchFamily="34" charset="0"/>
              </a:rPr>
              <a:t>OS: </a:t>
            </a:r>
            <a:r>
              <a:rPr lang="en-US" altLang="zh-CN" b="0" i="0" dirty="0">
                <a:effectLst/>
                <a:latin typeface="Arial" panose="020B0604020202020204" pitchFamily="34" charset="0"/>
              </a:rPr>
              <a:t>Ubuntu 18.04 with kernel5.2.0 (modified to speed up multicast IPIs)</a:t>
            </a:r>
          </a:p>
          <a:p>
            <a:pPr lvl="1"/>
            <a:r>
              <a:rPr lang="en-US" altLang="zh-CN" dirty="0">
                <a:latin typeface="Arial" panose="020B0604020202020204" pitchFamily="34" charset="0"/>
              </a:rPr>
              <a:t>40Gb/s NIC and a 280GB </a:t>
            </a:r>
            <a:r>
              <a:rPr lang="en-US" altLang="zh-CN" dirty="0" err="1">
                <a:latin typeface="Arial" panose="020B0604020202020204" pitchFamily="34" charset="0"/>
              </a:rPr>
              <a:t>NVMe</a:t>
            </a:r>
            <a:r>
              <a:rPr lang="en-US" altLang="zh-CN" dirty="0">
                <a:latin typeface="Arial" panose="020B0604020202020204" pitchFamily="34" charset="0"/>
              </a:rPr>
              <a:t> </a:t>
            </a:r>
            <a:endParaRPr lang="en-US" altLang="zh-CN" b="0" i="0" dirty="0">
              <a:effectLst/>
              <a:latin typeface="Arial" panose="020B0604020202020204" pitchFamily="34" charset="0"/>
            </a:endParaRPr>
          </a:p>
          <a:p>
            <a:pPr lvl="1"/>
            <a:r>
              <a:rPr lang="en-US" altLang="zh-CN" dirty="0">
                <a:latin typeface="Arial" panose="020B0604020202020204" pitchFamily="34" charset="0"/>
              </a:rPr>
              <a:t>Not consider NUMA</a:t>
            </a:r>
          </a:p>
          <a:p>
            <a:r>
              <a:rPr lang="en-US" altLang="zh-CN" dirty="0"/>
              <a:t>Evaluated Applications</a:t>
            </a:r>
            <a:endParaRPr lang="en-US" altLang="zh-CN" dirty="0">
              <a:solidFill>
                <a:srgbClr val="FF0000"/>
              </a:solidFill>
            </a:endParaRPr>
          </a:p>
          <a:p>
            <a:pPr lvl="1"/>
            <a:r>
              <a:rPr lang="en-US" altLang="zh-CN" dirty="0">
                <a:solidFill>
                  <a:srgbClr val="FF0000"/>
                </a:solidFill>
              </a:rPr>
              <a:t>LC tasks</a:t>
            </a:r>
            <a:r>
              <a:rPr lang="en-US" altLang="zh-CN" dirty="0"/>
              <a:t>: </a:t>
            </a:r>
          </a:p>
          <a:p>
            <a:pPr lvl="2"/>
            <a:r>
              <a:rPr lang="en-US" altLang="zh-CN" i="1" dirty="0"/>
              <a:t>Memcached </a:t>
            </a:r>
            <a:r>
              <a:rPr lang="en-US" altLang="zh-CN" dirty="0"/>
              <a:t>(in-memory KV store ) generated </a:t>
            </a:r>
            <a:r>
              <a:rPr lang="en-US" altLang="zh-CN" dirty="0" err="1"/>
              <a:t>requsts</a:t>
            </a:r>
            <a:r>
              <a:rPr lang="en-US" altLang="zh-CN" dirty="0"/>
              <a:t> by FB USR request distribution</a:t>
            </a:r>
          </a:p>
          <a:p>
            <a:pPr lvl="2"/>
            <a:r>
              <a:rPr lang="en-US" altLang="zh-CN" i="1" dirty="0"/>
              <a:t>Silo </a:t>
            </a:r>
            <a:r>
              <a:rPr lang="en-US" altLang="zh-CN" dirty="0"/>
              <a:t>(in-memory research DB) with TPC-C request</a:t>
            </a:r>
          </a:p>
          <a:p>
            <a:pPr lvl="1"/>
            <a:r>
              <a:rPr lang="en-US" altLang="zh-CN" dirty="0">
                <a:solidFill>
                  <a:srgbClr val="92D050"/>
                </a:solidFill>
              </a:rPr>
              <a:t>BE tasks</a:t>
            </a:r>
            <a:r>
              <a:rPr lang="en-US" altLang="zh-CN" dirty="0"/>
              <a:t>:</a:t>
            </a:r>
          </a:p>
          <a:p>
            <a:pPr lvl="2"/>
            <a:r>
              <a:rPr lang="en-US" altLang="zh-CN" i="1" dirty="0"/>
              <a:t>x264 </a:t>
            </a:r>
            <a:r>
              <a:rPr lang="en-US" altLang="zh-CN" dirty="0"/>
              <a:t>(video encoder)</a:t>
            </a:r>
          </a:p>
          <a:p>
            <a:pPr lvl="2"/>
            <a:r>
              <a:rPr lang="en-US" altLang="zh-CN" i="1" dirty="0"/>
              <a:t>Swaptions-GC </a:t>
            </a:r>
            <a:r>
              <a:rPr lang="en-US" altLang="zh-CN" dirty="0"/>
              <a:t>(a modified portfolio pricing tool with GC)  </a:t>
            </a:r>
          </a:p>
          <a:p>
            <a:pPr lvl="2"/>
            <a:r>
              <a:rPr lang="en-US" altLang="zh-CN" dirty="0"/>
              <a:t>…</a:t>
            </a:r>
          </a:p>
          <a:p>
            <a:pPr lvl="2"/>
            <a:endParaRPr lang="zh-CN" altLang="en-US" dirty="0"/>
          </a:p>
        </p:txBody>
      </p:sp>
      <p:sp>
        <p:nvSpPr>
          <p:cNvPr id="4" name="页脚占位符 3">
            <a:extLst>
              <a:ext uri="{FF2B5EF4-FFF2-40B4-BE49-F238E27FC236}">
                <a16:creationId xmlns:a16="http://schemas.microsoft.com/office/drawing/2014/main" id="{65D0BBFD-823E-4E2D-951A-B363F2C41BAD}"/>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EA3F9E15-D768-422A-8732-0D36D10FC390}"/>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43806F3C-7E40-40F2-8A85-9E8ADDBD6B53}"/>
              </a:ext>
            </a:extLst>
          </p:cNvPr>
          <p:cNvSpPr>
            <a:spLocks noGrp="1"/>
          </p:cNvSpPr>
          <p:nvPr>
            <p:ph sz="quarter" idx="12"/>
          </p:nvPr>
        </p:nvSpPr>
        <p:spPr/>
        <p:txBody>
          <a:bodyPr/>
          <a:lstStyle/>
          <a:p>
            <a:endParaRPr lang="zh-CN" altLang="en-US"/>
          </a:p>
        </p:txBody>
      </p:sp>
    </p:spTree>
    <p:extLst>
      <p:ext uri="{BB962C8B-B14F-4D97-AF65-F5344CB8AC3E}">
        <p14:creationId xmlns:p14="http://schemas.microsoft.com/office/powerpoint/2010/main" val="1562548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C24EA3-9788-49A2-BC68-4143E68BA92B}"/>
              </a:ext>
            </a:extLst>
          </p:cNvPr>
          <p:cNvSpPr>
            <a:spLocks noGrp="1"/>
          </p:cNvSpPr>
          <p:nvPr>
            <p:ph type="title"/>
          </p:nvPr>
        </p:nvSpPr>
        <p:spPr/>
        <p:txBody>
          <a:bodyPr>
            <a:normAutofit fontScale="90000"/>
          </a:bodyPr>
          <a:lstStyle/>
          <a:p>
            <a:r>
              <a:rPr lang="en-US" altLang="zh-CN" dirty="0"/>
              <a:t>Comparison</a:t>
            </a:r>
            <a:endParaRPr lang="zh-CN" altLang="en-US" dirty="0"/>
          </a:p>
        </p:txBody>
      </p:sp>
      <p:sp>
        <p:nvSpPr>
          <p:cNvPr id="3" name="内容占位符 2">
            <a:extLst>
              <a:ext uri="{FF2B5EF4-FFF2-40B4-BE49-F238E27FC236}">
                <a16:creationId xmlns:a16="http://schemas.microsoft.com/office/drawing/2014/main" id="{A81A2EB1-03B0-4354-B268-A191CDB729CD}"/>
              </a:ext>
            </a:extLst>
          </p:cNvPr>
          <p:cNvSpPr>
            <a:spLocks noGrp="1"/>
          </p:cNvSpPr>
          <p:nvPr>
            <p:ph idx="1"/>
          </p:nvPr>
        </p:nvSpPr>
        <p:spPr/>
        <p:txBody>
          <a:bodyPr/>
          <a:lstStyle/>
          <a:p>
            <a:r>
              <a:rPr lang="en-US" altLang="zh-CN" dirty="0"/>
              <a:t>Constant interference: First, compare to systems that </a:t>
            </a:r>
            <a:r>
              <a:rPr lang="en-US" altLang="zh-CN" dirty="0">
                <a:solidFill>
                  <a:srgbClr val="EE0000"/>
                </a:solidFill>
              </a:rPr>
              <a:t>do not</a:t>
            </a:r>
            <a:r>
              <a:rPr lang="en-US" altLang="zh-CN" dirty="0"/>
              <a:t> explicitly manage interference</a:t>
            </a:r>
          </a:p>
          <a:p>
            <a:endParaRPr lang="zh-CN" altLang="en-US" dirty="0"/>
          </a:p>
        </p:txBody>
      </p:sp>
      <p:sp>
        <p:nvSpPr>
          <p:cNvPr id="4" name="页脚占位符 3">
            <a:extLst>
              <a:ext uri="{FF2B5EF4-FFF2-40B4-BE49-F238E27FC236}">
                <a16:creationId xmlns:a16="http://schemas.microsoft.com/office/drawing/2014/main" id="{3236CCB1-D459-47CA-9617-94AF4990A8D6}"/>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97C1E226-A256-4869-879F-17CB5C360090}"/>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4A0B0689-1198-49F2-AB04-2A924EAFB2DA}"/>
              </a:ext>
            </a:extLst>
          </p:cNvPr>
          <p:cNvSpPr>
            <a:spLocks noGrp="1"/>
          </p:cNvSpPr>
          <p:nvPr>
            <p:ph sz="quarter" idx="12"/>
          </p:nvPr>
        </p:nvSpPr>
        <p:spPr/>
        <p:txBody>
          <a:bodyPr/>
          <a:lstStyle/>
          <a:p>
            <a:endParaRPr lang="zh-CN" altLang="en-US"/>
          </a:p>
        </p:txBody>
      </p:sp>
      <p:pic>
        <p:nvPicPr>
          <p:cNvPr id="10" name="图片 9">
            <a:extLst>
              <a:ext uri="{FF2B5EF4-FFF2-40B4-BE49-F238E27FC236}">
                <a16:creationId xmlns:a16="http://schemas.microsoft.com/office/drawing/2014/main" id="{77F9920F-F3FB-456C-BF66-9BE32D937E6B}"/>
              </a:ext>
            </a:extLst>
          </p:cNvPr>
          <p:cNvPicPr>
            <a:picLocks noChangeAspect="1"/>
          </p:cNvPicPr>
          <p:nvPr/>
        </p:nvPicPr>
        <p:blipFill>
          <a:blip r:embed="rId3"/>
          <a:stretch>
            <a:fillRect/>
          </a:stretch>
        </p:blipFill>
        <p:spPr>
          <a:xfrm>
            <a:off x="2111732" y="2097737"/>
            <a:ext cx="7565668" cy="3905653"/>
          </a:xfrm>
          <a:prstGeom prst="rect">
            <a:avLst/>
          </a:prstGeom>
        </p:spPr>
      </p:pic>
    </p:spTree>
    <p:extLst>
      <p:ext uri="{BB962C8B-B14F-4D97-AF65-F5344CB8AC3E}">
        <p14:creationId xmlns:p14="http://schemas.microsoft.com/office/powerpoint/2010/main" val="333438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C24EA3-9788-49A2-BC68-4143E68BA92B}"/>
              </a:ext>
            </a:extLst>
          </p:cNvPr>
          <p:cNvSpPr>
            <a:spLocks noGrp="1"/>
          </p:cNvSpPr>
          <p:nvPr>
            <p:ph type="title"/>
          </p:nvPr>
        </p:nvSpPr>
        <p:spPr/>
        <p:txBody>
          <a:bodyPr>
            <a:normAutofit fontScale="90000"/>
          </a:bodyPr>
          <a:lstStyle/>
          <a:p>
            <a:r>
              <a:rPr lang="en-US" altLang="zh-CN" dirty="0"/>
              <a:t>Comparison</a:t>
            </a:r>
            <a:endParaRPr lang="zh-CN" altLang="en-US" dirty="0"/>
          </a:p>
        </p:txBody>
      </p:sp>
      <p:sp>
        <p:nvSpPr>
          <p:cNvPr id="3" name="内容占位符 2">
            <a:extLst>
              <a:ext uri="{FF2B5EF4-FFF2-40B4-BE49-F238E27FC236}">
                <a16:creationId xmlns:a16="http://schemas.microsoft.com/office/drawing/2014/main" id="{A81A2EB1-03B0-4354-B268-A191CDB729CD}"/>
              </a:ext>
            </a:extLst>
          </p:cNvPr>
          <p:cNvSpPr>
            <a:spLocks noGrp="1"/>
          </p:cNvSpPr>
          <p:nvPr>
            <p:ph idx="1"/>
          </p:nvPr>
        </p:nvSpPr>
        <p:spPr/>
        <p:txBody>
          <a:bodyPr/>
          <a:lstStyle/>
          <a:p>
            <a:r>
              <a:rPr lang="en-US" altLang="zh-CN" dirty="0"/>
              <a:t>Constant interference: First, compare to systems that </a:t>
            </a:r>
            <a:r>
              <a:rPr lang="en-US" altLang="zh-CN" dirty="0">
                <a:solidFill>
                  <a:srgbClr val="EE0000"/>
                </a:solidFill>
              </a:rPr>
              <a:t>do not</a:t>
            </a:r>
            <a:r>
              <a:rPr lang="en-US" altLang="zh-CN" dirty="0"/>
              <a:t> explicitly manage interference</a:t>
            </a:r>
          </a:p>
          <a:p>
            <a:endParaRPr lang="zh-CN" altLang="en-US" dirty="0"/>
          </a:p>
        </p:txBody>
      </p:sp>
      <p:sp>
        <p:nvSpPr>
          <p:cNvPr id="4" name="页脚占位符 3">
            <a:extLst>
              <a:ext uri="{FF2B5EF4-FFF2-40B4-BE49-F238E27FC236}">
                <a16:creationId xmlns:a16="http://schemas.microsoft.com/office/drawing/2014/main" id="{3236CCB1-D459-47CA-9617-94AF4990A8D6}"/>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97C1E226-A256-4869-879F-17CB5C360090}"/>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4A0B0689-1198-49F2-AB04-2A924EAFB2DA}"/>
              </a:ext>
            </a:extLst>
          </p:cNvPr>
          <p:cNvSpPr>
            <a:spLocks noGrp="1"/>
          </p:cNvSpPr>
          <p:nvPr>
            <p:ph sz="quarter" idx="12"/>
          </p:nvPr>
        </p:nvSpPr>
        <p:spPr/>
        <p:txBody>
          <a:bodyPr/>
          <a:lstStyle/>
          <a:p>
            <a:endParaRPr lang="zh-CN" altLang="en-US"/>
          </a:p>
        </p:txBody>
      </p:sp>
      <p:pic>
        <p:nvPicPr>
          <p:cNvPr id="10" name="图片 9">
            <a:extLst>
              <a:ext uri="{FF2B5EF4-FFF2-40B4-BE49-F238E27FC236}">
                <a16:creationId xmlns:a16="http://schemas.microsoft.com/office/drawing/2014/main" id="{77F9920F-F3FB-456C-BF66-9BE32D937E6B}"/>
              </a:ext>
            </a:extLst>
          </p:cNvPr>
          <p:cNvPicPr>
            <a:picLocks noChangeAspect="1"/>
          </p:cNvPicPr>
          <p:nvPr/>
        </p:nvPicPr>
        <p:blipFill>
          <a:blip r:embed="rId3"/>
          <a:stretch>
            <a:fillRect/>
          </a:stretch>
        </p:blipFill>
        <p:spPr>
          <a:xfrm>
            <a:off x="2095448" y="2032425"/>
            <a:ext cx="7565668" cy="3905653"/>
          </a:xfrm>
          <a:prstGeom prst="rect">
            <a:avLst/>
          </a:prstGeom>
        </p:spPr>
      </p:pic>
      <p:sp>
        <p:nvSpPr>
          <p:cNvPr id="7" name="椭圆 6">
            <a:extLst>
              <a:ext uri="{FF2B5EF4-FFF2-40B4-BE49-F238E27FC236}">
                <a16:creationId xmlns:a16="http://schemas.microsoft.com/office/drawing/2014/main" id="{B1EFDEFC-BB98-4AE3-9CC8-614EE3564AF4}"/>
              </a:ext>
            </a:extLst>
          </p:cNvPr>
          <p:cNvSpPr/>
          <p:nvPr/>
        </p:nvSpPr>
        <p:spPr>
          <a:xfrm rot="17231604">
            <a:off x="2231651" y="3169587"/>
            <a:ext cx="2968697" cy="1044066"/>
          </a:xfrm>
          <a:prstGeom prst="ellipse">
            <a:avLst/>
          </a:prstGeom>
          <a:noFill/>
          <a:ln w="28575">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8678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C24EA3-9788-49A2-BC68-4143E68BA92B}"/>
              </a:ext>
            </a:extLst>
          </p:cNvPr>
          <p:cNvSpPr>
            <a:spLocks noGrp="1"/>
          </p:cNvSpPr>
          <p:nvPr>
            <p:ph type="title"/>
          </p:nvPr>
        </p:nvSpPr>
        <p:spPr/>
        <p:txBody>
          <a:bodyPr>
            <a:normAutofit fontScale="90000"/>
          </a:bodyPr>
          <a:lstStyle/>
          <a:p>
            <a:r>
              <a:rPr lang="en-US" altLang="zh-CN" dirty="0"/>
              <a:t>Comparison</a:t>
            </a:r>
            <a:endParaRPr lang="zh-CN" altLang="en-US" dirty="0"/>
          </a:p>
        </p:txBody>
      </p:sp>
      <p:sp>
        <p:nvSpPr>
          <p:cNvPr id="3" name="内容占位符 2">
            <a:extLst>
              <a:ext uri="{FF2B5EF4-FFF2-40B4-BE49-F238E27FC236}">
                <a16:creationId xmlns:a16="http://schemas.microsoft.com/office/drawing/2014/main" id="{A81A2EB1-03B0-4354-B268-A191CDB729CD}"/>
              </a:ext>
            </a:extLst>
          </p:cNvPr>
          <p:cNvSpPr>
            <a:spLocks noGrp="1"/>
          </p:cNvSpPr>
          <p:nvPr>
            <p:ph idx="1"/>
          </p:nvPr>
        </p:nvSpPr>
        <p:spPr/>
        <p:txBody>
          <a:bodyPr/>
          <a:lstStyle/>
          <a:p>
            <a:r>
              <a:rPr lang="en-US" altLang="zh-CN" dirty="0"/>
              <a:t>Constant interference: First, compare to systems that </a:t>
            </a:r>
            <a:r>
              <a:rPr lang="en-US" altLang="zh-CN" dirty="0">
                <a:solidFill>
                  <a:srgbClr val="EE0000"/>
                </a:solidFill>
              </a:rPr>
              <a:t>do not</a:t>
            </a:r>
            <a:r>
              <a:rPr lang="en-US" altLang="zh-CN" dirty="0"/>
              <a:t> explicitly manage interference</a:t>
            </a:r>
          </a:p>
          <a:p>
            <a:endParaRPr lang="zh-CN" altLang="en-US" dirty="0"/>
          </a:p>
        </p:txBody>
      </p:sp>
      <p:sp>
        <p:nvSpPr>
          <p:cNvPr id="4" name="页脚占位符 3">
            <a:extLst>
              <a:ext uri="{FF2B5EF4-FFF2-40B4-BE49-F238E27FC236}">
                <a16:creationId xmlns:a16="http://schemas.microsoft.com/office/drawing/2014/main" id="{3236CCB1-D459-47CA-9617-94AF4990A8D6}"/>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97C1E226-A256-4869-879F-17CB5C360090}"/>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4A0B0689-1198-49F2-AB04-2A924EAFB2DA}"/>
              </a:ext>
            </a:extLst>
          </p:cNvPr>
          <p:cNvSpPr>
            <a:spLocks noGrp="1"/>
          </p:cNvSpPr>
          <p:nvPr>
            <p:ph sz="quarter" idx="12"/>
          </p:nvPr>
        </p:nvSpPr>
        <p:spPr/>
        <p:txBody>
          <a:bodyPr/>
          <a:lstStyle/>
          <a:p>
            <a:endParaRPr lang="zh-CN" altLang="en-US"/>
          </a:p>
        </p:txBody>
      </p:sp>
      <p:pic>
        <p:nvPicPr>
          <p:cNvPr id="10" name="图片 9">
            <a:extLst>
              <a:ext uri="{FF2B5EF4-FFF2-40B4-BE49-F238E27FC236}">
                <a16:creationId xmlns:a16="http://schemas.microsoft.com/office/drawing/2014/main" id="{77F9920F-F3FB-456C-BF66-9BE32D937E6B}"/>
              </a:ext>
            </a:extLst>
          </p:cNvPr>
          <p:cNvPicPr>
            <a:picLocks noChangeAspect="1"/>
          </p:cNvPicPr>
          <p:nvPr/>
        </p:nvPicPr>
        <p:blipFill>
          <a:blip r:embed="rId3"/>
          <a:stretch>
            <a:fillRect/>
          </a:stretch>
        </p:blipFill>
        <p:spPr>
          <a:xfrm>
            <a:off x="2095448" y="2081409"/>
            <a:ext cx="7565668" cy="3905653"/>
          </a:xfrm>
          <a:prstGeom prst="rect">
            <a:avLst/>
          </a:prstGeom>
        </p:spPr>
      </p:pic>
      <p:sp>
        <p:nvSpPr>
          <p:cNvPr id="7" name="椭圆 6">
            <a:extLst>
              <a:ext uri="{FF2B5EF4-FFF2-40B4-BE49-F238E27FC236}">
                <a16:creationId xmlns:a16="http://schemas.microsoft.com/office/drawing/2014/main" id="{B1EFDEFC-BB98-4AE3-9CC8-614EE3564AF4}"/>
              </a:ext>
            </a:extLst>
          </p:cNvPr>
          <p:cNvSpPr/>
          <p:nvPr/>
        </p:nvSpPr>
        <p:spPr>
          <a:xfrm>
            <a:off x="3162748" y="4721262"/>
            <a:ext cx="5787614" cy="484094"/>
          </a:xfrm>
          <a:prstGeom prst="ellipse">
            <a:avLst/>
          </a:prstGeom>
          <a:noFill/>
          <a:ln w="28575">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1379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7335E3-7C8D-4FEE-80A1-4B3066D2A911}"/>
              </a:ext>
            </a:extLst>
          </p:cNvPr>
          <p:cNvSpPr>
            <a:spLocks noGrp="1"/>
          </p:cNvSpPr>
          <p:nvPr>
            <p:ph type="title"/>
          </p:nvPr>
        </p:nvSpPr>
        <p:spPr/>
        <p:txBody>
          <a:bodyPr>
            <a:normAutofit fontScale="90000"/>
          </a:bodyPr>
          <a:lstStyle/>
          <a:p>
            <a:r>
              <a:rPr lang="en-US" altLang="zh-CN" dirty="0"/>
              <a:t>Comparison</a:t>
            </a:r>
            <a:endParaRPr lang="zh-CN" altLang="en-US" dirty="0"/>
          </a:p>
        </p:txBody>
      </p:sp>
      <p:sp>
        <p:nvSpPr>
          <p:cNvPr id="3" name="内容占位符 2">
            <a:extLst>
              <a:ext uri="{FF2B5EF4-FFF2-40B4-BE49-F238E27FC236}">
                <a16:creationId xmlns:a16="http://schemas.microsoft.com/office/drawing/2014/main" id="{32C9EA71-9C78-43C8-BD71-4A785968E93D}"/>
              </a:ext>
            </a:extLst>
          </p:cNvPr>
          <p:cNvSpPr>
            <a:spLocks noGrp="1"/>
          </p:cNvSpPr>
          <p:nvPr>
            <p:ph idx="1"/>
          </p:nvPr>
        </p:nvSpPr>
        <p:spPr/>
        <p:txBody>
          <a:bodyPr/>
          <a:lstStyle/>
          <a:p>
            <a:r>
              <a:rPr lang="en-US" altLang="zh-CN" dirty="0"/>
              <a:t>Phased interference: </a:t>
            </a:r>
            <a:r>
              <a:rPr lang="en-US" altLang="zh-CN" b="0" i="0" dirty="0">
                <a:effectLst/>
                <a:latin typeface="Arial" panose="020B0604020202020204" pitchFamily="34" charset="0"/>
              </a:rPr>
              <a:t>a more difficult and realistic case</a:t>
            </a:r>
            <a:endParaRPr lang="zh-CN" altLang="en-US" dirty="0"/>
          </a:p>
        </p:txBody>
      </p:sp>
      <p:sp>
        <p:nvSpPr>
          <p:cNvPr id="4" name="页脚占位符 3">
            <a:extLst>
              <a:ext uri="{FF2B5EF4-FFF2-40B4-BE49-F238E27FC236}">
                <a16:creationId xmlns:a16="http://schemas.microsoft.com/office/drawing/2014/main" id="{7225080F-138F-4BDD-A1C4-3CA350A9EBF1}"/>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28593E84-82F6-435F-89BC-73CA6033538E}"/>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31D304CE-63A3-4102-9128-5E55A06D1E77}"/>
              </a:ext>
            </a:extLst>
          </p:cNvPr>
          <p:cNvSpPr>
            <a:spLocks noGrp="1"/>
          </p:cNvSpPr>
          <p:nvPr>
            <p:ph sz="quarter" idx="12"/>
          </p:nvPr>
        </p:nvSpPr>
        <p:spPr/>
        <p:txBody>
          <a:bodyPr/>
          <a:lstStyle/>
          <a:p>
            <a:endParaRPr lang="zh-CN" altLang="en-US"/>
          </a:p>
        </p:txBody>
      </p:sp>
      <p:pic>
        <p:nvPicPr>
          <p:cNvPr id="8" name="图片 7">
            <a:extLst>
              <a:ext uri="{FF2B5EF4-FFF2-40B4-BE49-F238E27FC236}">
                <a16:creationId xmlns:a16="http://schemas.microsoft.com/office/drawing/2014/main" id="{CF5E846C-C121-42F4-984B-865189B6170E}"/>
              </a:ext>
            </a:extLst>
          </p:cNvPr>
          <p:cNvPicPr>
            <a:picLocks noChangeAspect="1"/>
          </p:cNvPicPr>
          <p:nvPr/>
        </p:nvPicPr>
        <p:blipFill>
          <a:blip r:embed="rId3"/>
          <a:stretch>
            <a:fillRect/>
          </a:stretch>
        </p:blipFill>
        <p:spPr>
          <a:xfrm>
            <a:off x="499334" y="2023088"/>
            <a:ext cx="10854466" cy="3344624"/>
          </a:xfrm>
          <a:prstGeom prst="rect">
            <a:avLst/>
          </a:prstGeom>
        </p:spPr>
      </p:pic>
    </p:spTree>
    <p:extLst>
      <p:ext uri="{BB962C8B-B14F-4D97-AF65-F5344CB8AC3E}">
        <p14:creationId xmlns:p14="http://schemas.microsoft.com/office/powerpoint/2010/main" val="1930101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7335E3-7C8D-4FEE-80A1-4B3066D2A911}"/>
              </a:ext>
            </a:extLst>
          </p:cNvPr>
          <p:cNvSpPr>
            <a:spLocks noGrp="1"/>
          </p:cNvSpPr>
          <p:nvPr>
            <p:ph type="title"/>
          </p:nvPr>
        </p:nvSpPr>
        <p:spPr/>
        <p:txBody>
          <a:bodyPr>
            <a:normAutofit fontScale="90000"/>
          </a:bodyPr>
          <a:lstStyle/>
          <a:p>
            <a:r>
              <a:rPr lang="en-US" altLang="zh-CN" dirty="0"/>
              <a:t>Comparison</a:t>
            </a:r>
            <a:endParaRPr lang="zh-CN" altLang="en-US" dirty="0"/>
          </a:p>
        </p:txBody>
      </p:sp>
      <p:sp>
        <p:nvSpPr>
          <p:cNvPr id="3" name="内容占位符 2">
            <a:extLst>
              <a:ext uri="{FF2B5EF4-FFF2-40B4-BE49-F238E27FC236}">
                <a16:creationId xmlns:a16="http://schemas.microsoft.com/office/drawing/2014/main" id="{32C9EA71-9C78-43C8-BD71-4A785968E93D}"/>
              </a:ext>
            </a:extLst>
          </p:cNvPr>
          <p:cNvSpPr>
            <a:spLocks noGrp="1"/>
          </p:cNvSpPr>
          <p:nvPr>
            <p:ph idx="1"/>
          </p:nvPr>
        </p:nvSpPr>
        <p:spPr/>
        <p:txBody>
          <a:bodyPr/>
          <a:lstStyle/>
          <a:p>
            <a:r>
              <a:rPr lang="en-US" altLang="zh-CN" dirty="0"/>
              <a:t>Phased interference: </a:t>
            </a:r>
            <a:r>
              <a:rPr lang="en-US" altLang="zh-CN" b="0" i="0" dirty="0">
                <a:effectLst/>
                <a:latin typeface="Arial" panose="020B0604020202020204" pitchFamily="34" charset="0"/>
              </a:rPr>
              <a:t>a more difficult and realistic case</a:t>
            </a:r>
            <a:endParaRPr lang="zh-CN" altLang="en-US" dirty="0"/>
          </a:p>
        </p:txBody>
      </p:sp>
      <p:sp>
        <p:nvSpPr>
          <p:cNvPr id="4" name="页脚占位符 3">
            <a:extLst>
              <a:ext uri="{FF2B5EF4-FFF2-40B4-BE49-F238E27FC236}">
                <a16:creationId xmlns:a16="http://schemas.microsoft.com/office/drawing/2014/main" id="{7225080F-138F-4BDD-A1C4-3CA350A9EBF1}"/>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28593E84-82F6-435F-89BC-73CA6033538E}"/>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31D304CE-63A3-4102-9128-5E55A06D1E77}"/>
              </a:ext>
            </a:extLst>
          </p:cNvPr>
          <p:cNvSpPr>
            <a:spLocks noGrp="1"/>
          </p:cNvSpPr>
          <p:nvPr>
            <p:ph sz="quarter" idx="12"/>
          </p:nvPr>
        </p:nvSpPr>
        <p:spPr/>
        <p:txBody>
          <a:bodyPr/>
          <a:lstStyle/>
          <a:p>
            <a:endParaRPr lang="zh-CN" altLang="en-US"/>
          </a:p>
        </p:txBody>
      </p:sp>
      <p:pic>
        <p:nvPicPr>
          <p:cNvPr id="8" name="图片 7">
            <a:extLst>
              <a:ext uri="{FF2B5EF4-FFF2-40B4-BE49-F238E27FC236}">
                <a16:creationId xmlns:a16="http://schemas.microsoft.com/office/drawing/2014/main" id="{CF5E846C-C121-42F4-984B-865189B6170E}"/>
              </a:ext>
            </a:extLst>
          </p:cNvPr>
          <p:cNvPicPr>
            <a:picLocks noChangeAspect="1"/>
          </p:cNvPicPr>
          <p:nvPr/>
        </p:nvPicPr>
        <p:blipFill>
          <a:blip r:embed="rId3"/>
          <a:stretch>
            <a:fillRect/>
          </a:stretch>
        </p:blipFill>
        <p:spPr>
          <a:xfrm>
            <a:off x="499334" y="2023088"/>
            <a:ext cx="10854466" cy="3344624"/>
          </a:xfrm>
          <a:prstGeom prst="rect">
            <a:avLst/>
          </a:prstGeom>
        </p:spPr>
      </p:pic>
      <p:sp>
        <p:nvSpPr>
          <p:cNvPr id="9" name="椭圆 8">
            <a:extLst>
              <a:ext uri="{FF2B5EF4-FFF2-40B4-BE49-F238E27FC236}">
                <a16:creationId xmlns:a16="http://schemas.microsoft.com/office/drawing/2014/main" id="{B70EB21B-358F-4820-9D48-4CD71560C015}"/>
              </a:ext>
            </a:extLst>
          </p:cNvPr>
          <p:cNvSpPr/>
          <p:nvPr/>
        </p:nvSpPr>
        <p:spPr>
          <a:xfrm>
            <a:off x="2586654" y="4249269"/>
            <a:ext cx="1501252" cy="391229"/>
          </a:xfrm>
          <a:prstGeom prst="ellipse">
            <a:avLst/>
          </a:prstGeom>
          <a:noFill/>
          <a:ln w="28575">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F183BBBE-7040-45AB-90B8-4AC9CDA08986}"/>
              </a:ext>
            </a:extLst>
          </p:cNvPr>
          <p:cNvSpPr/>
          <p:nvPr/>
        </p:nvSpPr>
        <p:spPr>
          <a:xfrm>
            <a:off x="6096000" y="4263979"/>
            <a:ext cx="562984" cy="523174"/>
          </a:xfrm>
          <a:prstGeom prst="ellipse">
            <a:avLst/>
          </a:prstGeom>
          <a:noFill/>
          <a:ln w="28575">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78F20A83-D003-4F03-A310-EB03748C4065}"/>
              </a:ext>
            </a:extLst>
          </p:cNvPr>
          <p:cNvSpPr/>
          <p:nvPr/>
        </p:nvSpPr>
        <p:spPr>
          <a:xfrm>
            <a:off x="6997850" y="4263979"/>
            <a:ext cx="562984" cy="523174"/>
          </a:xfrm>
          <a:prstGeom prst="ellipse">
            <a:avLst/>
          </a:prstGeom>
          <a:noFill/>
          <a:ln w="28575">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6327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9C360F-0E0E-4C50-82E0-9870566A80AD}"/>
              </a:ext>
            </a:extLst>
          </p:cNvPr>
          <p:cNvSpPr>
            <a:spLocks noGrp="1"/>
          </p:cNvSpPr>
          <p:nvPr>
            <p:ph type="title"/>
          </p:nvPr>
        </p:nvSpPr>
        <p:spPr/>
        <p:txBody>
          <a:bodyPr>
            <a:normAutofit fontScale="90000"/>
          </a:bodyPr>
          <a:lstStyle/>
          <a:p>
            <a:r>
              <a:rPr lang="en-US" altLang="zh-CN" dirty="0"/>
              <a:t>Diverse Colocations</a:t>
            </a:r>
            <a:endParaRPr lang="zh-CN" altLang="en-US" dirty="0"/>
          </a:p>
        </p:txBody>
      </p:sp>
      <p:sp>
        <p:nvSpPr>
          <p:cNvPr id="3" name="内容占位符 2">
            <a:extLst>
              <a:ext uri="{FF2B5EF4-FFF2-40B4-BE49-F238E27FC236}">
                <a16:creationId xmlns:a16="http://schemas.microsoft.com/office/drawing/2014/main" id="{0167205F-0311-4DF9-A5AF-DC5502AA7B75}"/>
              </a:ext>
            </a:extLst>
          </p:cNvPr>
          <p:cNvSpPr>
            <a:spLocks noGrp="1"/>
          </p:cNvSpPr>
          <p:nvPr>
            <p:ph idx="1"/>
          </p:nvPr>
        </p:nvSpPr>
        <p:spPr/>
        <p:txBody>
          <a:bodyPr/>
          <a:lstStyle/>
          <a:p>
            <a:r>
              <a:rPr lang="en-US" altLang="zh-CN" dirty="0"/>
              <a:t>Pairs of LC and BE tasks</a:t>
            </a:r>
            <a:endParaRPr lang="zh-CN" altLang="en-US" dirty="0"/>
          </a:p>
        </p:txBody>
      </p:sp>
      <p:sp>
        <p:nvSpPr>
          <p:cNvPr id="4" name="页脚占位符 3">
            <a:extLst>
              <a:ext uri="{FF2B5EF4-FFF2-40B4-BE49-F238E27FC236}">
                <a16:creationId xmlns:a16="http://schemas.microsoft.com/office/drawing/2014/main" id="{8316310A-B26D-439C-9643-1AE2540333D9}"/>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F13F5662-FB8C-415B-BDC9-A00578F54860}"/>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45FCECC7-11C2-4D03-BE36-6FB552210810}"/>
              </a:ext>
            </a:extLst>
          </p:cNvPr>
          <p:cNvSpPr>
            <a:spLocks noGrp="1"/>
          </p:cNvSpPr>
          <p:nvPr>
            <p:ph sz="quarter" idx="12"/>
          </p:nvPr>
        </p:nvSpPr>
        <p:spPr/>
        <p:txBody>
          <a:bodyPr/>
          <a:lstStyle/>
          <a:p>
            <a:endParaRPr lang="zh-CN" altLang="en-US"/>
          </a:p>
        </p:txBody>
      </p:sp>
      <p:sp>
        <p:nvSpPr>
          <p:cNvPr id="7" name="椭圆 6">
            <a:extLst>
              <a:ext uri="{FF2B5EF4-FFF2-40B4-BE49-F238E27FC236}">
                <a16:creationId xmlns:a16="http://schemas.microsoft.com/office/drawing/2014/main" id="{40560D16-C7AE-4926-9EDB-D93CCD63F69B}"/>
              </a:ext>
            </a:extLst>
          </p:cNvPr>
          <p:cNvSpPr/>
          <p:nvPr/>
        </p:nvSpPr>
        <p:spPr>
          <a:xfrm>
            <a:off x="2700169" y="2065468"/>
            <a:ext cx="473337" cy="46257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476E6D44-CA32-4B74-9B53-96C39F66F501}"/>
              </a:ext>
            </a:extLst>
          </p:cNvPr>
          <p:cNvSpPr/>
          <p:nvPr/>
        </p:nvSpPr>
        <p:spPr>
          <a:xfrm>
            <a:off x="2700169" y="2784885"/>
            <a:ext cx="473337" cy="46257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51CD8208-0092-4409-BA52-CA23E5570797}"/>
              </a:ext>
            </a:extLst>
          </p:cNvPr>
          <p:cNvSpPr/>
          <p:nvPr/>
        </p:nvSpPr>
        <p:spPr>
          <a:xfrm>
            <a:off x="2700169" y="3610537"/>
            <a:ext cx="473337" cy="46257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D97C63F1-9E38-48D8-A37D-A1CDDC30E841}"/>
              </a:ext>
            </a:extLst>
          </p:cNvPr>
          <p:cNvSpPr/>
          <p:nvPr/>
        </p:nvSpPr>
        <p:spPr>
          <a:xfrm>
            <a:off x="2700169" y="4431171"/>
            <a:ext cx="473337" cy="462579"/>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6D787B44-BB48-4E22-BFD7-6852BB0B01FD}"/>
              </a:ext>
            </a:extLst>
          </p:cNvPr>
          <p:cNvSpPr/>
          <p:nvPr/>
        </p:nvSpPr>
        <p:spPr>
          <a:xfrm>
            <a:off x="2700169" y="5251805"/>
            <a:ext cx="473337" cy="4625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47EA1004-56D4-406A-B019-908EFB4BE9B6}"/>
              </a:ext>
            </a:extLst>
          </p:cNvPr>
          <p:cNvSpPr txBox="1"/>
          <p:nvPr/>
        </p:nvSpPr>
        <p:spPr>
          <a:xfrm>
            <a:off x="1333948" y="3429000"/>
            <a:ext cx="1032734" cy="830997"/>
          </a:xfrm>
          <a:prstGeom prst="rect">
            <a:avLst/>
          </a:prstGeom>
          <a:noFill/>
        </p:spPr>
        <p:txBody>
          <a:bodyPr wrap="square" rtlCol="0">
            <a:spAutoFit/>
          </a:bodyPr>
          <a:lstStyle/>
          <a:p>
            <a:pPr algn="ctr"/>
            <a:r>
              <a:rPr lang="en-US" altLang="zh-CN" sz="2400" dirty="0">
                <a:latin typeface="Gill Sans MT" panose="020B0502020104020203" pitchFamily="34" charset="0"/>
              </a:rPr>
              <a:t>BE tasks</a:t>
            </a:r>
            <a:endParaRPr lang="zh-CN" altLang="en-US" sz="2400" dirty="0">
              <a:latin typeface="Gill Sans MT" panose="020B0502020104020203" pitchFamily="34" charset="0"/>
            </a:endParaRPr>
          </a:p>
        </p:txBody>
      </p:sp>
      <p:sp>
        <p:nvSpPr>
          <p:cNvPr id="13" name="文本框 12">
            <a:extLst>
              <a:ext uri="{FF2B5EF4-FFF2-40B4-BE49-F238E27FC236}">
                <a16:creationId xmlns:a16="http://schemas.microsoft.com/office/drawing/2014/main" id="{170F8CD6-02BE-4614-BB1E-E0B26ADC96F4}"/>
              </a:ext>
            </a:extLst>
          </p:cNvPr>
          <p:cNvSpPr txBox="1"/>
          <p:nvPr/>
        </p:nvSpPr>
        <p:spPr>
          <a:xfrm>
            <a:off x="10016266" y="3429000"/>
            <a:ext cx="1032734" cy="830997"/>
          </a:xfrm>
          <a:prstGeom prst="rect">
            <a:avLst/>
          </a:prstGeom>
          <a:noFill/>
        </p:spPr>
        <p:txBody>
          <a:bodyPr wrap="square" rtlCol="0">
            <a:spAutoFit/>
          </a:bodyPr>
          <a:lstStyle/>
          <a:p>
            <a:pPr algn="ctr"/>
            <a:r>
              <a:rPr lang="en-US" altLang="zh-CN" sz="2400" dirty="0">
                <a:latin typeface="Gill Sans MT" panose="020B0502020104020203" pitchFamily="34" charset="0"/>
              </a:rPr>
              <a:t>LC tasks</a:t>
            </a:r>
            <a:endParaRPr lang="zh-CN" altLang="en-US" sz="2400" dirty="0">
              <a:latin typeface="Gill Sans MT" panose="020B0502020104020203" pitchFamily="34" charset="0"/>
            </a:endParaRPr>
          </a:p>
        </p:txBody>
      </p:sp>
      <p:sp>
        <p:nvSpPr>
          <p:cNvPr id="14" name="文本框 13">
            <a:extLst>
              <a:ext uri="{FF2B5EF4-FFF2-40B4-BE49-F238E27FC236}">
                <a16:creationId xmlns:a16="http://schemas.microsoft.com/office/drawing/2014/main" id="{737A15BD-1C11-4479-9149-BD40D9815386}"/>
              </a:ext>
            </a:extLst>
          </p:cNvPr>
          <p:cNvSpPr txBox="1"/>
          <p:nvPr/>
        </p:nvSpPr>
        <p:spPr>
          <a:xfrm>
            <a:off x="3286013" y="2052021"/>
            <a:ext cx="1032734" cy="461665"/>
          </a:xfrm>
          <a:prstGeom prst="rect">
            <a:avLst/>
          </a:prstGeom>
          <a:noFill/>
        </p:spPr>
        <p:txBody>
          <a:bodyPr wrap="square" rtlCol="0">
            <a:spAutoFit/>
          </a:bodyPr>
          <a:lstStyle/>
          <a:p>
            <a:r>
              <a:rPr lang="en-US" altLang="zh-CN" sz="2400" dirty="0">
                <a:latin typeface="Gill Sans MT" panose="020B0502020104020203" pitchFamily="34" charset="0"/>
              </a:rPr>
              <a:t>x264</a:t>
            </a:r>
          </a:p>
        </p:txBody>
      </p:sp>
      <p:sp>
        <p:nvSpPr>
          <p:cNvPr id="15" name="文本框 14">
            <a:extLst>
              <a:ext uri="{FF2B5EF4-FFF2-40B4-BE49-F238E27FC236}">
                <a16:creationId xmlns:a16="http://schemas.microsoft.com/office/drawing/2014/main" id="{233C9682-B0BC-4C1F-B73A-549065EFC284}"/>
              </a:ext>
            </a:extLst>
          </p:cNvPr>
          <p:cNvSpPr txBox="1"/>
          <p:nvPr/>
        </p:nvSpPr>
        <p:spPr>
          <a:xfrm>
            <a:off x="3286013" y="2784885"/>
            <a:ext cx="2178872" cy="461665"/>
          </a:xfrm>
          <a:prstGeom prst="rect">
            <a:avLst/>
          </a:prstGeom>
          <a:noFill/>
        </p:spPr>
        <p:txBody>
          <a:bodyPr wrap="square" rtlCol="0">
            <a:spAutoFit/>
          </a:bodyPr>
          <a:lstStyle/>
          <a:p>
            <a:r>
              <a:rPr lang="en-US" altLang="zh-CN" sz="2400" dirty="0" err="1">
                <a:latin typeface="Gill Sans MT" panose="020B0502020104020203" pitchFamily="34" charset="0"/>
              </a:rPr>
              <a:t>streamcluster</a:t>
            </a:r>
            <a:endParaRPr lang="en-US" altLang="zh-CN" sz="2400" dirty="0">
              <a:latin typeface="Gill Sans MT" panose="020B0502020104020203" pitchFamily="34" charset="0"/>
            </a:endParaRPr>
          </a:p>
        </p:txBody>
      </p:sp>
      <p:sp>
        <p:nvSpPr>
          <p:cNvPr id="16" name="文本框 15">
            <a:extLst>
              <a:ext uri="{FF2B5EF4-FFF2-40B4-BE49-F238E27FC236}">
                <a16:creationId xmlns:a16="http://schemas.microsoft.com/office/drawing/2014/main" id="{AF5DA308-65E2-46C0-AA1E-51F242A36300}"/>
              </a:ext>
            </a:extLst>
          </p:cNvPr>
          <p:cNvSpPr txBox="1"/>
          <p:nvPr/>
        </p:nvSpPr>
        <p:spPr>
          <a:xfrm>
            <a:off x="3286013" y="3610537"/>
            <a:ext cx="2178872" cy="461665"/>
          </a:xfrm>
          <a:prstGeom prst="rect">
            <a:avLst/>
          </a:prstGeom>
          <a:noFill/>
        </p:spPr>
        <p:txBody>
          <a:bodyPr wrap="square" rtlCol="0">
            <a:spAutoFit/>
          </a:bodyPr>
          <a:lstStyle/>
          <a:p>
            <a:r>
              <a:rPr lang="en-US" altLang="zh-CN" sz="2400" dirty="0">
                <a:latin typeface="Gill Sans MT" panose="020B0502020104020203" pitchFamily="34" charset="0"/>
              </a:rPr>
              <a:t>swaptions-GC</a:t>
            </a:r>
          </a:p>
        </p:txBody>
      </p:sp>
      <p:sp>
        <p:nvSpPr>
          <p:cNvPr id="17" name="文本框 16">
            <a:extLst>
              <a:ext uri="{FF2B5EF4-FFF2-40B4-BE49-F238E27FC236}">
                <a16:creationId xmlns:a16="http://schemas.microsoft.com/office/drawing/2014/main" id="{6C3B310B-93F0-4C33-BDD0-3AF1DE2F8EAB}"/>
              </a:ext>
            </a:extLst>
          </p:cNvPr>
          <p:cNvSpPr txBox="1"/>
          <p:nvPr/>
        </p:nvSpPr>
        <p:spPr>
          <a:xfrm>
            <a:off x="3286013" y="4427999"/>
            <a:ext cx="2178872" cy="461665"/>
          </a:xfrm>
          <a:prstGeom prst="rect">
            <a:avLst/>
          </a:prstGeom>
          <a:noFill/>
        </p:spPr>
        <p:txBody>
          <a:bodyPr wrap="square" rtlCol="0">
            <a:spAutoFit/>
          </a:bodyPr>
          <a:lstStyle/>
          <a:p>
            <a:r>
              <a:rPr lang="en-US" altLang="zh-CN" sz="2400" dirty="0">
                <a:latin typeface="Gill Sans MT" panose="020B0502020104020203" pitchFamily="34" charset="0"/>
              </a:rPr>
              <a:t>stream-DRAM</a:t>
            </a:r>
          </a:p>
        </p:txBody>
      </p:sp>
      <p:sp>
        <p:nvSpPr>
          <p:cNvPr id="18" name="文本框 17">
            <a:extLst>
              <a:ext uri="{FF2B5EF4-FFF2-40B4-BE49-F238E27FC236}">
                <a16:creationId xmlns:a16="http://schemas.microsoft.com/office/drawing/2014/main" id="{EEEDABEB-D4BF-4D57-969C-A1441892C5C9}"/>
              </a:ext>
            </a:extLst>
          </p:cNvPr>
          <p:cNvSpPr txBox="1"/>
          <p:nvPr/>
        </p:nvSpPr>
        <p:spPr>
          <a:xfrm>
            <a:off x="3286013" y="5182498"/>
            <a:ext cx="2178872" cy="461665"/>
          </a:xfrm>
          <a:prstGeom prst="rect">
            <a:avLst/>
          </a:prstGeom>
          <a:noFill/>
        </p:spPr>
        <p:txBody>
          <a:bodyPr wrap="square" rtlCol="0">
            <a:spAutoFit/>
          </a:bodyPr>
          <a:lstStyle/>
          <a:p>
            <a:r>
              <a:rPr lang="en-US" altLang="zh-CN" sz="2400" dirty="0">
                <a:latin typeface="Gill Sans MT" panose="020B0502020104020203" pitchFamily="34" charset="0"/>
              </a:rPr>
              <a:t>stream-L2</a:t>
            </a:r>
          </a:p>
        </p:txBody>
      </p:sp>
      <p:sp>
        <p:nvSpPr>
          <p:cNvPr id="20" name="等腰三角形 19">
            <a:extLst>
              <a:ext uri="{FF2B5EF4-FFF2-40B4-BE49-F238E27FC236}">
                <a16:creationId xmlns:a16="http://schemas.microsoft.com/office/drawing/2014/main" id="{1DCA5F46-E44E-4521-A5FC-8ADD555AD946}"/>
              </a:ext>
            </a:extLst>
          </p:cNvPr>
          <p:cNvSpPr/>
          <p:nvPr/>
        </p:nvSpPr>
        <p:spPr>
          <a:xfrm>
            <a:off x="9258046" y="2471651"/>
            <a:ext cx="535532" cy="461665"/>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a:extLst>
              <a:ext uri="{FF2B5EF4-FFF2-40B4-BE49-F238E27FC236}">
                <a16:creationId xmlns:a16="http://schemas.microsoft.com/office/drawing/2014/main" id="{2B24A515-7A9F-460E-8038-55D12437C94B}"/>
              </a:ext>
            </a:extLst>
          </p:cNvPr>
          <p:cNvSpPr/>
          <p:nvPr/>
        </p:nvSpPr>
        <p:spPr>
          <a:xfrm>
            <a:off x="9258046" y="3425478"/>
            <a:ext cx="535532" cy="461665"/>
          </a:xfrm>
          <a:prstGeom prst="triangl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a:extLst>
              <a:ext uri="{FF2B5EF4-FFF2-40B4-BE49-F238E27FC236}">
                <a16:creationId xmlns:a16="http://schemas.microsoft.com/office/drawing/2014/main" id="{9EC7C11D-1C1E-4742-BF60-66796DB9C95F}"/>
              </a:ext>
            </a:extLst>
          </p:cNvPr>
          <p:cNvSpPr/>
          <p:nvPr/>
        </p:nvSpPr>
        <p:spPr>
          <a:xfrm>
            <a:off x="9258046" y="4427999"/>
            <a:ext cx="535532" cy="461665"/>
          </a:xfrm>
          <a:prstGeom prst="triangl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4D27DE9E-B63E-4F48-8DD4-38A40CD66373}"/>
              </a:ext>
            </a:extLst>
          </p:cNvPr>
          <p:cNvSpPr txBox="1"/>
          <p:nvPr/>
        </p:nvSpPr>
        <p:spPr>
          <a:xfrm>
            <a:off x="6839624" y="2525442"/>
            <a:ext cx="2178872" cy="461665"/>
          </a:xfrm>
          <a:prstGeom prst="rect">
            <a:avLst/>
          </a:prstGeom>
          <a:noFill/>
        </p:spPr>
        <p:txBody>
          <a:bodyPr wrap="square" rtlCol="0">
            <a:spAutoFit/>
          </a:bodyPr>
          <a:lstStyle/>
          <a:p>
            <a:pPr algn="r"/>
            <a:r>
              <a:rPr lang="en-US" altLang="zh-CN" sz="2400" dirty="0">
                <a:latin typeface="Gill Sans MT" panose="020B0502020104020203" pitchFamily="34" charset="0"/>
              </a:rPr>
              <a:t>storage</a:t>
            </a:r>
          </a:p>
        </p:txBody>
      </p:sp>
      <p:sp>
        <p:nvSpPr>
          <p:cNvPr id="24" name="文本框 23">
            <a:extLst>
              <a:ext uri="{FF2B5EF4-FFF2-40B4-BE49-F238E27FC236}">
                <a16:creationId xmlns:a16="http://schemas.microsoft.com/office/drawing/2014/main" id="{B8B5DBEC-9B16-4941-80ED-960152234398}"/>
              </a:ext>
            </a:extLst>
          </p:cNvPr>
          <p:cNvSpPr txBox="1"/>
          <p:nvPr/>
        </p:nvSpPr>
        <p:spPr>
          <a:xfrm>
            <a:off x="6839624" y="3486508"/>
            <a:ext cx="2178872" cy="461665"/>
          </a:xfrm>
          <a:prstGeom prst="rect">
            <a:avLst/>
          </a:prstGeom>
          <a:noFill/>
        </p:spPr>
        <p:txBody>
          <a:bodyPr wrap="square" rtlCol="0">
            <a:spAutoFit/>
          </a:bodyPr>
          <a:lstStyle/>
          <a:p>
            <a:pPr algn="r"/>
            <a:r>
              <a:rPr lang="en-US" altLang="zh-CN" sz="2400" dirty="0" err="1">
                <a:latin typeface="Gill Sans MT" panose="020B0502020104020203" pitchFamily="34" charset="0"/>
              </a:rPr>
              <a:t>memcached</a:t>
            </a:r>
            <a:endParaRPr lang="en-US" altLang="zh-CN" sz="2400" dirty="0">
              <a:latin typeface="Gill Sans MT" panose="020B0502020104020203" pitchFamily="34" charset="0"/>
            </a:endParaRPr>
          </a:p>
        </p:txBody>
      </p:sp>
      <p:sp>
        <p:nvSpPr>
          <p:cNvPr id="25" name="文本框 24">
            <a:extLst>
              <a:ext uri="{FF2B5EF4-FFF2-40B4-BE49-F238E27FC236}">
                <a16:creationId xmlns:a16="http://schemas.microsoft.com/office/drawing/2014/main" id="{0A310B60-618B-406C-90AA-C668322735C2}"/>
              </a:ext>
            </a:extLst>
          </p:cNvPr>
          <p:cNvSpPr txBox="1"/>
          <p:nvPr/>
        </p:nvSpPr>
        <p:spPr>
          <a:xfrm>
            <a:off x="6839624" y="4390179"/>
            <a:ext cx="2178872" cy="461665"/>
          </a:xfrm>
          <a:prstGeom prst="rect">
            <a:avLst/>
          </a:prstGeom>
          <a:noFill/>
        </p:spPr>
        <p:txBody>
          <a:bodyPr wrap="square" rtlCol="0">
            <a:spAutoFit/>
          </a:bodyPr>
          <a:lstStyle/>
          <a:p>
            <a:pPr algn="r"/>
            <a:r>
              <a:rPr lang="en-US" altLang="zh-CN" sz="2400" dirty="0">
                <a:latin typeface="Gill Sans MT" panose="020B0502020104020203" pitchFamily="34" charset="0"/>
              </a:rPr>
              <a:t>silo</a:t>
            </a:r>
          </a:p>
        </p:txBody>
      </p:sp>
      <p:sp>
        <p:nvSpPr>
          <p:cNvPr id="26" name="矩形 25">
            <a:extLst>
              <a:ext uri="{FF2B5EF4-FFF2-40B4-BE49-F238E27FC236}">
                <a16:creationId xmlns:a16="http://schemas.microsoft.com/office/drawing/2014/main" id="{0C7A24FB-2C96-43DB-886B-27CB9772E107}"/>
              </a:ext>
            </a:extLst>
          </p:cNvPr>
          <p:cNvSpPr/>
          <p:nvPr/>
        </p:nvSpPr>
        <p:spPr>
          <a:xfrm>
            <a:off x="1333948" y="1878234"/>
            <a:ext cx="4501177" cy="413987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901E86B7-912A-4AC9-BE52-DAF8BA0130C7}"/>
              </a:ext>
            </a:extLst>
          </p:cNvPr>
          <p:cNvSpPr/>
          <p:nvPr/>
        </p:nvSpPr>
        <p:spPr>
          <a:xfrm>
            <a:off x="6712772" y="1878234"/>
            <a:ext cx="4501177" cy="413987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0929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9C360F-0E0E-4C50-82E0-9870566A80AD}"/>
              </a:ext>
            </a:extLst>
          </p:cNvPr>
          <p:cNvSpPr>
            <a:spLocks noGrp="1"/>
          </p:cNvSpPr>
          <p:nvPr>
            <p:ph type="title"/>
          </p:nvPr>
        </p:nvSpPr>
        <p:spPr/>
        <p:txBody>
          <a:bodyPr>
            <a:normAutofit fontScale="90000"/>
          </a:bodyPr>
          <a:lstStyle/>
          <a:p>
            <a:r>
              <a:rPr lang="en-US" altLang="zh-CN" dirty="0"/>
              <a:t>Diverse Colocations</a:t>
            </a:r>
            <a:endParaRPr lang="zh-CN" altLang="en-US" dirty="0"/>
          </a:p>
        </p:txBody>
      </p:sp>
      <p:sp>
        <p:nvSpPr>
          <p:cNvPr id="3" name="内容占位符 2">
            <a:extLst>
              <a:ext uri="{FF2B5EF4-FFF2-40B4-BE49-F238E27FC236}">
                <a16:creationId xmlns:a16="http://schemas.microsoft.com/office/drawing/2014/main" id="{0167205F-0311-4DF9-A5AF-DC5502AA7B75}"/>
              </a:ext>
            </a:extLst>
          </p:cNvPr>
          <p:cNvSpPr>
            <a:spLocks noGrp="1"/>
          </p:cNvSpPr>
          <p:nvPr>
            <p:ph idx="1"/>
          </p:nvPr>
        </p:nvSpPr>
        <p:spPr/>
        <p:txBody>
          <a:bodyPr/>
          <a:lstStyle/>
          <a:p>
            <a:r>
              <a:rPr lang="en-US" altLang="zh-CN" dirty="0"/>
              <a:t>Pairs of LC and BE tasks</a:t>
            </a:r>
            <a:endParaRPr lang="zh-CN" altLang="en-US" dirty="0"/>
          </a:p>
        </p:txBody>
      </p:sp>
      <p:sp>
        <p:nvSpPr>
          <p:cNvPr id="4" name="页脚占位符 3">
            <a:extLst>
              <a:ext uri="{FF2B5EF4-FFF2-40B4-BE49-F238E27FC236}">
                <a16:creationId xmlns:a16="http://schemas.microsoft.com/office/drawing/2014/main" id="{8316310A-B26D-439C-9643-1AE2540333D9}"/>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F13F5662-FB8C-415B-BDC9-A00578F54860}"/>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45FCECC7-11C2-4D03-BE36-6FB552210810}"/>
              </a:ext>
            </a:extLst>
          </p:cNvPr>
          <p:cNvSpPr>
            <a:spLocks noGrp="1"/>
          </p:cNvSpPr>
          <p:nvPr>
            <p:ph sz="quarter" idx="12"/>
          </p:nvPr>
        </p:nvSpPr>
        <p:spPr/>
        <p:txBody>
          <a:bodyPr/>
          <a:lstStyle/>
          <a:p>
            <a:endParaRPr lang="zh-CN" altLang="en-US"/>
          </a:p>
        </p:txBody>
      </p:sp>
      <p:sp>
        <p:nvSpPr>
          <p:cNvPr id="7" name="椭圆 6">
            <a:extLst>
              <a:ext uri="{FF2B5EF4-FFF2-40B4-BE49-F238E27FC236}">
                <a16:creationId xmlns:a16="http://schemas.microsoft.com/office/drawing/2014/main" id="{40560D16-C7AE-4926-9EDB-D93CCD63F69B}"/>
              </a:ext>
            </a:extLst>
          </p:cNvPr>
          <p:cNvSpPr/>
          <p:nvPr/>
        </p:nvSpPr>
        <p:spPr>
          <a:xfrm>
            <a:off x="2700169" y="2065468"/>
            <a:ext cx="473337" cy="46257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476E6D44-CA32-4B74-9B53-96C39F66F501}"/>
              </a:ext>
            </a:extLst>
          </p:cNvPr>
          <p:cNvSpPr/>
          <p:nvPr/>
        </p:nvSpPr>
        <p:spPr>
          <a:xfrm>
            <a:off x="2700169" y="2784885"/>
            <a:ext cx="473337" cy="46257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51CD8208-0092-4409-BA52-CA23E5570797}"/>
              </a:ext>
            </a:extLst>
          </p:cNvPr>
          <p:cNvSpPr/>
          <p:nvPr/>
        </p:nvSpPr>
        <p:spPr>
          <a:xfrm>
            <a:off x="2700169" y="3610537"/>
            <a:ext cx="473337" cy="46257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D97C63F1-9E38-48D8-A37D-A1CDDC30E841}"/>
              </a:ext>
            </a:extLst>
          </p:cNvPr>
          <p:cNvSpPr/>
          <p:nvPr/>
        </p:nvSpPr>
        <p:spPr>
          <a:xfrm>
            <a:off x="2700169" y="4431171"/>
            <a:ext cx="473337" cy="462579"/>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6D787B44-BB48-4E22-BFD7-6852BB0B01FD}"/>
              </a:ext>
            </a:extLst>
          </p:cNvPr>
          <p:cNvSpPr/>
          <p:nvPr/>
        </p:nvSpPr>
        <p:spPr>
          <a:xfrm>
            <a:off x="2700169" y="5251805"/>
            <a:ext cx="473337" cy="4625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47EA1004-56D4-406A-B019-908EFB4BE9B6}"/>
              </a:ext>
            </a:extLst>
          </p:cNvPr>
          <p:cNvSpPr txBox="1"/>
          <p:nvPr/>
        </p:nvSpPr>
        <p:spPr>
          <a:xfrm>
            <a:off x="1333948" y="3429000"/>
            <a:ext cx="1032734" cy="830997"/>
          </a:xfrm>
          <a:prstGeom prst="rect">
            <a:avLst/>
          </a:prstGeom>
          <a:noFill/>
        </p:spPr>
        <p:txBody>
          <a:bodyPr wrap="square" rtlCol="0">
            <a:spAutoFit/>
          </a:bodyPr>
          <a:lstStyle/>
          <a:p>
            <a:pPr algn="ctr"/>
            <a:r>
              <a:rPr lang="en-US" altLang="zh-CN" sz="2400" dirty="0">
                <a:latin typeface="Gill Sans MT" panose="020B0502020104020203" pitchFamily="34" charset="0"/>
              </a:rPr>
              <a:t>BE tasks</a:t>
            </a:r>
            <a:endParaRPr lang="zh-CN" altLang="en-US" sz="2400" dirty="0">
              <a:latin typeface="Gill Sans MT" panose="020B0502020104020203" pitchFamily="34" charset="0"/>
            </a:endParaRPr>
          </a:p>
        </p:txBody>
      </p:sp>
      <p:sp>
        <p:nvSpPr>
          <p:cNvPr id="13" name="文本框 12">
            <a:extLst>
              <a:ext uri="{FF2B5EF4-FFF2-40B4-BE49-F238E27FC236}">
                <a16:creationId xmlns:a16="http://schemas.microsoft.com/office/drawing/2014/main" id="{170F8CD6-02BE-4614-BB1E-E0B26ADC96F4}"/>
              </a:ext>
            </a:extLst>
          </p:cNvPr>
          <p:cNvSpPr txBox="1"/>
          <p:nvPr/>
        </p:nvSpPr>
        <p:spPr>
          <a:xfrm>
            <a:off x="10016266" y="3429000"/>
            <a:ext cx="1032734" cy="830997"/>
          </a:xfrm>
          <a:prstGeom prst="rect">
            <a:avLst/>
          </a:prstGeom>
          <a:noFill/>
        </p:spPr>
        <p:txBody>
          <a:bodyPr wrap="square" rtlCol="0">
            <a:spAutoFit/>
          </a:bodyPr>
          <a:lstStyle/>
          <a:p>
            <a:pPr algn="ctr"/>
            <a:r>
              <a:rPr lang="en-US" altLang="zh-CN" sz="2400" dirty="0">
                <a:latin typeface="Gill Sans MT" panose="020B0502020104020203" pitchFamily="34" charset="0"/>
              </a:rPr>
              <a:t>LC tasks</a:t>
            </a:r>
            <a:endParaRPr lang="zh-CN" altLang="en-US" sz="2400" dirty="0">
              <a:latin typeface="Gill Sans MT" panose="020B0502020104020203" pitchFamily="34" charset="0"/>
            </a:endParaRPr>
          </a:p>
        </p:txBody>
      </p:sp>
      <p:sp>
        <p:nvSpPr>
          <p:cNvPr id="14" name="文本框 13">
            <a:extLst>
              <a:ext uri="{FF2B5EF4-FFF2-40B4-BE49-F238E27FC236}">
                <a16:creationId xmlns:a16="http://schemas.microsoft.com/office/drawing/2014/main" id="{737A15BD-1C11-4479-9149-BD40D9815386}"/>
              </a:ext>
            </a:extLst>
          </p:cNvPr>
          <p:cNvSpPr txBox="1"/>
          <p:nvPr/>
        </p:nvSpPr>
        <p:spPr>
          <a:xfrm>
            <a:off x="3286013" y="2052021"/>
            <a:ext cx="1032734" cy="461665"/>
          </a:xfrm>
          <a:prstGeom prst="rect">
            <a:avLst/>
          </a:prstGeom>
          <a:noFill/>
        </p:spPr>
        <p:txBody>
          <a:bodyPr wrap="square" rtlCol="0">
            <a:spAutoFit/>
          </a:bodyPr>
          <a:lstStyle/>
          <a:p>
            <a:r>
              <a:rPr lang="en-US" altLang="zh-CN" sz="2400" dirty="0">
                <a:latin typeface="Gill Sans MT" panose="020B0502020104020203" pitchFamily="34" charset="0"/>
              </a:rPr>
              <a:t>x264</a:t>
            </a:r>
          </a:p>
        </p:txBody>
      </p:sp>
      <p:sp>
        <p:nvSpPr>
          <p:cNvPr id="15" name="文本框 14">
            <a:extLst>
              <a:ext uri="{FF2B5EF4-FFF2-40B4-BE49-F238E27FC236}">
                <a16:creationId xmlns:a16="http://schemas.microsoft.com/office/drawing/2014/main" id="{233C9682-B0BC-4C1F-B73A-549065EFC284}"/>
              </a:ext>
            </a:extLst>
          </p:cNvPr>
          <p:cNvSpPr txBox="1"/>
          <p:nvPr/>
        </p:nvSpPr>
        <p:spPr>
          <a:xfrm>
            <a:off x="3286013" y="2784885"/>
            <a:ext cx="2178872" cy="461665"/>
          </a:xfrm>
          <a:prstGeom prst="rect">
            <a:avLst/>
          </a:prstGeom>
          <a:noFill/>
        </p:spPr>
        <p:txBody>
          <a:bodyPr wrap="square" rtlCol="0">
            <a:spAutoFit/>
          </a:bodyPr>
          <a:lstStyle/>
          <a:p>
            <a:r>
              <a:rPr lang="en-US" altLang="zh-CN" sz="2400" dirty="0" err="1">
                <a:latin typeface="Gill Sans MT" panose="020B0502020104020203" pitchFamily="34" charset="0"/>
              </a:rPr>
              <a:t>streamcluster</a:t>
            </a:r>
            <a:endParaRPr lang="en-US" altLang="zh-CN" sz="2400" dirty="0">
              <a:latin typeface="Gill Sans MT" panose="020B0502020104020203" pitchFamily="34" charset="0"/>
            </a:endParaRPr>
          </a:p>
        </p:txBody>
      </p:sp>
      <p:sp>
        <p:nvSpPr>
          <p:cNvPr id="16" name="文本框 15">
            <a:extLst>
              <a:ext uri="{FF2B5EF4-FFF2-40B4-BE49-F238E27FC236}">
                <a16:creationId xmlns:a16="http://schemas.microsoft.com/office/drawing/2014/main" id="{AF5DA308-65E2-46C0-AA1E-51F242A36300}"/>
              </a:ext>
            </a:extLst>
          </p:cNvPr>
          <p:cNvSpPr txBox="1"/>
          <p:nvPr/>
        </p:nvSpPr>
        <p:spPr>
          <a:xfrm>
            <a:off x="3286013" y="3610537"/>
            <a:ext cx="2178872" cy="461665"/>
          </a:xfrm>
          <a:prstGeom prst="rect">
            <a:avLst/>
          </a:prstGeom>
          <a:noFill/>
        </p:spPr>
        <p:txBody>
          <a:bodyPr wrap="square" rtlCol="0">
            <a:spAutoFit/>
          </a:bodyPr>
          <a:lstStyle/>
          <a:p>
            <a:r>
              <a:rPr lang="en-US" altLang="zh-CN" sz="2400" dirty="0">
                <a:latin typeface="Gill Sans MT" panose="020B0502020104020203" pitchFamily="34" charset="0"/>
              </a:rPr>
              <a:t>swaptions-GC</a:t>
            </a:r>
          </a:p>
        </p:txBody>
      </p:sp>
      <p:sp>
        <p:nvSpPr>
          <p:cNvPr id="17" name="文本框 16">
            <a:extLst>
              <a:ext uri="{FF2B5EF4-FFF2-40B4-BE49-F238E27FC236}">
                <a16:creationId xmlns:a16="http://schemas.microsoft.com/office/drawing/2014/main" id="{6C3B310B-93F0-4C33-BDD0-3AF1DE2F8EAB}"/>
              </a:ext>
            </a:extLst>
          </p:cNvPr>
          <p:cNvSpPr txBox="1"/>
          <p:nvPr/>
        </p:nvSpPr>
        <p:spPr>
          <a:xfrm>
            <a:off x="3286013" y="4427999"/>
            <a:ext cx="2178872" cy="461665"/>
          </a:xfrm>
          <a:prstGeom prst="rect">
            <a:avLst/>
          </a:prstGeom>
          <a:noFill/>
        </p:spPr>
        <p:txBody>
          <a:bodyPr wrap="square" rtlCol="0">
            <a:spAutoFit/>
          </a:bodyPr>
          <a:lstStyle/>
          <a:p>
            <a:r>
              <a:rPr lang="en-US" altLang="zh-CN" sz="2400" dirty="0">
                <a:latin typeface="Gill Sans MT" panose="020B0502020104020203" pitchFamily="34" charset="0"/>
              </a:rPr>
              <a:t>stream-DRAM</a:t>
            </a:r>
          </a:p>
        </p:txBody>
      </p:sp>
      <p:sp>
        <p:nvSpPr>
          <p:cNvPr id="18" name="文本框 17">
            <a:extLst>
              <a:ext uri="{FF2B5EF4-FFF2-40B4-BE49-F238E27FC236}">
                <a16:creationId xmlns:a16="http://schemas.microsoft.com/office/drawing/2014/main" id="{EEEDABEB-D4BF-4D57-969C-A1441892C5C9}"/>
              </a:ext>
            </a:extLst>
          </p:cNvPr>
          <p:cNvSpPr txBox="1"/>
          <p:nvPr/>
        </p:nvSpPr>
        <p:spPr>
          <a:xfrm>
            <a:off x="3286013" y="5182498"/>
            <a:ext cx="2178872" cy="461665"/>
          </a:xfrm>
          <a:prstGeom prst="rect">
            <a:avLst/>
          </a:prstGeom>
          <a:noFill/>
        </p:spPr>
        <p:txBody>
          <a:bodyPr wrap="square" rtlCol="0">
            <a:spAutoFit/>
          </a:bodyPr>
          <a:lstStyle/>
          <a:p>
            <a:r>
              <a:rPr lang="en-US" altLang="zh-CN" sz="2400" dirty="0">
                <a:latin typeface="Gill Sans MT" panose="020B0502020104020203" pitchFamily="34" charset="0"/>
              </a:rPr>
              <a:t>stream-L2</a:t>
            </a:r>
          </a:p>
        </p:txBody>
      </p:sp>
      <p:sp>
        <p:nvSpPr>
          <p:cNvPr id="20" name="等腰三角形 19">
            <a:extLst>
              <a:ext uri="{FF2B5EF4-FFF2-40B4-BE49-F238E27FC236}">
                <a16:creationId xmlns:a16="http://schemas.microsoft.com/office/drawing/2014/main" id="{1DCA5F46-E44E-4521-A5FC-8ADD555AD946}"/>
              </a:ext>
            </a:extLst>
          </p:cNvPr>
          <p:cNvSpPr/>
          <p:nvPr/>
        </p:nvSpPr>
        <p:spPr>
          <a:xfrm>
            <a:off x="9258046" y="2471651"/>
            <a:ext cx="535532" cy="461665"/>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a:extLst>
              <a:ext uri="{FF2B5EF4-FFF2-40B4-BE49-F238E27FC236}">
                <a16:creationId xmlns:a16="http://schemas.microsoft.com/office/drawing/2014/main" id="{2B24A515-7A9F-460E-8038-55D12437C94B}"/>
              </a:ext>
            </a:extLst>
          </p:cNvPr>
          <p:cNvSpPr/>
          <p:nvPr/>
        </p:nvSpPr>
        <p:spPr>
          <a:xfrm>
            <a:off x="9258046" y="3425478"/>
            <a:ext cx="535532" cy="461665"/>
          </a:xfrm>
          <a:prstGeom prst="triangl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a:extLst>
              <a:ext uri="{FF2B5EF4-FFF2-40B4-BE49-F238E27FC236}">
                <a16:creationId xmlns:a16="http://schemas.microsoft.com/office/drawing/2014/main" id="{9EC7C11D-1C1E-4742-BF60-66796DB9C95F}"/>
              </a:ext>
            </a:extLst>
          </p:cNvPr>
          <p:cNvSpPr/>
          <p:nvPr/>
        </p:nvSpPr>
        <p:spPr>
          <a:xfrm>
            <a:off x="9258046" y="4427999"/>
            <a:ext cx="535532" cy="461665"/>
          </a:xfrm>
          <a:prstGeom prst="triangl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4D27DE9E-B63E-4F48-8DD4-38A40CD66373}"/>
              </a:ext>
            </a:extLst>
          </p:cNvPr>
          <p:cNvSpPr txBox="1"/>
          <p:nvPr/>
        </p:nvSpPr>
        <p:spPr>
          <a:xfrm>
            <a:off x="6839624" y="2525442"/>
            <a:ext cx="2178872" cy="461665"/>
          </a:xfrm>
          <a:prstGeom prst="rect">
            <a:avLst/>
          </a:prstGeom>
          <a:noFill/>
        </p:spPr>
        <p:txBody>
          <a:bodyPr wrap="square" rtlCol="0">
            <a:spAutoFit/>
          </a:bodyPr>
          <a:lstStyle/>
          <a:p>
            <a:pPr algn="r"/>
            <a:r>
              <a:rPr lang="en-US" altLang="zh-CN" sz="2400" dirty="0">
                <a:latin typeface="Gill Sans MT" panose="020B0502020104020203" pitchFamily="34" charset="0"/>
              </a:rPr>
              <a:t>storage</a:t>
            </a:r>
          </a:p>
        </p:txBody>
      </p:sp>
      <p:sp>
        <p:nvSpPr>
          <p:cNvPr id="24" name="文本框 23">
            <a:extLst>
              <a:ext uri="{FF2B5EF4-FFF2-40B4-BE49-F238E27FC236}">
                <a16:creationId xmlns:a16="http://schemas.microsoft.com/office/drawing/2014/main" id="{B8B5DBEC-9B16-4941-80ED-960152234398}"/>
              </a:ext>
            </a:extLst>
          </p:cNvPr>
          <p:cNvSpPr txBox="1"/>
          <p:nvPr/>
        </p:nvSpPr>
        <p:spPr>
          <a:xfrm>
            <a:off x="6839624" y="3486508"/>
            <a:ext cx="2178872" cy="461665"/>
          </a:xfrm>
          <a:prstGeom prst="rect">
            <a:avLst/>
          </a:prstGeom>
          <a:noFill/>
        </p:spPr>
        <p:txBody>
          <a:bodyPr wrap="square" rtlCol="0">
            <a:spAutoFit/>
          </a:bodyPr>
          <a:lstStyle/>
          <a:p>
            <a:pPr algn="r"/>
            <a:r>
              <a:rPr lang="en-US" altLang="zh-CN" sz="2400" dirty="0" err="1">
                <a:latin typeface="Gill Sans MT" panose="020B0502020104020203" pitchFamily="34" charset="0"/>
              </a:rPr>
              <a:t>memcached</a:t>
            </a:r>
            <a:endParaRPr lang="en-US" altLang="zh-CN" sz="2400" dirty="0">
              <a:latin typeface="Gill Sans MT" panose="020B0502020104020203" pitchFamily="34" charset="0"/>
            </a:endParaRPr>
          </a:p>
        </p:txBody>
      </p:sp>
      <p:sp>
        <p:nvSpPr>
          <p:cNvPr id="25" name="文本框 24">
            <a:extLst>
              <a:ext uri="{FF2B5EF4-FFF2-40B4-BE49-F238E27FC236}">
                <a16:creationId xmlns:a16="http://schemas.microsoft.com/office/drawing/2014/main" id="{0A310B60-618B-406C-90AA-C668322735C2}"/>
              </a:ext>
            </a:extLst>
          </p:cNvPr>
          <p:cNvSpPr txBox="1"/>
          <p:nvPr/>
        </p:nvSpPr>
        <p:spPr>
          <a:xfrm>
            <a:off x="6839624" y="4390179"/>
            <a:ext cx="2178872" cy="461665"/>
          </a:xfrm>
          <a:prstGeom prst="rect">
            <a:avLst/>
          </a:prstGeom>
          <a:noFill/>
        </p:spPr>
        <p:txBody>
          <a:bodyPr wrap="square" rtlCol="0">
            <a:spAutoFit/>
          </a:bodyPr>
          <a:lstStyle/>
          <a:p>
            <a:pPr algn="r"/>
            <a:r>
              <a:rPr lang="en-US" altLang="zh-CN" sz="2400" dirty="0">
                <a:latin typeface="Gill Sans MT" panose="020B0502020104020203" pitchFamily="34" charset="0"/>
              </a:rPr>
              <a:t>silo</a:t>
            </a:r>
          </a:p>
        </p:txBody>
      </p:sp>
      <p:cxnSp>
        <p:nvCxnSpPr>
          <p:cNvPr id="28" name="直接连接符 27">
            <a:extLst>
              <a:ext uri="{FF2B5EF4-FFF2-40B4-BE49-F238E27FC236}">
                <a16:creationId xmlns:a16="http://schemas.microsoft.com/office/drawing/2014/main" id="{CC8AE313-F404-4EDA-8B54-41939AA39FE6}"/>
              </a:ext>
            </a:extLst>
          </p:cNvPr>
          <p:cNvCxnSpPr>
            <a:cxnSpLocks/>
            <a:endCxn id="23" idx="1"/>
          </p:cNvCxnSpPr>
          <p:nvPr/>
        </p:nvCxnSpPr>
        <p:spPr>
          <a:xfrm>
            <a:off x="5352377" y="2296757"/>
            <a:ext cx="1487247" cy="4595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22498D20-D921-4462-B593-7D22820A2541}"/>
              </a:ext>
            </a:extLst>
          </p:cNvPr>
          <p:cNvCxnSpPr>
            <a:cxnSpLocks/>
            <a:endCxn id="23" idx="1"/>
          </p:cNvCxnSpPr>
          <p:nvPr/>
        </p:nvCxnSpPr>
        <p:spPr>
          <a:xfrm flipV="1">
            <a:off x="5352377" y="2756275"/>
            <a:ext cx="1487247" cy="2438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260B3F64-AD0B-47A1-91CC-1C2A49F1017A}"/>
              </a:ext>
            </a:extLst>
          </p:cNvPr>
          <p:cNvCxnSpPr>
            <a:cxnSpLocks/>
            <a:stCxn id="16" idx="3"/>
            <a:endCxn id="23" idx="1"/>
          </p:cNvCxnSpPr>
          <p:nvPr/>
        </p:nvCxnSpPr>
        <p:spPr>
          <a:xfrm flipV="1">
            <a:off x="5464885" y="2756275"/>
            <a:ext cx="1374739" cy="1085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6B21FB2F-F76B-49F0-AB6B-97D36B812015}"/>
              </a:ext>
            </a:extLst>
          </p:cNvPr>
          <p:cNvCxnSpPr>
            <a:cxnSpLocks/>
            <a:endCxn id="24" idx="1"/>
          </p:cNvCxnSpPr>
          <p:nvPr/>
        </p:nvCxnSpPr>
        <p:spPr>
          <a:xfrm>
            <a:off x="5464885" y="2491484"/>
            <a:ext cx="1374739" cy="122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017E402B-1E13-4498-B035-478AE4822861}"/>
              </a:ext>
            </a:extLst>
          </p:cNvPr>
          <p:cNvCxnSpPr>
            <a:cxnSpLocks/>
            <a:endCxn id="24" idx="1"/>
          </p:cNvCxnSpPr>
          <p:nvPr/>
        </p:nvCxnSpPr>
        <p:spPr>
          <a:xfrm>
            <a:off x="5408631" y="3193674"/>
            <a:ext cx="1430993" cy="523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593FD8DE-5E14-4D88-87AC-D71591CF40C1}"/>
              </a:ext>
            </a:extLst>
          </p:cNvPr>
          <p:cNvCxnSpPr>
            <a:cxnSpLocks/>
            <a:endCxn id="24" idx="1"/>
          </p:cNvCxnSpPr>
          <p:nvPr/>
        </p:nvCxnSpPr>
        <p:spPr>
          <a:xfrm flipV="1">
            <a:off x="5528406" y="3717341"/>
            <a:ext cx="1311218" cy="271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06CC4DEF-B99F-4B47-AA81-C1CFEC83AEA4}"/>
                  </a:ext>
                </a:extLst>
              </p:cNvPr>
              <p:cNvSpPr txBox="1"/>
              <p:nvPr/>
            </p:nvSpPr>
            <p:spPr>
              <a:xfrm>
                <a:off x="5825278" y="4210991"/>
                <a:ext cx="738664" cy="914400"/>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lang="en-US" altLang="zh-CN" sz="3600" i="1" dirty="0" smtClean="0">
                          <a:latin typeface="Cambria Math" panose="02040503050406030204" pitchFamily="18" charset="0"/>
                        </a:rPr>
                        <m:t>⋯</m:t>
                      </m:r>
                    </m:oMath>
                  </m:oMathPara>
                </a14:m>
                <a:endParaRPr lang="zh-CN" altLang="en-US" sz="3600" dirty="0"/>
              </a:p>
            </p:txBody>
          </p:sp>
        </mc:Choice>
        <mc:Fallback xmlns="">
          <p:sp>
            <p:nvSpPr>
              <p:cNvPr id="56" name="文本框 55">
                <a:extLst>
                  <a:ext uri="{FF2B5EF4-FFF2-40B4-BE49-F238E27FC236}">
                    <a16:creationId xmlns:a16="http://schemas.microsoft.com/office/drawing/2014/main" id="{06CC4DEF-B99F-4B47-AA81-C1CFEC83AEA4}"/>
                  </a:ext>
                </a:extLst>
              </p:cNvPr>
              <p:cNvSpPr txBox="1">
                <a:spLocks noRot="1" noChangeAspect="1" noMove="1" noResize="1" noEditPoints="1" noAdjustHandles="1" noChangeArrowheads="1" noChangeShapeType="1" noTextEdit="1"/>
              </p:cNvSpPr>
              <p:nvPr/>
            </p:nvSpPr>
            <p:spPr>
              <a:xfrm>
                <a:off x="5825278" y="4210991"/>
                <a:ext cx="738664" cy="914400"/>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8227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2915A3C0-322C-6741-8FDB-E721B10A5D1C}"/>
              </a:ext>
            </a:extLst>
          </p:cNvPr>
          <p:cNvSpPr/>
          <p:nvPr/>
        </p:nvSpPr>
        <p:spPr>
          <a:xfrm>
            <a:off x="3014924" y="3439321"/>
            <a:ext cx="4940744" cy="2802194"/>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8C5FFE0B-D3AB-458E-B90C-BD0423454440}"/>
              </a:ext>
            </a:extLst>
          </p:cNvPr>
          <p:cNvSpPr>
            <a:spLocks noGrp="1"/>
          </p:cNvSpPr>
          <p:nvPr>
            <p:ph type="title"/>
          </p:nvPr>
        </p:nvSpPr>
        <p:spPr/>
        <p:txBody>
          <a:bodyPr>
            <a:normAutofit fontScale="90000"/>
          </a:bodyPr>
          <a:lstStyle/>
          <a:p>
            <a:r>
              <a:rPr lang="en" altLang="zh-CN" dirty="0"/>
              <a:t>Must Balance Latency with Efficiency </a:t>
            </a:r>
            <a:endParaRPr lang="en-US" dirty="0"/>
          </a:p>
        </p:txBody>
      </p:sp>
      <p:sp>
        <p:nvSpPr>
          <p:cNvPr id="4" name="内容占位符 2">
            <a:extLst>
              <a:ext uri="{FF2B5EF4-FFF2-40B4-BE49-F238E27FC236}">
                <a16:creationId xmlns:a16="http://schemas.microsoft.com/office/drawing/2014/main" id="{E27FAE64-7741-4296-AE35-642F9D19E13B}"/>
              </a:ext>
            </a:extLst>
          </p:cNvPr>
          <p:cNvSpPr txBox="1">
            <a:spLocks/>
          </p:cNvSpPr>
          <p:nvPr/>
        </p:nvSpPr>
        <p:spPr>
          <a:xfrm>
            <a:off x="838200" y="1319804"/>
            <a:ext cx="10453382" cy="4527323"/>
          </a:xfrm>
          <a:prstGeom prst="rect">
            <a:avLst/>
          </a:prstGeom>
        </p:spPr>
        <p:txBody>
          <a:bodyPr vert="horz" lIns="91440" tIns="45720" rIns="91440" bIns="45720" rtlCol="0">
            <a:normAutofit/>
          </a:bodyPr>
          <a:lstStyle>
            <a:lvl1pPr marL="514350" indent="-51435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t>Ideal :  100% hardware usage </a:t>
            </a:r>
          </a:p>
          <a:p>
            <a:r>
              <a:rPr lang="en" altLang="zh-CN" sz="3200" dirty="0"/>
              <a:t>operators often pack several tasks together on the same machine </a:t>
            </a:r>
          </a:p>
          <a:p>
            <a:endParaRPr lang="en" altLang="zh-CN" sz="3200" dirty="0"/>
          </a:p>
          <a:p>
            <a:endParaRPr lang="en-US" sz="3200" dirty="0">
              <a:ea typeface="+mj-ea"/>
            </a:endParaRPr>
          </a:p>
        </p:txBody>
      </p:sp>
      <p:sp>
        <p:nvSpPr>
          <p:cNvPr id="7" name="文本框 6">
            <a:extLst>
              <a:ext uri="{FF2B5EF4-FFF2-40B4-BE49-F238E27FC236}">
                <a16:creationId xmlns:a16="http://schemas.microsoft.com/office/drawing/2014/main" id="{6D3FE9E2-D17E-6941-AC0B-31288CD9D079}"/>
              </a:ext>
            </a:extLst>
          </p:cNvPr>
          <p:cNvSpPr txBox="1"/>
          <p:nvPr/>
        </p:nvSpPr>
        <p:spPr>
          <a:xfrm>
            <a:off x="3563815" y="5309982"/>
            <a:ext cx="1899138" cy="646331"/>
          </a:xfrm>
          <a:prstGeom prst="rect">
            <a:avLst/>
          </a:prstGeom>
          <a:noFill/>
        </p:spPr>
        <p:txBody>
          <a:bodyPr wrap="square" rtlCol="0">
            <a:spAutoFit/>
          </a:bodyPr>
          <a:lstStyle/>
          <a:p>
            <a:r>
              <a:rPr lang="en" altLang="zh-CN" b="1" dirty="0">
                <a:solidFill>
                  <a:srgbClr val="FF0000"/>
                </a:solidFill>
              </a:rPr>
              <a:t>Latency-Critical</a:t>
            </a:r>
          </a:p>
          <a:p>
            <a:r>
              <a:rPr lang="en" altLang="zh-CN" b="1" dirty="0">
                <a:solidFill>
                  <a:srgbClr val="FF0000"/>
                </a:solidFill>
              </a:rPr>
              <a:t>	</a:t>
            </a:r>
            <a:endParaRPr lang="en" altLang="zh-CN" b="1" dirty="0">
              <a:effectLst/>
            </a:endParaRPr>
          </a:p>
        </p:txBody>
      </p:sp>
      <p:pic>
        <p:nvPicPr>
          <p:cNvPr id="8" name="图片 7">
            <a:extLst>
              <a:ext uri="{FF2B5EF4-FFF2-40B4-BE49-F238E27FC236}">
                <a16:creationId xmlns:a16="http://schemas.microsoft.com/office/drawing/2014/main" id="{79B3729A-2F31-3D40-9C7F-D3C4E9609427}"/>
              </a:ext>
            </a:extLst>
          </p:cNvPr>
          <p:cNvPicPr>
            <a:picLocks noChangeAspect="1"/>
          </p:cNvPicPr>
          <p:nvPr/>
        </p:nvPicPr>
        <p:blipFill>
          <a:blip r:embed="rId3"/>
          <a:stretch>
            <a:fillRect/>
          </a:stretch>
        </p:blipFill>
        <p:spPr>
          <a:xfrm>
            <a:off x="3826852" y="4208096"/>
            <a:ext cx="1125904" cy="1125904"/>
          </a:xfrm>
          <a:prstGeom prst="rect">
            <a:avLst/>
          </a:prstGeom>
        </p:spPr>
      </p:pic>
      <p:pic>
        <p:nvPicPr>
          <p:cNvPr id="9" name="图片 8">
            <a:extLst>
              <a:ext uri="{FF2B5EF4-FFF2-40B4-BE49-F238E27FC236}">
                <a16:creationId xmlns:a16="http://schemas.microsoft.com/office/drawing/2014/main" id="{872891C2-036E-5442-BB55-E1D5582208B0}"/>
              </a:ext>
            </a:extLst>
          </p:cNvPr>
          <p:cNvPicPr>
            <a:picLocks noChangeAspect="1"/>
          </p:cNvPicPr>
          <p:nvPr/>
        </p:nvPicPr>
        <p:blipFill>
          <a:blip r:embed="rId4"/>
          <a:stretch>
            <a:fillRect/>
          </a:stretch>
        </p:blipFill>
        <p:spPr>
          <a:xfrm>
            <a:off x="6006047" y="4158068"/>
            <a:ext cx="1322113" cy="1225959"/>
          </a:xfrm>
          <a:prstGeom prst="rect">
            <a:avLst/>
          </a:prstGeom>
        </p:spPr>
      </p:pic>
      <p:sp>
        <p:nvSpPr>
          <p:cNvPr id="10" name="文本框 9">
            <a:extLst>
              <a:ext uri="{FF2B5EF4-FFF2-40B4-BE49-F238E27FC236}">
                <a16:creationId xmlns:a16="http://schemas.microsoft.com/office/drawing/2014/main" id="{F677A37B-11D9-804B-BE51-6364D0429099}"/>
              </a:ext>
            </a:extLst>
          </p:cNvPr>
          <p:cNvSpPr txBox="1"/>
          <p:nvPr/>
        </p:nvSpPr>
        <p:spPr>
          <a:xfrm>
            <a:off x="4003187" y="3806170"/>
            <a:ext cx="1899138" cy="646331"/>
          </a:xfrm>
          <a:prstGeom prst="rect">
            <a:avLst/>
          </a:prstGeom>
          <a:noFill/>
        </p:spPr>
        <p:txBody>
          <a:bodyPr wrap="square" rtlCol="0">
            <a:spAutoFit/>
          </a:bodyPr>
          <a:lstStyle/>
          <a:p>
            <a:r>
              <a:rPr lang="en" altLang="zh-CN" b="1" dirty="0"/>
              <a:t>tasks</a:t>
            </a:r>
          </a:p>
          <a:p>
            <a:r>
              <a:rPr lang="en" altLang="zh-CN" b="1" dirty="0">
                <a:solidFill>
                  <a:srgbClr val="FF0000"/>
                </a:solidFill>
              </a:rPr>
              <a:t>	</a:t>
            </a:r>
            <a:endParaRPr lang="en" altLang="zh-CN" b="1" dirty="0">
              <a:effectLst/>
            </a:endParaRPr>
          </a:p>
        </p:txBody>
      </p:sp>
      <p:sp>
        <p:nvSpPr>
          <p:cNvPr id="11" name="文本框 10">
            <a:extLst>
              <a:ext uri="{FF2B5EF4-FFF2-40B4-BE49-F238E27FC236}">
                <a16:creationId xmlns:a16="http://schemas.microsoft.com/office/drawing/2014/main" id="{0BBA9573-8694-BB46-9FE9-2472AC08311E}"/>
              </a:ext>
            </a:extLst>
          </p:cNvPr>
          <p:cNvSpPr txBox="1"/>
          <p:nvPr/>
        </p:nvSpPr>
        <p:spPr>
          <a:xfrm>
            <a:off x="6247912" y="3834902"/>
            <a:ext cx="1899138" cy="646331"/>
          </a:xfrm>
          <a:prstGeom prst="rect">
            <a:avLst/>
          </a:prstGeom>
          <a:noFill/>
        </p:spPr>
        <p:txBody>
          <a:bodyPr wrap="square" rtlCol="0">
            <a:spAutoFit/>
          </a:bodyPr>
          <a:lstStyle/>
          <a:p>
            <a:r>
              <a:rPr lang="en" altLang="zh-CN" b="1" dirty="0"/>
              <a:t>tasks</a:t>
            </a:r>
          </a:p>
          <a:p>
            <a:r>
              <a:rPr lang="en" altLang="zh-CN" b="1" dirty="0">
                <a:solidFill>
                  <a:srgbClr val="FF0000"/>
                </a:solidFill>
              </a:rPr>
              <a:t>	</a:t>
            </a:r>
            <a:endParaRPr lang="en" altLang="zh-CN" b="1" dirty="0">
              <a:effectLst/>
            </a:endParaRPr>
          </a:p>
        </p:txBody>
      </p:sp>
      <p:sp>
        <p:nvSpPr>
          <p:cNvPr id="12" name="文本框 11">
            <a:extLst>
              <a:ext uri="{FF2B5EF4-FFF2-40B4-BE49-F238E27FC236}">
                <a16:creationId xmlns:a16="http://schemas.microsoft.com/office/drawing/2014/main" id="{FC7CD695-561A-DE43-A18E-C886BDA20149}"/>
              </a:ext>
            </a:extLst>
          </p:cNvPr>
          <p:cNvSpPr txBox="1"/>
          <p:nvPr/>
        </p:nvSpPr>
        <p:spPr>
          <a:xfrm>
            <a:off x="6006032" y="5318185"/>
            <a:ext cx="1899138" cy="923330"/>
          </a:xfrm>
          <a:prstGeom prst="rect">
            <a:avLst/>
          </a:prstGeom>
          <a:noFill/>
        </p:spPr>
        <p:txBody>
          <a:bodyPr wrap="square" rtlCol="0">
            <a:spAutoFit/>
          </a:bodyPr>
          <a:lstStyle/>
          <a:p>
            <a:r>
              <a:rPr lang="en" altLang="zh-CN" b="1" dirty="0">
                <a:solidFill>
                  <a:schemeClr val="accent6">
                    <a:lumMod val="60000"/>
                    <a:lumOff val="40000"/>
                  </a:schemeClr>
                </a:solidFill>
              </a:rPr>
              <a:t>Best-Effort</a:t>
            </a:r>
            <a:r>
              <a:rPr lang="en" altLang="zh-CN" b="1" dirty="0"/>
              <a:t> </a:t>
            </a:r>
            <a:endParaRPr lang="en" altLang="zh-CN" dirty="0"/>
          </a:p>
          <a:p>
            <a:endParaRPr lang="en" altLang="zh-CN" b="1" dirty="0">
              <a:solidFill>
                <a:srgbClr val="FF0000"/>
              </a:solidFill>
            </a:endParaRPr>
          </a:p>
          <a:p>
            <a:r>
              <a:rPr lang="en" altLang="zh-CN" b="1" dirty="0">
                <a:solidFill>
                  <a:srgbClr val="FF0000"/>
                </a:solidFill>
              </a:rPr>
              <a:t>	</a:t>
            </a:r>
            <a:endParaRPr lang="en" altLang="zh-CN" b="1" dirty="0">
              <a:effectLst/>
            </a:endParaRPr>
          </a:p>
        </p:txBody>
      </p:sp>
      <p:sp>
        <p:nvSpPr>
          <p:cNvPr id="6" name="椭圆 5">
            <a:extLst>
              <a:ext uri="{FF2B5EF4-FFF2-40B4-BE49-F238E27FC236}">
                <a16:creationId xmlns:a16="http://schemas.microsoft.com/office/drawing/2014/main" id="{B6D88524-4807-B64A-9A58-96552B8F9AC2}"/>
              </a:ext>
            </a:extLst>
          </p:cNvPr>
          <p:cNvSpPr/>
          <p:nvPr/>
        </p:nvSpPr>
        <p:spPr>
          <a:xfrm>
            <a:off x="3348876" y="3673319"/>
            <a:ext cx="308724" cy="323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378667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6CC8C-9812-4A32-A3EB-CFE14F4171BD}"/>
              </a:ext>
            </a:extLst>
          </p:cNvPr>
          <p:cNvSpPr>
            <a:spLocks noGrp="1"/>
          </p:cNvSpPr>
          <p:nvPr>
            <p:ph type="title"/>
          </p:nvPr>
        </p:nvSpPr>
        <p:spPr/>
        <p:txBody>
          <a:bodyPr>
            <a:normAutofit fontScale="90000"/>
          </a:bodyPr>
          <a:lstStyle/>
          <a:p>
            <a:r>
              <a:rPr lang="en-US" altLang="zh-CN" dirty="0"/>
              <a:t>Diverse Colocations</a:t>
            </a:r>
            <a:endParaRPr lang="zh-CN" altLang="en-US" dirty="0"/>
          </a:p>
        </p:txBody>
      </p:sp>
      <p:sp>
        <p:nvSpPr>
          <p:cNvPr id="3" name="内容占位符 2">
            <a:extLst>
              <a:ext uri="{FF2B5EF4-FFF2-40B4-BE49-F238E27FC236}">
                <a16:creationId xmlns:a16="http://schemas.microsoft.com/office/drawing/2014/main" id="{0F9D0069-F2AC-45BD-912D-11BFAB35A6E9}"/>
              </a:ext>
            </a:extLst>
          </p:cNvPr>
          <p:cNvSpPr>
            <a:spLocks noGrp="1"/>
          </p:cNvSpPr>
          <p:nvPr>
            <p:ph idx="1"/>
          </p:nvPr>
        </p:nvSpPr>
        <p:spPr/>
        <p:txBody>
          <a:bodyPr/>
          <a:lstStyle/>
          <a:p>
            <a:r>
              <a:rPr lang="en-US" altLang="zh-CN" dirty="0"/>
              <a:t>Two Tasks: Test in diverse situations</a:t>
            </a:r>
            <a:endParaRPr lang="zh-CN" altLang="en-US" dirty="0"/>
          </a:p>
        </p:txBody>
      </p:sp>
      <p:sp>
        <p:nvSpPr>
          <p:cNvPr id="4" name="页脚占位符 3">
            <a:extLst>
              <a:ext uri="{FF2B5EF4-FFF2-40B4-BE49-F238E27FC236}">
                <a16:creationId xmlns:a16="http://schemas.microsoft.com/office/drawing/2014/main" id="{7DE57EB7-6260-4C03-8077-EF67F336183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94BA70A6-57EA-4E5A-BDC2-FDC3384087EF}"/>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242D2131-0E4C-4F76-956F-5A8D6AD14864}"/>
              </a:ext>
            </a:extLst>
          </p:cNvPr>
          <p:cNvSpPr>
            <a:spLocks noGrp="1"/>
          </p:cNvSpPr>
          <p:nvPr>
            <p:ph sz="quarter" idx="12"/>
          </p:nvPr>
        </p:nvSpPr>
        <p:spPr/>
        <p:txBody>
          <a:bodyPr/>
          <a:lstStyle/>
          <a:p>
            <a:endParaRPr lang="zh-CN" altLang="en-US"/>
          </a:p>
        </p:txBody>
      </p:sp>
      <p:pic>
        <p:nvPicPr>
          <p:cNvPr id="8" name="图片 7">
            <a:extLst>
              <a:ext uri="{FF2B5EF4-FFF2-40B4-BE49-F238E27FC236}">
                <a16:creationId xmlns:a16="http://schemas.microsoft.com/office/drawing/2014/main" id="{8C60CCFC-D228-42CC-8FEC-1F55A2F7870C}"/>
              </a:ext>
            </a:extLst>
          </p:cNvPr>
          <p:cNvPicPr>
            <a:picLocks noChangeAspect="1"/>
          </p:cNvPicPr>
          <p:nvPr/>
        </p:nvPicPr>
        <p:blipFill>
          <a:blip r:embed="rId3"/>
          <a:stretch>
            <a:fillRect/>
          </a:stretch>
        </p:blipFill>
        <p:spPr>
          <a:xfrm>
            <a:off x="466165" y="1934899"/>
            <a:ext cx="11049000" cy="3709264"/>
          </a:xfrm>
          <a:prstGeom prst="rect">
            <a:avLst/>
          </a:prstGeom>
        </p:spPr>
      </p:pic>
    </p:spTree>
    <p:extLst>
      <p:ext uri="{BB962C8B-B14F-4D97-AF65-F5344CB8AC3E}">
        <p14:creationId xmlns:p14="http://schemas.microsoft.com/office/powerpoint/2010/main" val="3390569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6CC8C-9812-4A32-A3EB-CFE14F4171BD}"/>
              </a:ext>
            </a:extLst>
          </p:cNvPr>
          <p:cNvSpPr>
            <a:spLocks noGrp="1"/>
          </p:cNvSpPr>
          <p:nvPr>
            <p:ph type="title"/>
          </p:nvPr>
        </p:nvSpPr>
        <p:spPr/>
        <p:txBody>
          <a:bodyPr>
            <a:normAutofit fontScale="90000"/>
          </a:bodyPr>
          <a:lstStyle/>
          <a:p>
            <a:r>
              <a:rPr lang="en-US" altLang="zh-CN" dirty="0"/>
              <a:t>Diverse Colocations</a:t>
            </a:r>
            <a:endParaRPr lang="zh-CN" altLang="en-US" dirty="0"/>
          </a:p>
        </p:txBody>
      </p:sp>
      <p:sp>
        <p:nvSpPr>
          <p:cNvPr id="3" name="内容占位符 2">
            <a:extLst>
              <a:ext uri="{FF2B5EF4-FFF2-40B4-BE49-F238E27FC236}">
                <a16:creationId xmlns:a16="http://schemas.microsoft.com/office/drawing/2014/main" id="{0F9D0069-F2AC-45BD-912D-11BFAB35A6E9}"/>
              </a:ext>
            </a:extLst>
          </p:cNvPr>
          <p:cNvSpPr>
            <a:spLocks noGrp="1"/>
          </p:cNvSpPr>
          <p:nvPr>
            <p:ph idx="1"/>
          </p:nvPr>
        </p:nvSpPr>
        <p:spPr/>
        <p:txBody>
          <a:bodyPr/>
          <a:lstStyle/>
          <a:p>
            <a:r>
              <a:rPr lang="en-US" altLang="zh-CN" dirty="0"/>
              <a:t>Two Tasks: Test in diverse situations</a:t>
            </a:r>
            <a:endParaRPr lang="zh-CN" altLang="en-US" dirty="0"/>
          </a:p>
        </p:txBody>
      </p:sp>
      <p:sp>
        <p:nvSpPr>
          <p:cNvPr id="4" name="页脚占位符 3">
            <a:extLst>
              <a:ext uri="{FF2B5EF4-FFF2-40B4-BE49-F238E27FC236}">
                <a16:creationId xmlns:a16="http://schemas.microsoft.com/office/drawing/2014/main" id="{7DE57EB7-6260-4C03-8077-EF67F336183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94BA70A6-57EA-4E5A-BDC2-FDC3384087EF}"/>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242D2131-0E4C-4F76-956F-5A8D6AD14864}"/>
              </a:ext>
            </a:extLst>
          </p:cNvPr>
          <p:cNvSpPr>
            <a:spLocks noGrp="1"/>
          </p:cNvSpPr>
          <p:nvPr>
            <p:ph sz="quarter" idx="12"/>
          </p:nvPr>
        </p:nvSpPr>
        <p:spPr/>
        <p:txBody>
          <a:bodyPr/>
          <a:lstStyle/>
          <a:p>
            <a:endParaRPr lang="zh-CN" altLang="en-US"/>
          </a:p>
        </p:txBody>
      </p:sp>
      <p:pic>
        <p:nvPicPr>
          <p:cNvPr id="8" name="图片 7">
            <a:extLst>
              <a:ext uri="{FF2B5EF4-FFF2-40B4-BE49-F238E27FC236}">
                <a16:creationId xmlns:a16="http://schemas.microsoft.com/office/drawing/2014/main" id="{8C60CCFC-D228-42CC-8FEC-1F55A2F7870C}"/>
              </a:ext>
            </a:extLst>
          </p:cNvPr>
          <p:cNvPicPr>
            <a:picLocks noChangeAspect="1"/>
          </p:cNvPicPr>
          <p:nvPr/>
        </p:nvPicPr>
        <p:blipFill>
          <a:blip r:embed="rId3"/>
          <a:stretch>
            <a:fillRect/>
          </a:stretch>
        </p:blipFill>
        <p:spPr>
          <a:xfrm>
            <a:off x="466165" y="1934899"/>
            <a:ext cx="11049000" cy="3709264"/>
          </a:xfrm>
          <a:prstGeom prst="rect">
            <a:avLst/>
          </a:prstGeom>
        </p:spPr>
      </p:pic>
      <p:sp>
        <p:nvSpPr>
          <p:cNvPr id="7" name="矩形 6">
            <a:extLst>
              <a:ext uri="{FF2B5EF4-FFF2-40B4-BE49-F238E27FC236}">
                <a16:creationId xmlns:a16="http://schemas.microsoft.com/office/drawing/2014/main" id="{551AC3B7-2CE8-44E8-9E12-AB5CD4B6F850}"/>
              </a:ext>
            </a:extLst>
          </p:cNvPr>
          <p:cNvSpPr/>
          <p:nvPr/>
        </p:nvSpPr>
        <p:spPr>
          <a:xfrm>
            <a:off x="548640" y="2398955"/>
            <a:ext cx="7218381" cy="34639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90944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6CC8C-9812-4A32-A3EB-CFE14F4171BD}"/>
              </a:ext>
            </a:extLst>
          </p:cNvPr>
          <p:cNvSpPr>
            <a:spLocks noGrp="1"/>
          </p:cNvSpPr>
          <p:nvPr>
            <p:ph type="title"/>
          </p:nvPr>
        </p:nvSpPr>
        <p:spPr/>
        <p:txBody>
          <a:bodyPr>
            <a:normAutofit fontScale="90000"/>
          </a:bodyPr>
          <a:lstStyle/>
          <a:p>
            <a:r>
              <a:rPr lang="en-US" altLang="zh-CN" dirty="0"/>
              <a:t>Diverse Colocations</a:t>
            </a:r>
            <a:endParaRPr lang="zh-CN" altLang="en-US" dirty="0"/>
          </a:p>
        </p:txBody>
      </p:sp>
      <p:sp>
        <p:nvSpPr>
          <p:cNvPr id="3" name="内容占位符 2">
            <a:extLst>
              <a:ext uri="{FF2B5EF4-FFF2-40B4-BE49-F238E27FC236}">
                <a16:creationId xmlns:a16="http://schemas.microsoft.com/office/drawing/2014/main" id="{0F9D0069-F2AC-45BD-912D-11BFAB35A6E9}"/>
              </a:ext>
            </a:extLst>
          </p:cNvPr>
          <p:cNvSpPr>
            <a:spLocks noGrp="1"/>
          </p:cNvSpPr>
          <p:nvPr>
            <p:ph idx="1"/>
          </p:nvPr>
        </p:nvSpPr>
        <p:spPr/>
        <p:txBody>
          <a:bodyPr/>
          <a:lstStyle/>
          <a:p>
            <a:r>
              <a:rPr lang="en-US" altLang="zh-CN" dirty="0"/>
              <a:t>Two Tasks: Test in diverse situations</a:t>
            </a:r>
            <a:endParaRPr lang="zh-CN" altLang="en-US" dirty="0"/>
          </a:p>
        </p:txBody>
      </p:sp>
      <p:sp>
        <p:nvSpPr>
          <p:cNvPr id="4" name="页脚占位符 3">
            <a:extLst>
              <a:ext uri="{FF2B5EF4-FFF2-40B4-BE49-F238E27FC236}">
                <a16:creationId xmlns:a16="http://schemas.microsoft.com/office/drawing/2014/main" id="{7DE57EB7-6260-4C03-8077-EF67F336183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94BA70A6-57EA-4E5A-BDC2-FDC3384087EF}"/>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242D2131-0E4C-4F76-956F-5A8D6AD14864}"/>
              </a:ext>
            </a:extLst>
          </p:cNvPr>
          <p:cNvSpPr>
            <a:spLocks noGrp="1"/>
          </p:cNvSpPr>
          <p:nvPr>
            <p:ph sz="quarter" idx="12"/>
          </p:nvPr>
        </p:nvSpPr>
        <p:spPr/>
        <p:txBody>
          <a:bodyPr/>
          <a:lstStyle/>
          <a:p>
            <a:endParaRPr lang="zh-CN" altLang="en-US"/>
          </a:p>
        </p:txBody>
      </p:sp>
      <p:pic>
        <p:nvPicPr>
          <p:cNvPr id="8" name="图片 7">
            <a:extLst>
              <a:ext uri="{FF2B5EF4-FFF2-40B4-BE49-F238E27FC236}">
                <a16:creationId xmlns:a16="http://schemas.microsoft.com/office/drawing/2014/main" id="{8C60CCFC-D228-42CC-8FEC-1F55A2F7870C}"/>
              </a:ext>
            </a:extLst>
          </p:cNvPr>
          <p:cNvPicPr>
            <a:picLocks noChangeAspect="1"/>
          </p:cNvPicPr>
          <p:nvPr/>
        </p:nvPicPr>
        <p:blipFill>
          <a:blip r:embed="rId3"/>
          <a:stretch>
            <a:fillRect/>
          </a:stretch>
        </p:blipFill>
        <p:spPr>
          <a:xfrm>
            <a:off x="466165" y="1934898"/>
            <a:ext cx="10887635" cy="3709265"/>
          </a:xfrm>
          <a:prstGeom prst="rect">
            <a:avLst/>
          </a:prstGeom>
        </p:spPr>
      </p:pic>
      <p:sp>
        <p:nvSpPr>
          <p:cNvPr id="7" name="矩形 6">
            <a:extLst>
              <a:ext uri="{FF2B5EF4-FFF2-40B4-BE49-F238E27FC236}">
                <a16:creationId xmlns:a16="http://schemas.microsoft.com/office/drawing/2014/main" id="{551AC3B7-2CE8-44E8-9E12-AB5CD4B6F850}"/>
              </a:ext>
            </a:extLst>
          </p:cNvPr>
          <p:cNvSpPr/>
          <p:nvPr/>
        </p:nvSpPr>
        <p:spPr>
          <a:xfrm>
            <a:off x="7680959" y="2398955"/>
            <a:ext cx="3851239" cy="35116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11071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6CC8C-9812-4A32-A3EB-CFE14F4171BD}"/>
              </a:ext>
            </a:extLst>
          </p:cNvPr>
          <p:cNvSpPr>
            <a:spLocks noGrp="1"/>
          </p:cNvSpPr>
          <p:nvPr>
            <p:ph type="title"/>
          </p:nvPr>
        </p:nvSpPr>
        <p:spPr/>
        <p:txBody>
          <a:bodyPr>
            <a:normAutofit fontScale="90000"/>
          </a:bodyPr>
          <a:lstStyle/>
          <a:p>
            <a:r>
              <a:rPr lang="en-US" altLang="zh-CN" dirty="0"/>
              <a:t>Diverse Colocations</a:t>
            </a:r>
            <a:endParaRPr lang="zh-CN" altLang="en-US" dirty="0"/>
          </a:p>
        </p:txBody>
      </p:sp>
      <p:sp>
        <p:nvSpPr>
          <p:cNvPr id="3" name="内容占位符 2">
            <a:extLst>
              <a:ext uri="{FF2B5EF4-FFF2-40B4-BE49-F238E27FC236}">
                <a16:creationId xmlns:a16="http://schemas.microsoft.com/office/drawing/2014/main" id="{0F9D0069-F2AC-45BD-912D-11BFAB35A6E9}"/>
              </a:ext>
            </a:extLst>
          </p:cNvPr>
          <p:cNvSpPr>
            <a:spLocks noGrp="1"/>
          </p:cNvSpPr>
          <p:nvPr>
            <p:ph idx="1"/>
          </p:nvPr>
        </p:nvSpPr>
        <p:spPr/>
        <p:txBody>
          <a:bodyPr>
            <a:normAutofit lnSpcReduction="10000"/>
          </a:bodyPr>
          <a:lstStyle/>
          <a:p>
            <a:r>
              <a:rPr lang="en-US" altLang="zh-CN" dirty="0" err="1"/>
              <a:t>Colocating</a:t>
            </a:r>
            <a:r>
              <a:rPr lang="en-US" altLang="zh-CN" dirty="0"/>
              <a:t> Many Tasks:</a:t>
            </a:r>
          </a:p>
          <a:p>
            <a:pPr lvl="1"/>
            <a:r>
              <a:rPr lang="en-US" altLang="zh-CN" dirty="0"/>
              <a:t>3 LC tasks + 2 BE tasks</a:t>
            </a:r>
          </a:p>
          <a:p>
            <a:pPr lvl="1"/>
            <a:r>
              <a:rPr lang="en-US" altLang="zh-CN" dirty="0"/>
              <a:t>Each LC task with 6 cores</a:t>
            </a:r>
          </a:p>
          <a:p>
            <a:pPr lvl="1"/>
            <a:endParaRPr lang="en-US" altLang="zh-CN" dirty="0"/>
          </a:p>
          <a:p>
            <a:r>
              <a:rPr lang="en-US" altLang="zh-CN" dirty="0"/>
              <a:t>3 </a:t>
            </a:r>
            <a:r>
              <a:rPr lang="en-US" altLang="zh-CN" dirty="0">
                <a:solidFill>
                  <a:srgbClr val="EE0000"/>
                </a:solidFill>
              </a:rPr>
              <a:t>Latency-Critical </a:t>
            </a:r>
            <a:r>
              <a:rPr lang="en-US" altLang="zh-CN" dirty="0"/>
              <a:t>Tasks</a:t>
            </a:r>
          </a:p>
          <a:p>
            <a:pPr lvl="1"/>
            <a:r>
              <a:rPr lang="en-US" altLang="zh-CN" dirty="0"/>
              <a:t>Memcached </a:t>
            </a:r>
          </a:p>
          <a:p>
            <a:pPr lvl="1"/>
            <a:r>
              <a:rPr lang="en-US" altLang="zh-CN" dirty="0"/>
              <a:t>Flash storage service</a:t>
            </a:r>
          </a:p>
          <a:p>
            <a:pPr lvl="1"/>
            <a:r>
              <a:rPr lang="en-US" altLang="zh-CN" dirty="0"/>
              <a:t>Silo</a:t>
            </a:r>
          </a:p>
          <a:p>
            <a:pPr lvl="1"/>
            <a:endParaRPr lang="en-US" altLang="zh-CN" dirty="0"/>
          </a:p>
          <a:p>
            <a:r>
              <a:rPr lang="en-US" altLang="zh-CN" dirty="0"/>
              <a:t>2 Best-Effort Tasks </a:t>
            </a:r>
          </a:p>
          <a:p>
            <a:pPr lvl="1"/>
            <a:r>
              <a:rPr lang="en-US" altLang="zh-CN" dirty="0"/>
              <a:t>Swaptions (GC Task)</a:t>
            </a:r>
          </a:p>
          <a:p>
            <a:pPr lvl="1"/>
            <a:r>
              <a:rPr lang="en-US" altLang="zh-CN" dirty="0" err="1"/>
              <a:t>Streamcluster</a:t>
            </a:r>
            <a:endParaRPr lang="zh-CN" altLang="en-US" dirty="0"/>
          </a:p>
          <a:p>
            <a:pPr lvl="1"/>
            <a:endParaRPr lang="zh-CN" altLang="en-US" dirty="0"/>
          </a:p>
        </p:txBody>
      </p:sp>
      <p:sp>
        <p:nvSpPr>
          <p:cNvPr id="4" name="页脚占位符 3">
            <a:extLst>
              <a:ext uri="{FF2B5EF4-FFF2-40B4-BE49-F238E27FC236}">
                <a16:creationId xmlns:a16="http://schemas.microsoft.com/office/drawing/2014/main" id="{7DE57EB7-6260-4C03-8077-EF67F336183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94BA70A6-57EA-4E5A-BDC2-FDC3384087EF}"/>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242D2131-0E4C-4F76-956F-5A8D6AD14864}"/>
              </a:ext>
            </a:extLst>
          </p:cNvPr>
          <p:cNvSpPr>
            <a:spLocks noGrp="1"/>
          </p:cNvSpPr>
          <p:nvPr>
            <p:ph sz="quarter" idx="12"/>
          </p:nvPr>
        </p:nvSpPr>
        <p:spPr/>
        <p:txBody>
          <a:bodyPr/>
          <a:lstStyle/>
          <a:p>
            <a:endParaRPr lang="zh-CN" altLang="en-US"/>
          </a:p>
        </p:txBody>
      </p:sp>
      <p:pic>
        <p:nvPicPr>
          <p:cNvPr id="23" name="图片 22">
            <a:extLst>
              <a:ext uri="{FF2B5EF4-FFF2-40B4-BE49-F238E27FC236}">
                <a16:creationId xmlns:a16="http://schemas.microsoft.com/office/drawing/2014/main" id="{56B815B3-C466-435B-B3D8-562FF39E401F}"/>
              </a:ext>
            </a:extLst>
          </p:cNvPr>
          <p:cNvPicPr>
            <a:picLocks noChangeAspect="1"/>
          </p:cNvPicPr>
          <p:nvPr/>
        </p:nvPicPr>
        <p:blipFill>
          <a:blip r:embed="rId3"/>
          <a:stretch>
            <a:fillRect/>
          </a:stretch>
        </p:blipFill>
        <p:spPr>
          <a:xfrm>
            <a:off x="6691256" y="2269863"/>
            <a:ext cx="3522306" cy="3632197"/>
          </a:xfrm>
          <a:prstGeom prst="rect">
            <a:avLst/>
          </a:prstGeom>
        </p:spPr>
      </p:pic>
    </p:spTree>
    <p:extLst>
      <p:ext uri="{BB962C8B-B14F-4D97-AF65-F5344CB8AC3E}">
        <p14:creationId xmlns:p14="http://schemas.microsoft.com/office/powerpoint/2010/main" val="1505400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6CC8C-9812-4A32-A3EB-CFE14F4171BD}"/>
              </a:ext>
            </a:extLst>
          </p:cNvPr>
          <p:cNvSpPr>
            <a:spLocks noGrp="1"/>
          </p:cNvSpPr>
          <p:nvPr>
            <p:ph type="title"/>
          </p:nvPr>
        </p:nvSpPr>
        <p:spPr/>
        <p:txBody>
          <a:bodyPr>
            <a:normAutofit fontScale="90000"/>
          </a:bodyPr>
          <a:lstStyle/>
          <a:p>
            <a:r>
              <a:rPr lang="en-US" altLang="zh-CN" dirty="0"/>
              <a:t>Diverse Colocations</a:t>
            </a:r>
            <a:endParaRPr lang="zh-CN" altLang="en-US" dirty="0"/>
          </a:p>
        </p:txBody>
      </p:sp>
      <p:sp>
        <p:nvSpPr>
          <p:cNvPr id="3" name="内容占位符 2">
            <a:extLst>
              <a:ext uri="{FF2B5EF4-FFF2-40B4-BE49-F238E27FC236}">
                <a16:creationId xmlns:a16="http://schemas.microsoft.com/office/drawing/2014/main" id="{0F9D0069-F2AC-45BD-912D-11BFAB35A6E9}"/>
              </a:ext>
            </a:extLst>
          </p:cNvPr>
          <p:cNvSpPr>
            <a:spLocks noGrp="1"/>
          </p:cNvSpPr>
          <p:nvPr>
            <p:ph idx="1"/>
          </p:nvPr>
        </p:nvSpPr>
        <p:spPr/>
        <p:txBody>
          <a:bodyPr/>
          <a:lstStyle/>
          <a:p>
            <a:r>
              <a:rPr lang="en-US" altLang="zh-CN" dirty="0"/>
              <a:t>Many Tasks:</a:t>
            </a:r>
            <a:endParaRPr lang="zh-CN" altLang="en-US" dirty="0"/>
          </a:p>
        </p:txBody>
      </p:sp>
      <p:sp>
        <p:nvSpPr>
          <p:cNvPr id="4" name="页脚占位符 3">
            <a:extLst>
              <a:ext uri="{FF2B5EF4-FFF2-40B4-BE49-F238E27FC236}">
                <a16:creationId xmlns:a16="http://schemas.microsoft.com/office/drawing/2014/main" id="{7DE57EB7-6260-4C03-8077-EF67F336183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94BA70A6-57EA-4E5A-BDC2-FDC3384087EF}"/>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242D2131-0E4C-4F76-956F-5A8D6AD14864}"/>
              </a:ext>
            </a:extLst>
          </p:cNvPr>
          <p:cNvSpPr>
            <a:spLocks noGrp="1"/>
          </p:cNvSpPr>
          <p:nvPr>
            <p:ph sz="quarter" idx="12"/>
          </p:nvPr>
        </p:nvSpPr>
        <p:spPr/>
        <p:txBody>
          <a:bodyPr/>
          <a:lstStyle/>
          <a:p>
            <a:endParaRPr lang="zh-CN" altLang="en-US"/>
          </a:p>
        </p:txBody>
      </p:sp>
      <p:pic>
        <p:nvPicPr>
          <p:cNvPr id="14" name="图片 13">
            <a:extLst>
              <a:ext uri="{FF2B5EF4-FFF2-40B4-BE49-F238E27FC236}">
                <a16:creationId xmlns:a16="http://schemas.microsoft.com/office/drawing/2014/main" id="{E3F27289-5F9C-4D29-A1C8-BE8268C59F14}"/>
              </a:ext>
            </a:extLst>
          </p:cNvPr>
          <p:cNvPicPr>
            <a:picLocks noChangeAspect="1"/>
          </p:cNvPicPr>
          <p:nvPr/>
        </p:nvPicPr>
        <p:blipFill>
          <a:blip r:embed="rId3"/>
          <a:stretch>
            <a:fillRect/>
          </a:stretch>
        </p:blipFill>
        <p:spPr>
          <a:xfrm>
            <a:off x="3446943" y="1792760"/>
            <a:ext cx="5901452" cy="3851403"/>
          </a:xfrm>
          <a:prstGeom prst="rect">
            <a:avLst/>
          </a:prstGeom>
        </p:spPr>
      </p:pic>
      <p:pic>
        <p:nvPicPr>
          <p:cNvPr id="20" name="图片 19">
            <a:extLst>
              <a:ext uri="{FF2B5EF4-FFF2-40B4-BE49-F238E27FC236}">
                <a16:creationId xmlns:a16="http://schemas.microsoft.com/office/drawing/2014/main" id="{A9947B31-1FF0-491C-918F-DC2A86ED5ED6}"/>
              </a:ext>
            </a:extLst>
          </p:cNvPr>
          <p:cNvPicPr>
            <a:picLocks noChangeAspect="1"/>
          </p:cNvPicPr>
          <p:nvPr/>
        </p:nvPicPr>
        <p:blipFill>
          <a:blip r:embed="rId4"/>
          <a:stretch>
            <a:fillRect/>
          </a:stretch>
        </p:blipFill>
        <p:spPr>
          <a:xfrm>
            <a:off x="5594610" y="5756483"/>
            <a:ext cx="963969" cy="318960"/>
          </a:xfrm>
          <a:prstGeom prst="rect">
            <a:avLst/>
          </a:prstGeom>
        </p:spPr>
      </p:pic>
      <p:pic>
        <p:nvPicPr>
          <p:cNvPr id="22" name="图片 21">
            <a:extLst>
              <a:ext uri="{FF2B5EF4-FFF2-40B4-BE49-F238E27FC236}">
                <a16:creationId xmlns:a16="http://schemas.microsoft.com/office/drawing/2014/main" id="{7C5D2B3F-A17E-4A8A-A4DB-64CE77E269E7}"/>
              </a:ext>
            </a:extLst>
          </p:cNvPr>
          <p:cNvPicPr>
            <a:picLocks noChangeAspect="1"/>
          </p:cNvPicPr>
          <p:nvPr/>
        </p:nvPicPr>
        <p:blipFill>
          <a:blip r:embed="rId5"/>
          <a:stretch>
            <a:fillRect/>
          </a:stretch>
        </p:blipFill>
        <p:spPr>
          <a:xfrm>
            <a:off x="2726707" y="2013015"/>
            <a:ext cx="720236" cy="3421123"/>
          </a:xfrm>
          <a:prstGeom prst="rect">
            <a:avLst/>
          </a:prstGeom>
        </p:spPr>
      </p:pic>
      <p:sp>
        <p:nvSpPr>
          <p:cNvPr id="7" name="矩形 6">
            <a:extLst>
              <a:ext uri="{FF2B5EF4-FFF2-40B4-BE49-F238E27FC236}">
                <a16:creationId xmlns:a16="http://schemas.microsoft.com/office/drawing/2014/main" id="{F2A16317-6F6B-4C0A-B7EE-88B150C0FB0F}"/>
              </a:ext>
            </a:extLst>
          </p:cNvPr>
          <p:cNvSpPr/>
          <p:nvPr/>
        </p:nvSpPr>
        <p:spPr>
          <a:xfrm>
            <a:off x="2646382" y="2013014"/>
            <a:ext cx="6357770" cy="115130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F6F9281-D611-43F0-BB59-8B6F01A0F3FC}"/>
              </a:ext>
            </a:extLst>
          </p:cNvPr>
          <p:cNvSpPr/>
          <p:nvPr/>
        </p:nvSpPr>
        <p:spPr>
          <a:xfrm>
            <a:off x="2646382" y="3207350"/>
            <a:ext cx="6357770" cy="236331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右 7">
            <a:extLst>
              <a:ext uri="{FF2B5EF4-FFF2-40B4-BE49-F238E27FC236}">
                <a16:creationId xmlns:a16="http://schemas.microsoft.com/office/drawing/2014/main" id="{0F161A85-C964-4686-AEA0-ADED3EC2B585}"/>
              </a:ext>
            </a:extLst>
          </p:cNvPr>
          <p:cNvSpPr/>
          <p:nvPr/>
        </p:nvSpPr>
        <p:spPr>
          <a:xfrm rot="1489761">
            <a:off x="9348395" y="3949625"/>
            <a:ext cx="1376979" cy="817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右 14">
            <a:extLst>
              <a:ext uri="{FF2B5EF4-FFF2-40B4-BE49-F238E27FC236}">
                <a16:creationId xmlns:a16="http://schemas.microsoft.com/office/drawing/2014/main" id="{83C87EFE-F76D-415A-928D-315BA81289B9}"/>
              </a:ext>
            </a:extLst>
          </p:cNvPr>
          <p:cNvSpPr/>
          <p:nvPr/>
        </p:nvSpPr>
        <p:spPr>
          <a:xfrm rot="8499986">
            <a:off x="1124122" y="2561980"/>
            <a:ext cx="1376979" cy="817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5691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6CC8C-9812-4A32-A3EB-CFE14F4171BD}"/>
              </a:ext>
            </a:extLst>
          </p:cNvPr>
          <p:cNvSpPr>
            <a:spLocks noGrp="1"/>
          </p:cNvSpPr>
          <p:nvPr>
            <p:ph type="title"/>
          </p:nvPr>
        </p:nvSpPr>
        <p:spPr/>
        <p:txBody>
          <a:bodyPr>
            <a:normAutofit fontScale="90000"/>
          </a:bodyPr>
          <a:lstStyle/>
          <a:p>
            <a:r>
              <a:rPr lang="en-US" altLang="zh-CN" dirty="0"/>
              <a:t>Diverse Colocations</a:t>
            </a:r>
            <a:endParaRPr lang="zh-CN" altLang="en-US" dirty="0"/>
          </a:p>
        </p:txBody>
      </p:sp>
      <p:sp>
        <p:nvSpPr>
          <p:cNvPr id="3" name="内容占位符 2">
            <a:extLst>
              <a:ext uri="{FF2B5EF4-FFF2-40B4-BE49-F238E27FC236}">
                <a16:creationId xmlns:a16="http://schemas.microsoft.com/office/drawing/2014/main" id="{0F9D0069-F2AC-45BD-912D-11BFAB35A6E9}"/>
              </a:ext>
            </a:extLst>
          </p:cNvPr>
          <p:cNvSpPr>
            <a:spLocks noGrp="1"/>
          </p:cNvSpPr>
          <p:nvPr>
            <p:ph idx="1"/>
          </p:nvPr>
        </p:nvSpPr>
        <p:spPr/>
        <p:txBody>
          <a:bodyPr/>
          <a:lstStyle/>
          <a:p>
            <a:endParaRPr lang="zh-CN" altLang="en-US" dirty="0"/>
          </a:p>
        </p:txBody>
      </p:sp>
      <p:sp>
        <p:nvSpPr>
          <p:cNvPr id="4" name="页脚占位符 3">
            <a:extLst>
              <a:ext uri="{FF2B5EF4-FFF2-40B4-BE49-F238E27FC236}">
                <a16:creationId xmlns:a16="http://schemas.microsoft.com/office/drawing/2014/main" id="{7DE57EB7-6260-4C03-8077-EF67F336183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94BA70A6-57EA-4E5A-BDC2-FDC3384087EF}"/>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242D2131-0E4C-4F76-956F-5A8D6AD14864}"/>
              </a:ext>
            </a:extLst>
          </p:cNvPr>
          <p:cNvSpPr>
            <a:spLocks noGrp="1"/>
          </p:cNvSpPr>
          <p:nvPr>
            <p:ph sz="quarter" idx="12"/>
          </p:nvPr>
        </p:nvSpPr>
        <p:spPr/>
        <p:txBody>
          <a:bodyPr/>
          <a:lstStyle/>
          <a:p>
            <a:endParaRPr lang="zh-CN" altLang="en-US"/>
          </a:p>
        </p:txBody>
      </p:sp>
      <p:pic>
        <p:nvPicPr>
          <p:cNvPr id="9" name="图片 8">
            <a:extLst>
              <a:ext uri="{FF2B5EF4-FFF2-40B4-BE49-F238E27FC236}">
                <a16:creationId xmlns:a16="http://schemas.microsoft.com/office/drawing/2014/main" id="{84EB3C04-5E53-4A9C-8399-64B02D5275D7}"/>
              </a:ext>
            </a:extLst>
          </p:cNvPr>
          <p:cNvPicPr>
            <a:picLocks noChangeAspect="1"/>
          </p:cNvPicPr>
          <p:nvPr/>
        </p:nvPicPr>
        <p:blipFill>
          <a:blip r:embed="rId3"/>
          <a:stretch>
            <a:fillRect/>
          </a:stretch>
        </p:blipFill>
        <p:spPr>
          <a:xfrm>
            <a:off x="2902852" y="1622694"/>
            <a:ext cx="6386296" cy="772593"/>
          </a:xfrm>
          <a:prstGeom prst="rect">
            <a:avLst/>
          </a:prstGeom>
        </p:spPr>
      </p:pic>
      <p:pic>
        <p:nvPicPr>
          <p:cNvPr id="11" name="图片 10">
            <a:extLst>
              <a:ext uri="{FF2B5EF4-FFF2-40B4-BE49-F238E27FC236}">
                <a16:creationId xmlns:a16="http://schemas.microsoft.com/office/drawing/2014/main" id="{ABC6D19F-50CC-4C9A-B542-DA23187F6967}"/>
              </a:ext>
            </a:extLst>
          </p:cNvPr>
          <p:cNvPicPr>
            <a:picLocks noChangeAspect="1"/>
          </p:cNvPicPr>
          <p:nvPr/>
        </p:nvPicPr>
        <p:blipFill>
          <a:blip r:embed="rId4"/>
          <a:stretch>
            <a:fillRect/>
          </a:stretch>
        </p:blipFill>
        <p:spPr>
          <a:xfrm>
            <a:off x="200592" y="2427563"/>
            <a:ext cx="6171512" cy="3072763"/>
          </a:xfrm>
          <a:prstGeom prst="rect">
            <a:avLst/>
          </a:prstGeom>
        </p:spPr>
      </p:pic>
      <p:pic>
        <p:nvPicPr>
          <p:cNvPr id="15" name="图片 14">
            <a:extLst>
              <a:ext uri="{FF2B5EF4-FFF2-40B4-BE49-F238E27FC236}">
                <a16:creationId xmlns:a16="http://schemas.microsoft.com/office/drawing/2014/main" id="{423DE224-EA06-41B7-A12A-CC8CA4DDC01B}"/>
              </a:ext>
            </a:extLst>
          </p:cNvPr>
          <p:cNvPicPr>
            <a:picLocks noChangeAspect="1"/>
          </p:cNvPicPr>
          <p:nvPr/>
        </p:nvPicPr>
        <p:blipFill>
          <a:blip r:embed="rId5"/>
          <a:stretch>
            <a:fillRect/>
          </a:stretch>
        </p:blipFill>
        <p:spPr>
          <a:xfrm>
            <a:off x="958130" y="5556547"/>
            <a:ext cx="5249033" cy="467736"/>
          </a:xfrm>
          <a:prstGeom prst="rect">
            <a:avLst/>
          </a:prstGeom>
        </p:spPr>
      </p:pic>
      <p:pic>
        <p:nvPicPr>
          <p:cNvPr id="16" name="图片 15">
            <a:extLst>
              <a:ext uri="{FF2B5EF4-FFF2-40B4-BE49-F238E27FC236}">
                <a16:creationId xmlns:a16="http://schemas.microsoft.com/office/drawing/2014/main" id="{94191320-4887-4A14-9792-DFDBFB61865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93000"/>
                    </a14:imgEffect>
                  </a14:imgLayer>
                </a14:imgProps>
              </a:ext>
            </a:extLst>
          </a:blip>
          <a:stretch>
            <a:fillRect/>
          </a:stretch>
        </p:blipFill>
        <p:spPr>
          <a:xfrm>
            <a:off x="0" y="2427563"/>
            <a:ext cx="6171512" cy="3072763"/>
          </a:xfrm>
          <a:prstGeom prst="rect">
            <a:avLst/>
          </a:prstGeom>
        </p:spPr>
      </p:pic>
      <p:pic>
        <p:nvPicPr>
          <p:cNvPr id="17" name="图片 16">
            <a:extLst>
              <a:ext uri="{FF2B5EF4-FFF2-40B4-BE49-F238E27FC236}">
                <a16:creationId xmlns:a16="http://schemas.microsoft.com/office/drawing/2014/main" id="{852D73C5-CE2E-47F4-A07B-84A9436A07E5}"/>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63000"/>
                    </a14:imgEffect>
                  </a14:imgLayer>
                </a14:imgProps>
              </a:ext>
            </a:extLst>
          </a:blip>
          <a:stretch>
            <a:fillRect/>
          </a:stretch>
        </p:blipFill>
        <p:spPr>
          <a:xfrm>
            <a:off x="757538" y="5556547"/>
            <a:ext cx="5249033" cy="467736"/>
          </a:xfrm>
          <a:prstGeom prst="rect">
            <a:avLst/>
          </a:prstGeom>
        </p:spPr>
      </p:pic>
      <p:pic>
        <p:nvPicPr>
          <p:cNvPr id="19" name="图片 18">
            <a:extLst>
              <a:ext uri="{FF2B5EF4-FFF2-40B4-BE49-F238E27FC236}">
                <a16:creationId xmlns:a16="http://schemas.microsoft.com/office/drawing/2014/main" id="{E010A6B3-9171-4C1C-8C53-1983BD001959}"/>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69000"/>
                    </a14:imgEffect>
                  </a14:imgLayer>
                </a14:imgProps>
              </a:ext>
            </a:extLst>
          </a:blip>
          <a:stretch>
            <a:fillRect/>
          </a:stretch>
        </p:blipFill>
        <p:spPr>
          <a:xfrm>
            <a:off x="5859983" y="2449078"/>
            <a:ext cx="5769695" cy="3528466"/>
          </a:xfrm>
          <a:prstGeom prst="rect">
            <a:avLst/>
          </a:prstGeom>
        </p:spPr>
      </p:pic>
      <p:pic>
        <p:nvPicPr>
          <p:cNvPr id="13" name="图片 12">
            <a:extLst>
              <a:ext uri="{FF2B5EF4-FFF2-40B4-BE49-F238E27FC236}">
                <a16:creationId xmlns:a16="http://schemas.microsoft.com/office/drawing/2014/main" id="{FB7CB20F-997E-4152-AEF4-FFF3F4590706}"/>
              </a:ext>
            </a:extLst>
          </p:cNvPr>
          <p:cNvPicPr>
            <a:picLocks noChangeAspect="1"/>
          </p:cNvPicPr>
          <p:nvPr/>
        </p:nvPicPr>
        <p:blipFill rotWithShape="1">
          <a:blip r:embed="rId12"/>
          <a:srcRect b="70018"/>
          <a:stretch/>
        </p:blipFill>
        <p:spPr>
          <a:xfrm>
            <a:off x="5895634" y="2449078"/>
            <a:ext cx="5769695" cy="1057915"/>
          </a:xfrm>
          <a:prstGeom prst="rect">
            <a:avLst/>
          </a:prstGeom>
        </p:spPr>
      </p:pic>
    </p:spTree>
    <p:extLst>
      <p:ext uri="{BB962C8B-B14F-4D97-AF65-F5344CB8AC3E}">
        <p14:creationId xmlns:p14="http://schemas.microsoft.com/office/powerpoint/2010/main" val="147608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6CC8C-9812-4A32-A3EB-CFE14F4171BD}"/>
              </a:ext>
            </a:extLst>
          </p:cNvPr>
          <p:cNvSpPr>
            <a:spLocks noGrp="1"/>
          </p:cNvSpPr>
          <p:nvPr>
            <p:ph type="title"/>
          </p:nvPr>
        </p:nvSpPr>
        <p:spPr/>
        <p:txBody>
          <a:bodyPr>
            <a:normAutofit fontScale="90000"/>
          </a:bodyPr>
          <a:lstStyle/>
          <a:p>
            <a:r>
              <a:rPr lang="en-US" altLang="zh-CN" dirty="0"/>
              <a:t>Diverse Colocations</a:t>
            </a:r>
            <a:endParaRPr lang="zh-CN" altLang="en-US" dirty="0"/>
          </a:p>
        </p:txBody>
      </p:sp>
      <p:sp>
        <p:nvSpPr>
          <p:cNvPr id="3" name="内容占位符 2">
            <a:extLst>
              <a:ext uri="{FF2B5EF4-FFF2-40B4-BE49-F238E27FC236}">
                <a16:creationId xmlns:a16="http://schemas.microsoft.com/office/drawing/2014/main" id="{0F9D0069-F2AC-45BD-912D-11BFAB35A6E9}"/>
              </a:ext>
            </a:extLst>
          </p:cNvPr>
          <p:cNvSpPr>
            <a:spLocks noGrp="1"/>
          </p:cNvSpPr>
          <p:nvPr>
            <p:ph idx="1"/>
          </p:nvPr>
        </p:nvSpPr>
        <p:spPr/>
        <p:txBody>
          <a:bodyPr/>
          <a:lstStyle/>
          <a:p>
            <a:endParaRPr lang="zh-CN" altLang="en-US" dirty="0"/>
          </a:p>
        </p:txBody>
      </p:sp>
      <p:sp>
        <p:nvSpPr>
          <p:cNvPr id="4" name="页脚占位符 3">
            <a:extLst>
              <a:ext uri="{FF2B5EF4-FFF2-40B4-BE49-F238E27FC236}">
                <a16:creationId xmlns:a16="http://schemas.microsoft.com/office/drawing/2014/main" id="{7DE57EB7-6260-4C03-8077-EF67F336183F}"/>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94BA70A6-57EA-4E5A-BDC2-FDC3384087EF}"/>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242D2131-0E4C-4F76-956F-5A8D6AD14864}"/>
              </a:ext>
            </a:extLst>
          </p:cNvPr>
          <p:cNvSpPr>
            <a:spLocks noGrp="1"/>
          </p:cNvSpPr>
          <p:nvPr>
            <p:ph sz="quarter" idx="12"/>
          </p:nvPr>
        </p:nvSpPr>
        <p:spPr/>
        <p:txBody>
          <a:bodyPr/>
          <a:lstStyle/>
          <a:p>
            <a:endParaRPr lang="zh-CN" altLang="en-US"/>
          </a:p>
        </p:txBody>
      </p:sp>
      <p:pic>
        <p:nvPicPr>
          <p:cNvPr id="9" name="图片 8">
            <a:extLst>
              <a:ext uri="{FF2B5EF4-FFF2-40B4-BE49-F238E27FC236}">
                <a16:creationId xmlns:a16="http://schemas.microsoft.com/office/drawing/2014/main" id="{84EB3C04-5E53-4A9C-8399-64B02D5275D7}"/>
              </a:ext>
            </a:extLst>
          </p:cNvPr>
          <p:cNvPicPr>
            <a:picLocks noChangeAspect="1"/>
          </p:cNvPicPr>
          <p:nvPr/>
        </p:nvPicPr>
        <p:blipFill>
          <a:blip r:embed="rId3"/>
          <a:stretch>
            <a:fillRect/>
          </a:stretch>
        </p:blipFill>
        <p:spPr>
          <a:xfrm>
            <a:off x="2902852" y="1622694"/>
            <a:ext cx="6386296" cy="772593"/>
          </a:xfrm>
          <a:prstGeom prst="rect">
            <a:avLst/>
          </a:prstGeom>
        </p:spPr>
      </p:pic>
      <p:pic>
        <p:nvPicPr>
          <p:cNvPr id="11" name="图片 10">
            <a:extLst>
              <a:ext uri="{FF2B5EF4-FFF2-40B4-BE49-F238E27FC236}">
                <a16:creationId xmlns:a16="http://schemas.microsoft.com/office/drawing/2014/main" id="{ABC6D19F-50CC-4C9A-B542-DA23187F6967}"/>
              </a:ext>
            </a:extLst>
          </p:cNvPr>
          <p:cNvPicPr>
            <a:picLocks noChangeAspect="1"/>
          </p:cNvPicPr>
          <p:nvPr/>
        </p:nvPicPr>
        <p:blipFill>
          <a:blip r:embed="rId4"/>
          <a:stretch>
            <a:fillRect/>
          </a:stretch>
        </p:blipFill>
        <p:spPr>
          <a:xfrm>
            <a:off x="200592" y="2427563"/>
            <a:ext cx="6171512" cy="3072763"/>
          </a:xfrm>
          <a:prstGeom prst="rect">
            <a:avLst/>
          </a:prstGeom>
        </p:spPr>
      </p:pic>
      <p:pic>
        <p:nvPicPr>
          <p:cNvPr id="15" name="图片 14">
            <a:extLst>
              <a:ext uri="{FF2B5EF4-FFF2-40B4-BE49-F238E27FC236}">
                <a16:creationId xmlns:a16="http://schemas.microsoft.com/office/drawing/2014/main" id="{423DE224-EA06-41B7-A12A-CC8CA4DDC01B}"/>
              </a:ext>
            </a:extLst>
          </p:cNvPr>
          <p:cNvPicPr>
            <a:picLocks noChangeAspect="1"/>
          </p:cNvPicPr>
          <p:nvPr/>
        </p:nvPicPr>
        <p:blipFill>
          <a:blip r:embed="rId5"/>
          <a:stretch>
            <a:fillRect/>
          </a:stretch>
        </p:blipFill>
        <p:spPr>
          <a:xfrm>
            <a:off x="958130" y="5556547"/>
            <a:ext cx="5249033" cy="467736"/>
          </a:xfrm>
          <a:prstGeom prst="rect">
            <a:avLst/>
          </a:prstGeom>
        </p:spPr>
      </p:pic>
      <p:pic>
        <p:nvPicPr>
          <p:cNvPr id="16" name="图片 15">
            <a:extLst>
              <a:ext uri="{FF2B5EF4-FFF2-40B4-BE49-F238E27FC236}">
                <a16:creationId xmlns:a16="http://schemas.microsoft.com/office/drawing/2014/main" id="{94191320-4887-4A14-9792-DFDBFB61865C}"/>
              </a:ext>
            </a:extLst>
          </p:cNvPr>
          <p:cNvPicPr>
            <a:picLocks noChangeAspect="1"/>
          </p:cNvPicPr>
          <p:nvPr/>
        </p:nvPicPr>
        <p:blipFill>
          <a:blip r:embed="rId4"/>
          <a:stretch>
            <a:fillRect/>
          </a:stretch>
        </p:blipFill>
        <p:spPr>
          <a:xfrm>
            <a:off x="0" y="2427563"/>
            <a:ext cx="6171512" cy="3072763"/>
          </a:xfrm>
          <a:prstGeom prst="rect">
            <a:avLst/>
          </a:prstGeom>
        </p:spPr>
      </p:pic>
      <p:pic>
        <p:nvPicPr>
          <p:cNvPr id="17" name="图片 16">
            <a:extLst>
              <a:ext uri="{FF2B5EF4-FFF2-40B4-BE49-F238E27FC236}">
                <a16:creationId xmlns:a16="http://schemas.microsoft.com/office/drawing/2014/main" id="{852D73C5-CE2E-47F4-A07B-84A9436A07E5}"/>
              </a:ext>
            </a:extLst>
          </p:cNvPr>
          <p:cNvPicPr>
            <a:picLocks noChangeAspect="1"/>
          </p:cNvPicPr>
          <p:nvPr/>
        </p:nvPicPr>
        <p:blipFill>
          <a:blip r:embed="rId5"/>
          <a:stretch>
            <a:fillRect/>
          </a:stretch>
        </p:blipFill>
        <p:spPr>
          <a:xfrm>
            <a:off x="757538" y="5556547"/>
            <a:ext cx="5249033" cy="467736"/>
          </a:xfrm>
          <a:prstGeom prst="rect">
            <a:avLst/>
          </a:prstGeom>
        </p:spPr>
      </p:pic>
      <p:pic>
        <p:nvPicPr>
          <p:cNvPr id="19" name="图片 18">
            <a:extLst>
              <a:ext uri="{FF2B5EF4-FFF2-40B4-BE49-F238E27FC236}">
                <a16:creationId xmlns:a16="http://schemas.microsoft.com/office/drawing/2014/main" id="{E010A6B3-9171-4C1C-8C53-1983BD001959}"/>
              </a:ext>
            </a:extLst>
          </p:cNvPr>
          <p:cNvPicPr>
            <a:picLocks noChangeAspect="1"/>
          </p:cNvPicPr>
          <p:nvPr/>
        </p:nvPicPr>
        <p:blipFill>
          <a:blip r:embed="rId6"/>
          <a:stretch>
            <a:fillRect/>
          </a:stretch>
        </p:blipFill>
        <p:spPr>
          <a:xfrm>
            <a:off x="5859983" y="2449078"/>
            <a:ext cx="5769695" cy="3528466"/>
          </a:xfrm>
          <a:prstGeom prst="rect">
            <a:avLst/>
          </a:prstGeom>
        </p:spPr>
      </p:pic>
      <p:sp>
        <p:nvSpPr>
          <p:cNvPr id="7" name="椭圆 6">
            <a:extLst>
              <a:ext uri="{FF2B5EF4-FFF2-40B4-BE49-F238E27FC236}">
                <a16:creationId xmlns:a16="http://schemas.microsoft.com/office/drawing/2014/main" id="{D01D08E5-6282-41EA-A6C3-E78E77FC2F41}"/>
              </a:ext>
            </a:extLst>
          </p:cNvPr>
          <p:cNvSpPr/>
          <p:nvPr/>
        </p:nvSpPr>
        <p:spPr>
          <a:xfrm>
            <a:off x="958130" y="2302136"/>
            <a:ext cx="515668" cy="35284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C828421-47EF-47C9-A90D-3ECAFD1A8CF9}"/>
              </a:ext>
            </a:extLst>
          </p:cNvPr>
          <p:cNvSpPr/>
          <p:nvPr/>
        </p:nvSpPr>
        <p:spPr>
          <a:xfrm>
            <a:off x="2408700" y="2302136"/>
            <a:ext cx="515668" cy="35284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220AA3B-87E5-4F97-8062-F7C3DEB15EF8}"/>
              </a:ext>
            </a:extLst>
          </p:cNvPr>
          <p:cNvSpPr/>
          <p:nvPr/>
        </p:nvSpPr>
        <p:spPr>
          <a:xfrm>
            <a:off x="4915012" y="2302136"/>
            <a:ext cx="515668" cy="35284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450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t>Outline</a:t>
            </a:r>
            <a:endParaRPr lang="zh-CN" altLang="en-US" sz="4000" dirty="0"/>
          </a:p>
        </p:txBody>
      </p:sp>
      <p:sp>
        <p:nvSpPr>
          <p:cNvPr id="6" name="内容占位符 5"/>
          <p:cNvSpPr>
            <a:spLocks noGrp="1"/>
          </p:cNvSpPr>
          <p:nvPr>
            <p:ph idx="1"/>
          </p:nvPr>
        </p:nvSpPr>
        <p:spPr/>
        <p:txBody>
          <a:bodyPr/>
          <a:lstStyle/>
          <a:p>
            <a:r>
              <a:rPr lang="en-US" altLang="zh-CN" dirty="0">
                <a:solidFill>
                  <a:schemeClr val="bg2">
                    <a:lumMod val="90000"/>
                  </a:schemeClr>
                </a:solidFill>
              </a:rPr>
              <a:t>Background</a:t>
            </a:r>
          </a:p>
          <a:p>
            <a:r>
              <a:rPr lang="en-US" altLang="zh-CN" dirty="0" err="1">
                <a:solidFill>
                  <a:schemeClr val="bg2">
                    <a:lumMod val="90000"/>
                  </a:schemeClr>
                </a:solidFill>
              </a:rPr>
              <a:t>Caladan</a:t>
            </a:r>
            <a:r>
              <a:rPr lang="en-US" altLang="zh-CN" dirty="0">
                <a:solidFill>
                  <a:schemeClr val="bg2">
                    <a:lumMod val="90000"/>
                  </a:schemeClr>
                </a:solidFill>
              </a:rPr>
              <a:t> Design</a:t>
            </a:r>
          </a:p>
          <a:p>
            <a:r>
              <a:rPr lang="en-US" altLang="zh-CN" dirty="0">
                <a:solidFill>
                  <a:schemeClr val="bg2">
                    <a:lumMod val="90000"/>
                  </a:schemeClr>
                </a:solidFill>
              </a:rPr>
              <a:t>Implementation &amp; Evaluation</a:t>
            </a:r>
          </a:p>
          <a:p>
            <a:r>
              <a:rPr lang="en-US" altLang="zh-CN" dirty="0"/>
              <a:t>Conclusion</a:t>
            </a:r>
            <a:endParaRPr lang="zh-CN" altLang="en-US" dirty="0"/>
          </a:p>
        </p:txBody>
      </p:sp>
      <p:sp>
        <p:nvSpPr>
          <p:cNvPr id="8" name="页脚占位符 7"/>
          <p:cNvSpPr>
            <a:spLocks noGrp="1"/>
          </p:cNvSpPr>
          <p:nvPr>
            <p:ph type="ftr" sz="quarter" idx="11"/>
          </p:nvPr>
        </p:nvSpPr>
        <p:spPr/>
        <p:txBody>
          <a:bodyPr/>
          <a:lstStyle/>
          <a:p>
            <a:r>
              <a:rPr lang="en-US" altLang="zh-CN"/>
              <a:t>USTC-SYS Reading Group</a:t>
            </a:r>
            <a:endParaRPr lang="zh-CN" altLang="en-US"/>
          </a:p>
        </p:txBody>
      </p:sp>
      <p:sp>
        <p:nvSpPr>
          <p:cNvPr id="4" name="日期占位符 3"/>
          <p:cNvSpPr>
            <a:spLocks noGrp="1"/>
          </p:cNvSpPr>
          <p:nvPr>
            <p:ph type="dt" sz="half" idx="10"/>
          </p:nvPr>
        </p:nvSpPr>
        <p:spPr/>
        <p:txBody>
          <a:bodyPr/>
          <a:lstStyle/>
          <a:p>
            <a:fld id="{079B9D9D-A829-43E5-95AC-F0A4E907BC45}" type="datetime1">
              <a:rPr lang="en-US" altLang="zh-CN" smtClean="0"/>
              <a:t>4/7/2021</a:t>
            </a:fld>
            <a:endParaRPr lang="zh-CN" altLang="en-US" dirty="0"/>
          </a:p>
        </p:txBody>
      </p:sp>
      <p:sp>
        <p:nvSpPr>
          <p:cNvPr id="5" name="内容占位符 4">
            <a:extLst>
              <a:ext uri="{FF2B5EF4-FFF2-40B4-BE49-F238E27FC236}">
                <a16:creationId xmlns:a16="http://schemas.microsoft.com/office/drawing/2014/main" id="{523135D1-1A84-47BC-943A-8A9C4A6118B2}"/>
              </a:ext>
            </a:extLst>
          </p:cNvPr>
          <p:cNvSpPr>
            <a:spLocks noGrp="1"/>
          </p:cNvSpPr>
          <p:nvPr>
            <p:ph sz="quarter" idx="12"/>
          </p:nvPr>
        </p:nvSpPr>
        <p:spPr/>
        <p:txBody>
          <a:bodyPr/>
          <a:lstStyle/>
          <a:p>
            <a:endParaRPr lang="zh-CN" altLang="en-US"/>
          </a:p>
        </p:txBody>
      </p:sp>
    </p:spTree>
    <p:extLst>
      <p:ext uri="{BB962C8B-B14F-4D97-AF65-F5344CB8AC3E}">
        <p14:creationId xmlns:p14="http://schemas.microsoft.com/office/powerpoint/2010/main" val="2763777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F36BF5-D4F1-40B8-BC3E-C2BD9870BA82}"/>
              </a:ext>
            </a:extLst>
          </p:cNvPr>
          <p:cNvSpPr>
            <a:spLocks noGrp="1"/>
          </p:cNvSpPr>
          <p:nvPr>
            <p:ph type="title"/>
          </p:nvPr>
        </p:nvSpPr>
        <p:spPr/>
        <p:txBody>
          <a:bodyPr>
            <a:normAutofit fontScale="90000"/>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2EE7B1B3-7D56-40D3-BC59-2E2C7F707CF9}"/>
              </a:ext>
            </a:extLst>
          </p:cNvPr>
          <p:cNvSpPr>
            <a:spLocks noGrp="1"/>
          </p:cNvSpPr>
          <p:nvPr>
            <p:ph idx="1"/>
          </p:nvPr>
        </p:nvSpPr>
        <p:spPr/>
        <p:txBody>
          <a:bodyPr/>
          <a:lstStyle/>
          <a:p>
            <a:r>
              <a:rPr lang="en-US" altLang="zh-CN" dirty="0"/>
              <a:t>Contribution</a:t>
            </a:r>
          </a:p>
          <a:p>
            <a:pPr lvl="1"/>
            <a:r>
              <a:rPr lang="en-US" altLang="zh-CN" dirty="0" err="1"/>
              <a:t>Caladan</a:t>
            </a:r>
            <a:r>
              <a:rPr lang="en-US" altLang="zh-CN" dirty="0"/>
              <a:t>: an </a:t>
            </a:r>
            <a:r>
              <a:rPr lang="en-US" altLang="zh-CN" dirty="0">
                <a:solidFill>
                  <a:srgbClr val="EE0000"/>
                </a:solidFill>
              </a:rPr>
              <a:t>interference-aware</a:t>
            </a:r>
            <a:r>
              <a:rPr lang="en-US" altLang="zh-CN" dirty="0"/>
              <a:t> CPU scheduler</a:t>
            </a:r>
          </a:p>
          <a:p>
            <a:pPr lvl="2"/>
            <a:r>
              <a:rPr lang="en-US" altLang="zh-CN" dirty="0" err="1"/>
              <a:t>Caladan</a:t>
            </a:r>
            <a:r>
              <a:rPr lang="en-US" altLang="zh-CN" dirty="0"/>
              <a:t> improves machine utilization and performance isolation for low-latency workloads when </a:t>
            </a:r>
            <a:r>
              <a:rPr lang="en-US" altLang="zh-CN" dirty="0" err="1"/>
              <a:t>colocated</a:t>
            </a:r>
            <a:r>
              <a:rPr lang="en-US" altLang="zh-CN" dirty="0"/>
              <a:t> with noisy best-effort tasks</a:t>
            </a:r>
          </a:p>
          <a:p>
            <a:pPr lvl="2"/>
            <a:r>
              <a:rPr lang="en-US" altLang="zh-CN" dirty="0"/>
              <a:t>Uses no hardware partitioning mechanisms, only rapid core-scheduling</a:t>
            </a:r>
          </a:p>
          <a:p>
            <a:pPr lvl="2"/>
            <a:r>
              <a:rPr lang="en-US" altLang="zh-CN" dirty="0"/>
              <a:t>Uses carefully selected control signals</a:t>
            </a:r>
          </a:p>
          <a:p>
            <a:pPr lvl="2"/>
            <a:r>
              <a:rPr lang="en-US" altLang="zh-CN" dirty="0"/>
              <a:t>Employs many optimizations to make signal collection and core allocation efficient</a:t>
            </a:r>
          </a:p>
          <a:p>
            <a:pPr lvl="2"/>
            <a:endParaRPr lang="en-US" altLang="zh-CN" dirty="0"/>
          </a:p>
          <a:p>
            <a:pPr lvl="2"/>
            <a:r>
              <a:rPr lang="en-US" altLang="zh-CN" dirty="0"/>
              <a:t>Offers 11,000x latency improvement over the state-of-the-art for a </a:t>
            </a:r>
            <a:r>
              <a:rPr lang="en-US" altLang="zh-CN" dirty="0" err="1"/>
              <a:t>latencycritical</a:t>
            </a:r>
            <a:r>
              <a:rPr lang="en-US" altLang="zh-CN" dirty="0"/>
              <a:t> workload when there is phased interference</a:t>
            </a:r>
          </a:p>
        </p:txBody>
      </p:sp>
      <p:sp>
        <p:nvSpPr>
          <p:cNvPr id="4" name="页脚占位符 3">
            <a:extLst>
              <a:ext uri="{FF2B5EF4-FFF2-40B4-BE49-F238E27FC236}">
                <a16:creationId xmlns:a16="http://schemas.microsoft.com/office/drawing/2014/main" id="{9C18C57B-8AB9-4BDA-8486-1EDC4F9DD4C4}"/>
              </a:ext>
            </a:extLst>
          </p:cNvPr>
          <p:cNvSpPr>
            <a:spLocks noGrp="1"/>
          </p:cNvSpPr>
          <p:nvPr>
            <p:ph type="ftr" sz="quarter" idx="11"/>
          </p:nvPr>
        </p:nvSpPr>
        <p:spPr/>
        <p:txBody>
          <a:bodyPr/>
          <a:lstStyle/>
          <a:p>
            <a:pPr algn="r"/>
            <a:r>
              <a:rPr lang="en-US" altLang="zh-CN"/>
              <a:t>USTC-SYS Reading Group</a:t>
            </a:r>
            <a:endParaRPr lang="zh-CN" altLang="en-US"/>
          </a:p>
        </p:txBody>
      </p:sp>
      <p:sp>
        <p:nvSpPr>
          <p:cNvPr id="5" name="日期占位符 4">
            <a:extLst>
              <a:ext uri="{FF2B5EF4-FFF2-40B4-BE49-F238E27FC236}">
                <a16:creationId xmlns:a16="http://schemas.microsoft.com/office/drawing/2014/main" id="{AC564A3F-186D-497C-B0B8-75EFCD920C6E}"/>
              </a:ext>
            </a:extLst>
          </p:cNvPr>
          <p:cNvSpPr>
            <a:spLocks noGrp="1"/>
          </p:cNvSpPr>
          <p:nvPr>
            <p:ph type="dt" sz="half" idx="10"/>
          </p:nvPr>
        </p:nvSpPr>
        <p:spPr/>
        <p:txBody>
          <a:bodyPr/>
          <a:lstStyle/>
          <a:p>
            <a:pPr algn="r"/>
            <a:fld id="{5E1090A2-CAAE-4283-8EAB-E15E064FEC49}" type="datetime1">
              <a:rPr lang="en-US" altLang="zh-CN" smtClean="0"/>
              <a:pPr algn="r"/>
              <a:t>4/7/2021</a:t>
            </a:fld>
            <a:endParaRPr lang="zh-CN" altLang="en-US" dirty="0"/>
          </a:p>
        </p:txBody>
      </p:sp>
      <p:sp>
        <p:nvSpPr>
          <p:cNvPr id="6" name="内容占位符 5">
            <a:extLst>
              <a:ext uri="{FF2B5EF4-FFF2-40B4-BE49-F238E27FC236}">
                <a16:creationId xmlns:a16="http://schemas.microsoft.com/office/drawing/2014/main" id="{EECC1257-3580-497A-96B0-0F88466FCAD5}"/>
              </a:ext>
            </a:extLst>
          </p:cNvPr>
          <p:cNvSpPr>
            <a:spLocks noGrp="1"/>
          </p:cNvSpPr>
          <p:nvPr>
            <p:ph sz="quarter" idx="12"/>
          </p:nvPr>
        </p:nvSpPr>
        <p:spPr/>
        <p:txBody>
          <a:bodyPr/>
          <a:lstStyle/>
          <a:p>
            <a:endParaRPr lang="zh-CN" altLang="en-US"/>
          </a:p>
        </p:txBody>
      </p:sp>
    </p:spTree>
    <p:extLst>
      <p:ext uri="{BB962C8B-B14F-4D97-AF65-F5344CB8AC3E}">
        <p14:creationId xmlns:p14="http://schemas.microsoft.com/office/powerpoint/2010/main" val="148417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2">
            <a:extLst>
              <a:ext uri="{FF2B5EF4-FFF2-40B4-BE49-F238E27FC236}">
                <a16:creationId xmlns:a16="http://schemas.microsoft.com/office/drawing/2014/main" id="{99165ECE-7183-4FEF-B170-1C98F671029F}"/>
              </a:ext>
            </a:extLst>
          </p:cNvPr>
          <p:cNvSpPr>
            <a:spLocks noGrp="1"/>
          </p:cNvSpPr>
          <p:nvPr>
            <p:ph type="subTitle" idx="1"/>
          </p:nvPr>
        </p:nvSpPr>
        <p:spPr>
          <a:xfrm>
            <a:off x="1524000" y="3602037"/>
            <a:ext cx="9144000" cy="2256895"/>
          </a:xfrm>
        </p:spPr>
        <p:txBody>
          <a:bodyPr>
            <a:normAutofit/>
          </a:bodyPr>
          <a:lstStyle/>
          <a:p>
            <a:r>
              <a:rPr lang="en-US" altLang="zh-CN" dirty="0"/>
              <a:t>OSDI ’20</a:t>
            </a:r>
            <a:endParaRPr lang="en-US" altLang="zh-CN" dirty="0">
              <a:latin typeface="Gill Sans MT" panose="020B0502020104020203" pitchFamily="34" charset="0"/>
            </a:endParaRPr>
          </a:p>
          <a:p>
            <a:endParaRPr lang="en-US" altLang="zh-CN" dirty="0"/>
          </a:p>
          <a:p>
            <a:r>
              <a:rPr lang="en-US" altLang="zh-CN" sz="3600" dirty="0"/>
              <a:t>Thanks</a:t>
            </a:r>
            <a:endParaRPr lang="en-US" altLang="zh-CN" dirty="0"/>
          </a:p>
          <a:p>
            <a:r>
              <a:rPr lang="en-US" altLang="zh-CN" dirty="0"/>
              <a:t>Presented by </a:t>
            </a:r>
            <a:r>
              <a:rPr lang="en-US" altLang="zh-CN" dirty="0" err="1"/>
              <a:t>Weiqiang</a:t>
            </a:r>
            <a:r>
              <a:rPr lang="en-US" altLang="zh-CN" dirty="0"/>
              <a:t> Yu, Chuannan Zhang</a:t>
            </a:r>
          </a:p>
        </p:txBody>
      </p:sp>
      <p:sp>
        <p:nvSpPr>
          <p:cNvPr id="9" name="标题 1">
            <a:extLst>
              <a:ext uri="{FF2B5EF4-FFF2-40B4-BE49-F238E27FC236}">
                <a16:creationId xmlns:a16="http://schemas.microsoft.com/office/drawing/2014/main" id="{51F6D8D1-E1B2-4E67-B82B-195F6306747C}"/>
              </a:ext>
            </a:extLst>
          </p:cNvPr>
          <p:cNvSpPr>
            <a:spLocks noGrp="1"/>
          </p:cNvSpPr>
          <p:nvPr>
            <p:ph type="ctrTitle"/>
          </p:nvPr>
        </p:nvSpPr>
        <p:spPr>
          <a:xfrm>
            <a:off x="957431" y="1122363"/>
            <a:ext cx="10273553" cy="2387600"/>
          </a:xfrm>
        </p:spPr>
        <p:txBody>
          <a:bodyPr>
            <a:normAutofit fontScale="90000"/>
          </a:bodyPr>
          <a:lstStyle/>
          <a:p>
            <a:r>
              <a:rPr lang="en-US" altLang="zh-CN" dirty="0" err="1"/>
              <a:t>Caladan</a:t>
            </a:r>
            <a:r>
              <a:rPr lang="en-US" altLang="zh-CN" dirty="0"/>
              <a:t>: Mitigating Interference at</a:t>
            </a:r>
            <a:br>
              <a:rPr lang="en-US" altLang="zh-CN" dirty="0"/>
            </a:br>
            <a:r>
              <a:rPr lang="en-US" altLang="zh-CN" dirty="0"/>
              <a:t>Microsecond Timescales</a:t>
            </a:r>
            <a:endParaRPr lang="zh-CN" altLang="en-US" dirty="0"/>
          </a:p>
        </p:txBody>
      </p:sp>
    </p:spTree>
    <p:extLst>
      <p:ext uri="{BB962C8B-B14F-4D97-AF65-F5344CB8AC3E}">
        <p14:creationId xmlns:p14="http://schemas.microsoft.com/office/powerpoint/2010/main" val="4262303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a:extLst>
              <a:ext uri="{FF2B5EF4-FFF2-40B4-BE49-F238E27FC236}">
                <a16:creationId xmlns:a16="http://schemas.microsoft.com/office/drawing/2014/main" id="{F65ADC30-0F01-F448-868A-CDAF01C67B7F}"/>
              </a:ext>
            </a:extLst>
          </p:cNvPr>
          <p:cNvSpPr/>
          <p:nvPr/>
        </p:nvSpPr>
        <p:spPr>
          <a:xfrm>
            <a:off x="7370329" y="2167510"/>
            <a:ext cx="4501662" cy="4220308"/>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8C5FFE0B-D3AB-458E-B90C-BD0423454440}"/>
              </a:ext>
            </a:extLst>
          </p:cNvPr>
          <p:cNvSpPr>
            <a:spLocks noGrp="1"/>
          </p:cNvSpPr>
          <p:nvPr>
            <p:ph type="title"/>
          </p:nvPr>
        </p:nvSpPr>
        <p:spPr/>
        <p:txBody>
          <a:bodyPr>
            <a:normAutofit fontScale="90000"/>
          </a:bodyPr>
          <a:lstStyle/>
          <a:p>
            <a:r>
              <a:rPr lang="en" altLang="zh-CN" dirty="0"/>
              <a:t>Challenge: Noisy Neighbors </a:t>
            </a:r>
            <a:endParaRPr lang="en" altLang="zh-CN" dirty="0">
              <a:effectLst/>
            </a:endParaRPr>
          </a:p>
        </p:txBody>
      </p:sp>
      <p:sp>
        <p:nvSpPr>
          <p:cNvPr id="4" name="内容占位符 2">
            <a:extLst>
              <a:ext uri="{FF2B5EF4-FFF2-40B4-BE49-F238E27FC236}">
                <a16:creationId xmlns:a16="http://schemas.microsoft.com/office/drawing/2014/main" id="{E27FAE64-7741-4296-AE35-642F9D19E13B}"/>
              </a:ext>
            </a:extLst>
          </p:cNvPr>
          <p:cNvSpPr txBox="1">
            <a:spLocks/>
          </p:cNvSpPr>
          <p:nvPr/>
        </p:nvSpPr>
        <p:spPr>
          <a:xfrm>
            <a:off x="838200" y="1319804"/>
            <a:ext cx="10453382" cy="4527323"/>
          </a:xfrm>
          <a:prstGeom prst="rect">
            <a:avLst/>
          </a:prstGeom>
        </p:spPr>
        <p:txBody>
          <a:bodyPr vert="horz" lIns="91440" tIns="45720" rIns="91440" bIns="45720" rtlCol="0">
            <a:normAutofit/>
          </a:bodyPr>
          <a:lstStyle>
            <a:lvl1pPr marL="514350" indent="-51435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ltLang="zh-CN" sz="3200" dirty="0"/>
              <a:t>Tasks on the same CPU contend for shared resources </a:t>
            </a:r>
          </a:p>
          <a:p>
            <a:pPr lvl="1"/>
            <a:r>
              <a:rPr lang="en" altLang="zh-CN" sz="2800" dirty="0"/>
              <a:t>Cores</a:t>
            </a:r>
          </a:p>
          <a:p>
            <a:pPr lvl="1"/>
            <a:r>
              <a:rPr lang="en" altLang="zh-CN" sz="2800" dirty="0"/>
              <a:t>Caches</a:t>
            </a:r>
          </a:p>
          <a:p>
            <a:pPr lvl="1"/>
            <a:r>
              <a:rPr lang="en" altLang="zh-CN" sz="2800" dirty="0"/>
              <a:t>Memory bandwidth</a:t>
            </a:r>
          </a:p>
          <a:p>
            <a:pPr lvl="1"/>
            <a:r>
              <a:rPr lang="en" altLang="zh-CN" sz="2800" dirty="0"/>
              <a:t>Shared execution units </a:t>
            </a:r>
          </a:p>
          <a:p>
            <a:pPr lvl="1"/>
            <a:endParaRPr lang="en" altLang="zh-CN" sz="2400" dirty="0"/>
          </a:p>
          <a:p>
            <a:r>
              <a:rPr lang="en" altLang="zh-CN" sz="3200" dirty="0"/>
              <a:t>When shared resource contention</a:t>
            </a:r>
          </a:p>
          <a:p>
            <a:pPr marL="0" indent="0">
              <a:buNone/>
            </a:pPr>
            <a:r>
              <a:rPr lang="en" altLang="zh-CN" sz="3200" dirty="0"/>
              <a:t>    is high, latency increases significantly </a:t>
            </a:r>
          </a:p>
          <a:p>
            <a:endParaRPr lang="en" altLang="zh-CN" sz="3200" dirty="0"/>
          </a:p>
          <a:p>
            <a:endParaRPr lang="en-US" sz="3200" dirty="0">
              <a:ea typeface="+mj-ea"/>
            </a:endParaRPr>
          </a:p>
        </p:txBody>
      </p:sp>
      <p:pic>
        <p:nvPicPr>
          <p:cNvPr id="8" name="图片 7">
            <a:extLst>
              <a:ext uri="{FF2B5EF4-FFF2-40B4-BE49-F238E27FC236}">
                <a16:creationId xmlns:a16="http://schemas.microsoft.com/office/drawing/2014/main" id="{79B3729A-2F31-3D40-9C7F-D3C4E9609427}"/>
              </a:ext>
            </a:extLst>
          </p:cNvPr>
          <p:cNvPicPr>
            <a:picLocks noChangeAspect="1"/>
          </p:cNvPicPr>
          <p:nvPr/>
        </p:nvPicPr>
        <p:blipFill>
          <a:blip r:embed="rId3"/>
          <a:stretch>
            <a:fillRect/>
          </a:stretch>
        </p:blipFill>
        <p:spPr>
          <a:xfrm>
            <a:off x="8215627" y="2510939"/>
            <a:ext cx="1067492" cy="1104602"/>
          </a:xfrm>
          <a:prstGeom prst="rect">
            <a:avLst/>
          </a:prstGeom>
        </p:spPr>
      </p:pic>
      <p:pic>
        <p:nvPicPr>
          <p:cNvPr id="9" name="图片 8">
            <a:extLst>
              <a:ext uri="{FF2B5EF4-FFF2-40B4-BE49-F238E27FC236}">
                <a16:creationId xmlns:a16="http://schemas.microsoft.com/office/drawing/2014/main" id="{872891C2-036E-5442-BB55-E1D5582208B0}"/>
              </a:ext>
            </a:extLst>
          </p:cNvPr>
          <p:cNvPicPr>
            <a:picLocks noChangeAspect="1"/>
          </p:cNvPicPr>
          <p:nvPr/>
        </p:nvPicPr>
        <p:blipFill>
          <a:blip r:embed="rId4"/>
          <a:stretch>
            <a:fillRect/>
          </a:stretch>
        </p:blipFill>
        <p:spPr>
          <a:xfrm>
            <a:off x="9660590" y="2412777"/>
            <a:ext cx="1253521" cy="1202764"/>
          </a:xfrm>
          <a:prstGeom prst="rect">
            <a:avLst/>
          </a:prstGeom>
        </p:spPr>
      </p:pic>
      <p:sp>
        <p:nvSpPr>
          <p:cNvPr id="14" name="椭圆 13">
            <a:extLst>
              <a:ext uri="{FF2B5EF4-FFF2-40B4-BE49-F238E27FC236}">
                <a16:creationId xmlns:a16="http://schemas.microsoft.com/office/drawing/2014/main" id="{81D76F88-0BDD-914E-AEBF-F06D47A398D1}"/>
              </a:ext>
            </a:extLst>
          </p:cNvPr>
          <p:cNvSpPr/>
          <p:nvPr/>
        </p:nvSpPr>
        <p:spPr>
          <a:xfrm>
            <a:off x="8029191" y="4874436"/>
            <a:ext cx="693911" cy="58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a16="http://schemas.microsoft.com/office/drawing/2014/main" id="{DA34991C-0128-4D48-B916-53FEFB084B91}"/>
              </a:ext>
            </a:extLst>
          </p:cNvPr>
          <p:cNvSpPr/>
          <p:nvPr/>
        </p:nvSpPr>
        <p:spPr>
          <a:xfrm>
            <a:off x="8181591" y="5026836"/>
            <a:ext cx="693911" cy="58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a:extLst>
              <a:ext uri="{FF2B5EF4-FFF2-40B4-BE49-F238E27FC236}">
                <a16:creationId xmlns:a16="http://schemas.microsoft.com/office/drawing/2014/main" id="{741A5483-882B-564A-BB33-EAEC5D4EC200}"/>
              </a:ext>
            </a:extLst>
          </p:cNvPr>
          <p:cNvSpPr/>
          <p:nvPr/>
        </p:nvSpPr>
        <p:spPr>
          <a:xfrm>
            <a:off x="8333991" y="5179236"/>
            <a:ext cx="693911" cy="58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六边形 17">
            <a:extLst>
              <a:ext uri="{FF2B5EF4-FFF2-40B4-BE49-F238E27FC236}">
                <a16:creationId xmlns:a16="http://schemas.microsoft.com/office/drawing/2014/main" id="{EED0F144-EDAF-114D-AC83-56B0B768DFD3}"/>
              </a:ext>
            </a:extLst>
          </p:cNvPr>
          <p:cNvSpPr/>
          <p:nvPr/>
        </p:nvSpPr>
        <p:spPr>
          <a:xfrm>
            <a:off x="9180302" y="4874436"/>
            <a:ext cx="576917" cy="44547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六边形 18">
            <a:extLst>
              <a:ext uri="{FF2B5EF4-FFF2-40B4-BE49-F238E27FC236}">
                <a16:creationId xmlns:a16="http://schemas.microsoft.com/office/drawing/2014/main" id="{FBF0F051-ECAA-C640-B655-9127ACAF9DDC}"/>
              </a:ext>
            </a:extLst>
          </p:cNvPr>
          <p:cNvSpPr/>
          <p:nvPr/>
        </p:nvSpPr>
        <p:spPr>
          <a:xfrm>
            <a:off x="9332702" y="5026836"/>
            <a:ext cx="576917" cy="44547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六边形 19">
            <a:extLst>
              <a:ext uri="{FF2B5EF4-FFF2-40B4-BE49-F238E27FC236}">
                <a16:creationId xmlns:a16="http://schemas.microsoft.com/office/drawing/2014/main" id="{AC65214C-9E30-154E-A3DD-D10E7AC6D05E}"/>
              </a:ext>
            </a:extLst>
          </p:cNvPr>
          <p:cNvSpPr/>
          <p:nvPr/>
        </p:nvSpPr>
        <p:spPr>
          <a:xfrm>
            <a:off x="9485102" y="5179236"/>
            <a:ext cx="576917" cy="44547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A7660A8F-A3FE-B742-8CB3-0464EAD9535F}"/>
              </a:ext>
            </a:extLst>
          </p:cNvPr>
          <p:cNvSpPr txBox="1"/>
          <p:nvPr/>
        </p:nvSpPr>
        <p:spPr>
          <a:xfrm>
            <a:off x="8776884" y="5823625"/>
            <a:ext cx="2447979" cy="646331"/>
          </a:xfrm>
          <a:prstGeom prst="rect">
            <a:avLst/>
          </a:prstGeom>
          <a:noFill/>
        </p:spPr>
        <p:txBody>
          <a:bodyPr wrap="square" rtlCol="0">
            <a:spAutoFit/>
          </a:bodyPr>
          <a:lstStyle/>
          <a:p>
            <a:r>
              <a:rPr lang="en" altLang="zh-CN" i="1" dirty="0"/>
              <a:t>Shared Resources </a:t>
            </a:r>
            <a:endParaRPr lang="en" altLang="zh-CN" dirty="0"/>
          </a:p>
          <a:p>
            <a:endParaRPr kumimoji="1" lang="zh-CN" altLang="en-US" dirty="0"/>
          </a:p>
        </p:txBody>
      </p:sp>
      <p:sp>
        <p:nvSpPr>
          <p:cNvPr id="28" name="圆柱体 27">
            <a:extLst>
              <a:ext uri="{FF2B5EF4-FFF2-40B4-BE49-F238E27FC236}">
                <a16:creationId xmlns:a16="http://schemas.microsoft.com/office/drawing/2014/main" id="{226A2F53-39F2-0E42-9EE7-3BC50764327D}"/>
              </a:ext>
            </a:extLst>
          </p:cNvPr>
          <p:cNvSpPr/>
          <p:nvPr/>
        </p:nvSpPr>
        <p:spPr>
          <a:xfrm>
            <a:off x="10167935" y="4869966"/>
            <a:ext cx="720505" cy="530227"/>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圆柱体 28">
            <a:extLst>
              <a:ext uri="{FF2B5EF4-FFF2-40B4-BE49-F238E27FC236}">
                <a16:creationId xmlns:a16="http://schemas.microsoft.com/office/drawing/2014/main" id="{19C74DE2-8D8B-8C45-8642-774B8D017B90}"/>
              </a:ext>
            </a:extLst>
          </p:cNvPr>
          <p:cNvSpPr/>
          <p:nvPr/>
        </p:nvSpPr>
        <p:spPr>
          <a:xfrm>
            <a:off x="10419364" y="5076796"/>
            <a:ext cx="720505" cy="530227"/>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圆柱体 29">
            <a:extLst>
              <a:ext uri="{FF2B5EF4-FFF2-40B4-BE49-F238E27FC236}">
                <a16:creationId xmlns:a16="http://schemas.microsoft.com/office/drawing/2014/main" id="{0DCA705C-80EF-9C4E-8316-12A85AB190AD}"/>
              </a:ext>
            </a:extLst>
          </p:cNvPr>
          <p:cNvSpPr/>
          <p:nvPr/>
        </p:nvSpPr>
        <p:spPr>
          <a:xfrm>
            <a:off x="10670220" y="5243380"/>
            <a:ext cx="720505" cy="530227"/>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2" name="直线箭头连接符 31">
            <a:extLst>
              <a:ext uri="{FF2B5EF4-FFF2-40B4-BE49-F238E27FC236}">
                <a16:creationId xmlns:a16="http://schemas.microsoft.com/office/drawing/2014/main" id="{E3B912AF-B79A-0F48-9FED-19589D761784}"/>
              </a:ext>
            </a:extLst>
          </p:cNvPr>
          <p:cNvCxnSpPr>
            <a:endCxn id="14" idx="0"/>
          </p:cNvCxnSpPr>
          <p:nvPr/>
        </p:nvCxnSpPr>
        <p:spPr>
          <a:xfrm flipH="1">
            <a:off x="8376147" y="3615541"/>
            <a:ext cx="346955" cy="125889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32">
            <a:extLst>
              <a:ext uri="{FF2B5EF4-FFF2-40B4-BE49-F238E27FC236}">
                <a16:creationId xmlns:a16="http://schemas.microsoft.com/office/drawing/2014/main" id="{6F5F1CD1-D7E8-0C43-AAAF-0BF87B084C4D}"/>
              </a:ext>
            </a:extLst>
          </p:cNvPr>
          <p:cNvCxnSpPr>
            <a:cxnSpLocks/>
            <a:endCxn id="19" idx="4"/>
          </p:cNvCxnSpPr>
          <p:nvPr/>
        </p:nvCxnSpPr>
        <p:spPr>
          <a:xfrm>
            <a:off x="8723102" y="3615541"/>
            <a:ext cx="720969" cy="141129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35">
            <a:extLst>
              <a:ext uri="{FF2B5EF4-FFF2-40B4-BE49-F238E27FC236}">
                <a16:creationId xmlns:a16="http://schemas.microsoft.com/office/drawing/2014/main" id="{53DC1990-8F35-4C47-A7A1-EC7033948D62}"/>
              </a:ext>
            </a:extLst>
          </p:cNvPr>
          <p:cNvCxnSpPr>
            <a:cxnSpLocks/>
            <a:endCxn id="28" idx="1"/>
          </p:cNvCxnSpPr>
          <p:nvPr/>
        </p:nvCxnSpPr>
        <p:spPr>
          <a:xfrm>
            <a:off x="8723102" y="3628922"/>
            <a:ext cx="1805086" cy="124104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直线箭头连接符 38">
            <a:extLst>
              <a:ext uri="{FF2B5EF4-FFF2-40B4-BE49-F238E27FC236}">
                <a16:creationId xmlns:a16="http://schemas.microsoft.com/office/drawing/2014/main" id="{ED7151C8-D9BF-2145-BA20-035025D15418}"/>
              </a:ext>
            </a:extLst>
          </p:cNvPr>
          <p:cNvCxnSpPr>
            <a:cxnSpLocks/>
            <a:endCxn id="28" idx="1"/>
          </p:cNvCxnSpPr>
          <p:nvPr/>
        </p:nvCxnSpPr>
        <p:spPr>
          <a:xfrm>
            <a:off x="10287350" y="3615541"/>
            <a:ext cx="240838" cy="1254425"/>
          </a:xfrm>
          <a:prstGeom prst="straightConnector1">
            <a:avLst/>
          </a:prstGeom>
          <a:ln w="38100">
            <a:solidFill>
              <a:schemeClr val="accent6">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41">
            <a:extLst>
              <a:ext uri="{FF2B5EF4-FFF2-40B4-BE49-F238E27FC236}">
                <a16:creationId xmlns:a16="http://schemas.microsoft.com/office/drawing/2014/main" id="{28AF7229-F3D9-374A-BB3F-0E74BBCE417B}"/>
              </a:ext>
            </a:extLst>
          </p:cNvPr>
          <p:cNvCxnSpPr>
            <a:cxnSpLocks/>
          </p:cNvCxnSpPr>
          <p:nvPr/>
        </p:nvCxnSpPr>
        <p:spPr>
          <a:xfrm flipH="1">
            <a:off x="9901271" y="3611071"/>
            <a:ext cx="419064" cy="1682327"/>
          </a:xfrm>
          <a:prstGeom prst="straightConnector1">
            <a:avLst/>
          </a:prstGeom>
          <a:ln w="38100">
            <a:solidFill>
              <a:schemeClr val="accent6">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直线箭头连接符 44">
            <a:extLst>
              <a:ext uri="{FF2B5EF4-FFF2-40B4-BE49-F238E27FC236}">
                <a16:creationId xmlns:a16="http://schemas.microsoft.com/office/drawing/2014/main" id="{1F7ECEAC-2761-2447-8DC4-85AEBA4954BD}"/>
              </a:ext>
            </a:extLst>
          </p:cNvPr>
          <p:cNvCxnSpPr>
            <a:cxnSpLocks/>
            <a:endCxn id="14" idx="0"/>
          </p:cNvCxnSpPr>
          <p:nvPr/>
        </p:nvCxnSpPr>
        <p:spPr>
          <a:xfrm flipH="1">
            <a:off x="8376147" y="3665559"/>
            <a:ext cx="1926554" cy="1208877"/>
          </a:xfrm>
          <a:prstGeom prst="straightConnector1">
            <a:avLst/>
          </a:prstGeom>
          <a:ln w="38100">
            <a:solidFill>
              <a:schemeClr val="accent6">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8" name="图片 47">
            <a:extLst>
              <a:ext uri="{FF2B5EF4-FFF2-40B4-BE49-F238E27FC236}">
                <a16:creationId xmlns:a16="http://schemas.microsoft.com/office/drawing/2014/main" id="{DEADDBCC-F88C-5642-B819-B380559B00DF}"/>
              </a:ext>
            </a:extLst>
          </p:cNvPr>
          <p:cNvPicPr>
            <a:picLocks noChangeAspect="1"/>
          </p:cNvPicPr>
          <p:nvPr/>
        </p:nvPicPr>
        <p:blipFill>
          <a:blip r:embed="rId5"/>
          <a:stretch>
            <a:fillRect/>
          </a:stretch>
        </p:blipFill>
        <p:spPr>
          <a:xfrm>
            <a:off x="7790591" y="4411022"/>
            <a:ext cx="544815" cy="431312"/>
          </a:xfrm>
          <a:prstGeom prst="rect">
            <a:avLst/>
          </a:prstGeom>
        </p:spPr>
      </p:pic>
      <p:pic>
        <p:nvPicPr>
          <p:cNvPr id="49" name="图片 48">
            <a:extLst>
              <a:ext uri="{FF2B5EF4-FFF2-40B4-BE49-F238E27FC236}">
                <a16:creationId xmlns:a16="http://schemas.microsoft.com/office/drawing/2014/main" id="{FCED71D7-F9AC-4C42-91B5-25697942E49E}"/>
              </a:ext>
            </a:extLst>
          </p:cNvPr>
          <p:cNvPicPr>
            <a:picLocks noChangeAspect="1"/>
          </p:cNvPicPr>
          <p:nvPr/>
        </p:nvPicPr>
        <p:blipFill>
          <a:blip r:embed="rId5"/>
          <a:stretch>
            <a:fillRect/>
          </a:stretch>
        </p:blipFill>
        <p:spPr>
          <a:xfrm>
            <a:off x="10561016" y="4400710"/>
            <a:ext cx="544815" cy="431312"/>
          </a:xfrm>
          <a:prstGeom prst="rect">
            <a:avLst/>
          </a:prstGeom>
        </p:spPr>
      </p:pic>
      <p:sp>
        <p:nvSpPr>
          <p:cNvPr id="51" name="爆炸形 1 50">
            <a:extLst>
              <a:ext uri="{FF2B5EF4-FFF2-40B4-BE49-F238E27FC236}">
                <a16:creationId xmlns:a16="http://schemas.microsoft.com/office/drawing/2014/main" id="{5ABD4638-7BC9-9845-897A-31F21C937C3B}"/>
              </a:ext>
            </a:extLst>
          </p:cNvPr>
          <p:cNvSpPr/>
          <p:nvPr/>
        </p:nvSpPr>
        <p:spPr>
          <a:xfrm>
            <a:off x="8163547" y="2618317"/>
            <a:ext cx="1175877" cy="81233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文本框 52">
            <a:extLst>
              <a:ext uri="{FF2B5EF4-FFF2-40B4-BE49-F238E27FC236}">
                <a16:creationId xmlns:a16="http://schemas.microsoft.com/office/drawing/2014/main" id="{2CF804F4-97CB-8F4B-AADD-272E141D781C}"/>
              </a:ext>
            </a:extLst>
          </p:cNvPr>
          <p:cNvSpPr txBox="1"/>
          <p:nvPr/>
        </p:nvSpPr>
        <p:spPr>
          <a:xfrm>
            <a:off x="8210898" y="2167510"/>
            <a:ext cx="2447979" cy="369332"/>
          </a:xfrm>
          <a:prstGeom prst="rect">
            <a:avLst/>
          </a:prstGeom>
          <a:noFill/>
        </p:spPr>
        <p:txBody>
          <a:bodyPr wrap="square" rtlCol="0">
            <a:spAutoFit/>
          </a:bodyPr>
          <a:lstStyle/>
          <a:p>
            <a:r>
              <a:rPr lang="en" altLang="zh-CN" i="1" dirty="0"/>
              <a:t>interference</a:t>
            </a:r>
            <a:endParaRPr kumimoji="1" lang="zh-CN" altLang="en-US" dirty="0"/>
          </a:p>
        </p:txBody>
      </p:sp>
      <p:sp>
        <p:nvSpPr>
          <p:cNvPr id="27" name="椭圆 26">
            <a:extLst>
              <a:ext uri="{FF2B5EF4-FFF2-40B4-BE49-F238E27FC236}">
                <a16:creationId xmlns:a16="http://schemas.microsoft.com/office/drawing/2014/main" id="{725E4283-2380-EA44-A6BE-09A3393D0DBC}"/>
              </a:ext>
            </a:extLst>
          </p:cNvPr>
          <p:cNvSpPr/>
          <p:nvPr/>
        </p:nvSpPr>
        <p:spPr>
          <a:xfrm>
            <a:off x="7621031" y="2575421"/>
            <a:ext cx="308724" cy="323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6715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E1D6B-F196-A147-9852-2A4840E37334}"/>
              </a:ext>
            </a:extLst>
          </p:cNvPr>
          <p:cNvSpPr>
            <a:spLocks noGrp="1"/>
          </p:cNvSpPr>
          <p:nvPr>
            <p:ph type="title"/>
          </p:nvPr>
        </p:nvSpPr>
        <p:spPr/>
        <p:txBody>
          <a:bodyPr>
            <a:normAutofit fontScale="90000"/>
          </a:bodyPr>
          <a:lstStyle/>
          <a:p>
            <a:r>
              <a:rPr lang="en" altLang="zh-CN" dirty="0"/>
              <a:t>Challenge: Resource Usage Constantly Shifts </a:t>
            </a:r>
            <a:endParaRPr kumimoji="1" lang="zh-CN" altLang="en-US" dirty="0"/>
          </a:p>
        </p:txBody>
      </p:sp>
      <p:sp>
        <p:nvSpPr>
          <p:cNvPr id="3" name="内容占位符 2">
            <a:extLst>
              <a:ext uri="{FF2B5EF4-FFF2-40B4-BE49-F238E27FC236}">
                <a16:creationId xmlns:a16="http://schemas.microsoft.com/office/drawing/2014/main" id="{F0E2B54E-5EA2-D54A-AA5F-345B06500D9F}"/>
              </a:ext>
            </a:extLst>
          </p:cNvPr>
          <p:cNvSpPr>
            <a:spLocks noGrp="1"/>
          </p:cNvSpPr>
          <p:nvPr>
            <p:ph idx="1"/>
          </p:nvPr>
        </p:nvSpPr>
        <p:spPr/>
        <p:txBody>
          <a:bodyPr>
            <a:normAutofit lnSpcReduction="10000"/>
          </a:bodyPr>
          <a:lstStyle/>
          <a:p>
            <a:r>
              <a:rPr lang="en" altLang="zh-CN" sz="3200" dirty="0"/>
              <a:t>workloads can</a:t>
            </a:r>
            <a:r>
              <a:rPr lang="zh-CN" altLang="en-US" sz="3200" dirty="0"/>
              <a:t> </a:t>
            </a:r>
            <a:r>
              <a:rPr lang="en-US" altLang="zh-CN" sz="3200" dirty="0"/>
              <a:t>be</a:t>
            </a:r>
            <a:r>
              <a:rPr lang="zh-CN" altLang="en-US" sz="3200" dirty="0"/>
              <a:t> </a:t>
            </a:r>
            <a:r>
              <a:rPr lang="en-US" altLang="zh-CN" sz="3200" dirty="0" err="1"/>
              <a:t>bursty</a:t>
            </a:r>
            <a:r>
              <a:rPr lang="en-US" altLang="zh-CN" sz="3200" dirty="0"/>
              <a:t> </a:t>
            </a:r>
            <a:r>
              <a:rPr lang="en" altLang="zh-CN" sz="3200" dirty="0"/>
              <a:t>at microsecond-scales </a:t>
            </a:r>
          </a:p>
          <a:p>
            <a:pPr lvl="1"/>
            <a:r>
              <a:rPr lang="en" altLang="zh-CN" sz="2800" dirty="0"/>
              <a:t>network traffic in Google’s datacenters </a:t>
            </a:r>
          </a:p>
          <a:p>
            <a:pPr lvl="1"/>
            <a:r>
              <a:rPr lang="en" altLang="zh-CN" sz="2800" dirty="0"/>
              <a:t>Microsoft’s Bing thread wakeups</a:t>
            </a:r>
          </a:p>
          <a:p>
            <a:pPr lvl="1"/>
            <a:endParaRPr lang="en" altLang="zh-CN" sz="2800" dirty="0"/>
          </a:p>
          <a:p>
            <a:r>
              <a:rPr lang="en" altLang="zh-CN" sz="3200" dirty="0"/>
              <a:t>Applications phased resource usage is common</a:t>
            </a:r>
          </a:p>
          <a:p>
            <a:pPr lvl="1"/>
            <a:r>
              <a:rPr lang="en" altLang="zh-CN" sz="2800" dirty="0"/>
              <a:t>Compression, compilation</a:t>
            </a:r>
          </a:p>
          <a:p>
            <a:pPr lvl="1"/>
            <a:r>
              <a:rPr lang="en" altLang="zh-CN" sz="2800" dirty="0"/>
              <a:t>Spark compute jobs</a:t>
            </a:r>
          </a:p>
          <a:p>
            <a:pPr lvl="1"/>
            <a:r>
              <a:rPr lang="en" altLang="zh-CN" sz="2800" dirty="0"/>
              <a:t>Garbage collection </a:t>
            </a:r>
          </a:p>
          <a:p>
            <a:pPr lvl="1"/>
            <a:endParaRPr lang="en" altLang="zh-CN" sz="2800" dirty="0"/>
          </a:p>
          <a:p>
            <a:pPr marL="457200" lvl="1" indent="0">
              <a:buNone/>
            </a:pPr>
            <a:br>
              <a:rPr lang="en" altLang="zh-CN" dirty="0"/>
            </a:br>
            <a:endParaRPr lang="en" altLang="zh-CN" dirty="0"/>
          </a:p>
          <a:p>
            <a:pPr lvl="1"/>
            <a:endParaRPr lang="en" altLang="zh-CN" sz="2800" dirty="0"/>
          </a:p>
          <a:p>
            <a:pPr lvl="1"/>
            <a:endParaRPr lang="en" altLang="zh-CN" sz="2800" dirty="0"/>
          </a:p>
          <a:p>
            <a:endParaRPr lang="en" altLang="zh-CN" sz="3200" dirty="0"/>
          </a:p>
          <a:p>
            <a:endParaRPr lang="en" altLang="zh-CN" dirty="0"/>
          </a:p>
          <a:p>
            <a:pPr lvl="1"/>
            <a:endParaRPr kumimoji="1" lang="zh-CN" altLang="en-US" dirty="0"/>
          </a:p>
        </p:txBody>
      </p:sp>
    </p:spTree>
    <p:extLst>
      <p:ext uri="{BB962C8B-B14F-4D97-AF65-F5344CB8AC3E}">
        <p14:creationId xmlns:p14="http://schemas.microsoft.com/office/powerpoint/2010/main" val="307886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7" end="7"/>
                                            </p:txEl>
                                          </p:spTgt>
                                        </p:tgtEl>
                                        <p:attrNameLst>
                                          <p:attrName>style.color</p:attrName>
                                        </p:attrNameLst>
                                      </p:cBhvr>
                                      <p:to>
                                        <a:srgbClr val="FF2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B44839-C067-2D44-BB2A-9352B13A7CB9}"/>
              </a:ext>
            </a:extLst>
          </p:cNvPr>
          <p:cNvSpPr>
            <a:spLocks noGrp="1"/>
          </p:cNvSpPr>
          <p:nvPr>
            <p:ph type="title"/>
          </p:nvPr>
        </p:nvSpPr>
        <p:spPr/>
        <p:txBody>
          <a:bodyPr>
            <a:normAutofit fontScale="90000"/>
          </a:bodyPr>
          <a:lstStyle/>
          <a:p>
            <a:r>
              <a:rPr lang="en" altLang="zh-CN" dirty="0"/>
              <a:t>Interference Example </a:t>
            </a:r>
            <a:endParaRPr kumimoji="1" lang="zh-CN" altLang="en-US" dirty="0"/>
          </a:p>
        </p:txBody>
      </p:sp>
      <p:sp>
        <p:nvSpPr>
          <p:cNvPr id="4" name="圆角矩形 3">
            <a:extLst>
              <a:ext uri="{FF2B5EF4-FFF2-40B4-BE49-F238E27FC236}">
                <a16:creationId xmlns:a16="http://schemas.microsoft.com/office/drawing/2014/main" id="{DBC834D4-4E64-3E45-AAE1-5955866E94A0}"/>
              </a:ext>
            </a:extLst>
          </p:cNvPr>
          <p:cNvSpPr/>
          <p:nvPr/>
        </p:nvSpPr>
        <p:spPr>
          <a:xfrm>
            <a:off x="464456" y="1698171"/>
            <a:ext cx="2090058" cy="4034972"/>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5" name="圆角矩形 4">
            <a:extLst>
              <a:ext uri="{FF2B5EF4-FFF2-40B4-BE49-F238E27FC236}">
                <a16:creationId xmlns:a16="http://schemas.microsoft.com/office/drawing/2014/main" id="{0434B229-D242-5A45-AAFF-08DA7400D482}"/>
              </a:ext>
            </a:extLst>
          </p:cNvPr>
          <p:cNvSpPr/>
          <p:nvPr/>
        </p:nvSpPr>
        <p:spPr>
          <a:xfrm>
            <a:off x="627739" y="2478314"/>
            <a:ext cx="1763487" cy="856343"/>
          </a:xfrm>
          <a:prstGeom prst="roundRect">
            <a:avLst/>
          </a:prstGeom>
          <a:solidFill>
            <a:schemeClr val="lt1"/>
          </a:solidFill>
          <a:ln w="762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GC Task</a:t>
            </a:r>
          </a:p>
          <a:p>
            <a:pPr algn="ctr"/>
            <a:r>
              <a:rPr kumimoji="1" lang="en-US" altLang="zh-CN" dirty="0"/>
              <a:t>20 cores</a:t>
            </a:r>
            <a:endParaRPr kumimoji="1" lang="zh-CN" altLang="en-US" dirty="0"/>
          </a:p>
        </p:txBody>
      </p:sp>
      <p:sp>
        <p:nvSpPr>
          <p:cNvPr id="6" name="圆角矩形 5">
            <a:extLst>
              <a:ext uri="{FF2B5EF4-FFF2-40B4-BE49-F238E27FC236}">
                <a16:creationId xmlns:a16="http://schemas.microsoft.com/office/drawing/2014/main" id="{22BC43D7-1748-AB40-83FB-BCDE5BE04F56}"/>
              </a:ext>
            </a:extLst>
          </p:cNvPr>
          <p:cNvSpPr/>
          <p:nvPr/>
        </p:nvSpPr>
        <p:spPr>
          <a:xfrm>
            <a:off x="627740" y="4114799"/>
            <a:ext cx="1763487" cy="856343"/>
          </a:xfrm>
          <a:prstGeom prst="roundRect">
            <a:avLst/>
          </a:prstGeom>
          <a:solidFill>
            <a:schemeClr val="lt1"/>
          </a:solid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Memcached</a:t>
            </a:r>
          </a:p>
          <a:p>
            <a:pPr algn="ctr"/>
            <a:r>
              <a:rPr kumimoji="1" lang="en-US" altLang="zh-CN" dirty="0"/>
              <a:t>2 cores</a:t>
            </a:r>
            <a:endParaRPr kumimoji="1" lang="zh-CN" altLang="en-US" dirty="0"/>
          </a:p>
        </p:txBody>
      </p:sp>
      <p:pic>
        <p:nvPicPr>
          <p:cNvPr id="7" name="图片 6">
            <a:extLst>
              <a:ext uri="{FF2B5EF4-FFF2-40B4-BE49-F238E27FC236}">
                <a16:creationId xmlns:a16="http://schemas.microsoft.com/office/drawing/2014/main" id="{FCA4715B-27C7-504F-B9A7-C5EECCBF879B}"/>
              </a:ext>
            </a:extLst>
          </p:cNvPr>
          <p:cNvPicPr>
            <a:picLocks noChangeAspect="1"/>
          </p:cNvPicPr>
          <p:nvPr/>
        </p:nvPicPr>
        <p:blipFill>
          <a:blip r:embed="rId3"/>
          <a:stretch>
            <a:fillRect/>
          </a:stretch>
        </p:blipFill>
        <p:spPr>
          <a:xfrm>
            <a:off x="2717799" y="1505483"/>
            <a:ext cx="8736694" cy="2458325"/>
          </a:xfrm>
          <a:prstGeom prst="rect">
            <a:avLst/>
          </a:prstGeom>
        </p:spPr>
      </p:pic>
      <p:pic>
        <p:nvPicPr>
          <p:cNvPr id="8" name="图片 7">
            <a:extLst>
              <a:ext uri="{FF2B5EF4-FFF2-40B4-BE49-F238E27FC236}">
                <a16:creationId xmlns:a16="http://schemas.microsoft.com/office/drawing/2014/main" id="{3DBBED64-9C2A-8A4F-84D6-0FDBA6A2E6AF}"/>
              </a:ext>
            </a:extLst>
          </p:cNvPr>
          <p:cNvPicPr>
            <a:picLocks noChangeAspect="1"/>
          </p:cNvPicPr>
          <p:nvPr/>
        </p:nvPicPr>
        <p:blipFill>
          <a:blip r:embed="rId4"/>
          <a:stretch>
            <a:fillRect/>
          </a:stretch>
        </p:blipFill>
        <p:spPr>
          <a:xfrm>
            <a:off x="2717798" y="4052575"/>
            <a:ext cx="9474202" cy="2416628"/>
          </a:xfrm>
          <a:prstGeom prst="rect">
            <a:avLst/>
          </a:prstGeom>
        </p:spPr>
      </p:pic>
      <p:pic>
        <p:nvPicPr>
          <p:cNvPr id="9" name="图片 8">
            <a:extLst>
              <a:ext uri="{FF2B5EF4-FFF2-40B4-BE49-F238E27FC236}">
                <a16:creationId xmlns:a16="http://schemas.microsoft.com/office/drawing/2014/main" id="{21B1A652-0D69-1344-B480-91FC6CB71F34}"/>
              </a:ext>
            </a:extLst>
          </p:cNvPr>
          <p:cNvPicPr>
            <a:picLocks noChangeAspect="1"/>
          </p:cNvPicPr>
          <p:nvPr/>
        </p:nvPicPr>
        <p:blipFill>
          <a:blip r:embed="rId5"/>
          <a:stretch>
            <a:fillRect/>
          </a:stretch>
        </p:blipFill>
        <p:spPr>
          <a:xfrm>
            <a:off x="5456462" y="1958021"/>
            <a:ext cx="3996873" cy="1075464"/>
          </a:xfrm>
          <a:prstGeom prst="rect">
            <a:avLst/>
          </a:prstGeom>
        </p:spPr>
      </p:pic>
      <p:pic>
        <p:nvPicPr>
          <p:cNvPr id="10" name="图片 9">
            <a:extLst>
              <a:ext uri="{FF2B5EF4-FFF2-40B4-BE49-F238E27FC236}">
                <a16:creationId xmlns:a16="http://schemas.microsoft.com/office/drawing/2014/main" id="{7007D203-8F7E-B84C-8B90-D9F850B36562}"/>
              </a:ext>
            </a:extLst>
          </p:cNvPr>
          <p:cNvPicPr>
            <a:picLocks noChangeAspect="1"/>
          </p:cNvPicPr>
          <p:nvPr/>
        </p:nvPicPr>
        <p:blipFill>
          <a:blip r:embed="rId6"/>
          <a:stretch>
            <a:fillRect/>
          </a:stretch>
        </p:blipFill>
        <p:spPr>
          <a:xfrm>
            <a:off x="5811158" y="4391979"/>
            <a:ext cx="1905000" cy="1092200"/>
          </a:xfrm>
          <a:prstGeom prst="rect">
            <a:avLst/>
          </a:prstGeom>
        </p:spPr>
      </p:pic>
      <p:sp>
        <p:nvSpPr>
          <p:cNvPr id="11" name="同心圆 10">
            <a:extLst>
              <a:ext uri="{FF2B5EF4-FFF2-40B4-BE49-F238E27FC236}">
                <a16:creationId xmlns:a16="http://schemas.microsoft.com/office/drawing/2014/main" id="{74646C0A-24F1-D34E-BDC7-7AE75C1791C3}"/>
              </a:ext>
            </a:extLst>
          </p:cNvPr>
          <p:cNvSpPr/>
          <p:nvPr/>
        </p:nvSpPr>
        <p:spPr>
          <a:xfrm>
            <a:off x="5007428" y="5591670"/>
            <a:ext cx="333829" cy="282945"/>
          </a:xfrm>
          <a:prstGeom prst="donu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3" name="椭圆 12">
            <a:extLst>
              <a:ext uri="{FF2B5EF4-FFF2-40B4-BE49-F238E27FC236}">
                <a16:creationId xmlns:a16="http://schemas.microsoft.com/office/drawing/2014/main" id="{50FD5E17-68CB-6A4D-A2D8-1BA2C02C0802}"/>
              </a:ext>
            </a:extLst>
          </p:cNvPr>
          <p:cNvSpPr/>
          <p:nvPr/>
        </p:nvSpPr>
        <p:spPr>
          <a:xfrm>
            <a:off x="671882" y="1923146"/>
            <a:ext cx="308724" cy="323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02264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C98B1-61B7-2444-B5B7-2DF81948B2A6}"/>
              </a:ext>
            </a:extLst>
          </p:cNvPr>
          <p:cNvSpPr>
            <a:spLocks noGrp="1"/>
          </p:cNvSpPr>
          <p:nvPr>
            <p:ph type="title"/>
          </p:nvPr>
        </p:nvSpPr>
        <p:spPr/>
        <p:txBody>
          <a:bodyPr>
            <a:normAutofit fontScale="90000"/>
          </a:bodyPr>
          <a:lstStyle/>
          <a:p>
            <a:r>
              <a:rPr lang="en" altLang="zh-CN" dirty="0"/>
              <a:t>How fast must we react? </a:t>
            </a:r>
            <a:endParaRPr kumimoji="1" lang="zh-CN" altLang="en-US" dirty="0"/>
          </a:p>
        </p:txBody>
      </p:sp>
      <p:pic>
        <p:nvPicPr>
          <p:cNvPr id="4" name="内容占位符 3">
            <a:extLst>
              <a:ext uri="{FF2B5EF4-FFF2-40B4-BE49-F238E27FC236}">
                <a16:creationId xmlns:a16="http://schemas.microsoft.com/office/drawing/2014/main" id="{436C81B7-A79D-4F46-96D6-7C09504856EA}"/>
              </a:ext>
            </a:extLst>
          </p:cNvPr>
          <p:cNvPicPr>
            <a:picLocks noGrp="1" noChangeAspect="1"/>
          </p:cNvPicPr>
          <p:nvPr>
            <p:ph idx="1"/>
          </p:nvPr>
        </p:nvPicPr>
        <p:blipFill>
          <a:blip r:embed="rId3"/>
          <a:stretch>
            <a:fillRect/>
          </a:stretch>
        </p:blipFill>
        <p:spPr>
          <a:xfrm>
            <a:off x="838200" y="1231704"/>
            <a:ext cx="10131451" cy="4521201"/>
          </a:xfrm>
          <a:prstGeom prst="rect">
            <a:avLst/>
          </a:prstGeom>
        </p:spPr>
      </p:pic>
      <p:sp>
        <p:nvSpPr>
          <p:cNvPr id="6" name="内容占位符 2">
            <a:extLst>
              <a:ext uri="{FF2B5EF4-FFF2-40B4-BE49-F238E27FC236}">
                <a16:creationId xmlns:a16="http://schemas.microsoft.com/office/drawing/2014/main" id="{516DA3D9-8C33-9F45-8081-9710CCF0A09A}"/>
              </a:ext>
            </a:extLst>
          </p:cNvPr>
          <p:cNvSpPr txBox="1">
            <a:spLocks/>
          </p:cNvSpPr>
          <p:nvPr/>
        </p:nvSpPr>
        <p:spPr>
          <a:xfrm>
            <a:off x="1568145" y="5907297"/>
            <a:ext cx="8671560" cy="688515"/>
          </a:xfrm>
          <a:prstGeom prst="rect">
            <a:avLst/>
          </a:prstGeom>
        </p:spPr>
        <p:txBody>
          <a:bodyPr vert="horz" lIns="91440" tIns="45720" rIns="91440" bIns="45720" rtlCol="0">
            <a:normAutofit/>
          </a:bodyPr>
          <a:lstStyle>
            <a:lvl1pPr marL="514350" indent="-51435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altLang="zh-CN" dirty="0"/>
              <a:t>100 μ</a:t>
            </a:r>
            <a:r>
              <a:rPr lang="en" altLang="zh-CN" dirty="0"/>
              <a:t>s window to react to keep latencies below SLO </a:t>
            </a:r>
          </a:p>
          <a:p>
            <a:endParaRPr lang="en" altLang="zh-CN" dirty="0"/>
          </a:p>
        </p:txBody>
      </p:sp>
    </p:spTree>
    <p:extLst>
      <p:ext uri="{BB962C8B-B14F-4D97-AF65-F5344CB8AC3E}">
        <p14:creationId xmlns:p14="http://schemas.microsoft.com/office/powerpoint/2010/main" val="312701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a:extLst>
              <a:ext uri="{FF2B5EF4-FFF2-40B4-BE49-F238E27FC236}">
                <a16:creationId xmlns:a16="http://schemas.microsoft.com/office/drawing/2014/main" id="{2A138914-DCE8-5B44-A67D-3FC28272DAFC}"/>
              </a:ext>
            </a:extLst>
          </p:cNvPr>
          <p:cNvSpPr/>
          <p:nvPr/>
        </p:nvSpPr>
        <p:spPr>
          <a:xfrm>
            <a:off x="7370329" y="2167510"/>
            <a:ext cx="4501662" cy="4220308"/>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59B5284E-AB50-3F48-AA4F-640AB4043E88}"/>
              </a:ext>
            </a:extLst>
          </p:cNvPr>
          <p:cNvSpPr>
            <a:spLocks noGrp="1"/>
          </p:cNvSpPr>
          <p:nvPr>
            <p:ph type="title"/>
          </p:nvPr>
        </p:nvSpPr>
        <p:spPr/>
        <p:txBody>
          <a:bodyPr>
            <a:normAutofit fontScale="90000"/>
          </a:bodyPr>
          <a:lstStyle/>
          <a:p>
            <a:r>
              <a:rPr kumimoji="1" lang="en-US" altLang="zh-CN" dirty="0"/>
              <a:t>Existing Solutions</a:t>
            </a:r>
            <a:endParaRPr kumimoji="1" lang="zh-CN" altLang="en-US" dirty="0"/>
          </a:p>
        </p:txBody>
      </p:sp>
      <p:sp>
        <p:nvSpPr>
          <p:cNvPr id="3" name="内容占位符 2">
            <a:extLst>
              <a:ext uri="{FF2B5EF4-FFF2-40B4-BE49-F238E27FC236}">
                <a16:creationId xmlns:a16="http://schemas.microsoft.com/office/drawing/2014/main" id="{39A13950-9711-0E47-8638-F7DD537965F4}"/>
              </a:ext>
            </a:extLst>
          </p:cNvPr>
          <p:cNvSpPr>
            <a:spLocks noGrp="1"/>
          </p:cNvSpPr>
          <p:nvPr>
            <p:ph idx="1"/>
          </p:nvPr>
        </p:nvSpPr>
        <p:spPr/>
        <p:txBody>
          <a:bodyPr>
            <a:normAutofit fontScale="92500" lnSpcReduction="10000"/>
          </a:bodyPr>
          <a:lstStyle/>
          <a:p>
            <a:r>
              <a:rPr kumimoji="1" lang="en" altLang="zh-CN" sz="3200" dirty="0"/>
              <a:t>Static partition resource</a:t>
            </a:r>
          </a:p>
          <a:p>
            <a:pPr lvl="1"/>
            <a:r>
              <a:rPr kumimoji="1" lang="en-US" altLang="zh-CN" sz="2800" dirty="0"/>
              <a:t>e.g. </a:t>
            </a:r>
            <a:r>
              <a:rPr lang="en" altLang="zh-CN" sz="2800" dirty="0"/>
              <a:t>dedicating cores, partitioning caches, etc. </a:t>
            </a:r>
          </a:p>
          <a:p>
            <a:endParaRPr lang="en" altLang="zh-CN" sz="3200" dirty="0"/>
          </a:p>
          <a:p>
            <a:r>
              <a:rPr lang="en" altLang="zh-CN" sz="3500" dirty="0"/>
              <a:t>Dynamically adjust partitions </a:t>
            </a:r>
          </a:p>
          <a:p>
            <a:pPr lvl="1"/>
            <a:r>
              <a:rPr lang="en" altLang="zh-CN" sz="3000" dirty="0"/>
              <a:t>Heracles [ISCA ‘15]</a:t>
            </a:r>
          </a:p>
          <a:p>
            <a:pPr lvl="2"/>
            <a:r>
              <a:rPr lang="en" altLang="zh-CN" sz="2600" dirty="0"/>
              <a:t>Converges in 30 seconds </a:t>
            </a:r>
          </a:p>
          <a:p>
            <a:pPr lvl="1"/>
            <a:r>
              <a:rPr lang="en" altLang="zh-CN" sz="3000" dirty="0"/>
              <a:t>Parties [ASPLOS ‘19]</a:t>
            </a:r>
          </a:p>
          <a:p>
            <a:pPr lvl="2"/>
            <a:r>
              <a:rPr lang="en" altLang="zh-CN" sz="2600" dirty="0"/>
              <a:t> Converges in 10-20 seconds </a:t>
            </a:r>
          </a:p>
          <a:p>
            <a:pPr lvl="1"/>
            <a:endParaRPr lang="en" altLang="zh-CN" dirty="0"/>
          </a:p>
          <a:p>
            <a:pPr marL="0" indent="0">
              <a:buNone/>
            </a:pPr>
            <a:br>
              <a:rPr lang="en" altLang="zh-CN" dirty="0"/>
            </a:br>
            <a:endParaRPr lang="en" altLang="zh-CN" dirty="0"/>
          </a:p>
          <a:p>
            <a:endParaRPr lang="en" altLang="zh-CN" dirty="0"/>
          </a:p>
          <a:p>
            <a:pPr lvl="1"/>
            <a:endParaRPr kumimoji="1" lang="zh-CN" altLang="en-US" dirty="0"/>
          </a:p>
        </p:txBody>
      </p:sp>
      <p:pic>
        <p:nvPicPr>
          <p:cNvPr id="5" name="图片 4">
            <a:extLst>
              <a:ext uri="{FF2B5EF4-FFF2-40B4-BE49-F238E27FC236}">
                <a16:creationId xmlns:a16="http://schemas.microsoft.com/office/drawing/2014/main" id="{4443CCE4-46E2-EA40-B648-4D932EBDDAF5}"/>
              </a:ext>
            </a:extLst>
          </p:cNvPr>
          <p:cNvPicPr>
            <a:picLocks noChangeAspect="1"/>
          </p:cNvPicPr>
          <p:nvPr/>
        </p:nvPicPr>
        <p:blipFill>
          <a:blip r:embed="rId3"/>
          <a:stretch>
            <a:fillRect/>
          </a:stretch>
        </p:blipFill>
        <p:spPr>
          <a:xfrm>
            <a:off x="7794264" y="2738309"/>
            <a:ext cx="1067492" cy="1104602"/>
          </a:xfrm>
          <a:prstGeom prst="rect">
            <a:avLst/>
          </a:prstGeom>
        </p:spPr>
      </p:pic>
      <p:pic>
        <p:nvPicPr>
          <p:cNvPr id="6" name="图片 5">
            <a:extLst>
              <a:ext uri="{FF2B5EF4-FFF2-40B4-BE49-F238E27FC236}">
                <a16:creationId xmlns:a16="http://schemas.microsoft.com/office/drawing/2014/main" id="{8419DC3C-0E2F-AE4C-B1DF-E141E5534AA0}"/>
              </a:ext>
            </a:extLst>
          </p:cNvPr>
          <p:cNvPicPr>
            <a:picLocks noChangeAspect="1"/>
          </p:cNvPicPr>
          <p:nvPr/>
        </p:nvPicPr>
        <p:blipFill>
          <a:blip r:embed="rId4"/>
          <a:stretch>
            <a:fillRect/>
          </a:stretch>
        </p:blipFill>
        <p:spPr>
          <a:xfrm>
            <a:off x="10470063" y="2620406"/>
            <a:ext cx="1253521" cy="1202764"/>
          </a:xfrm>
          <a:prstGeom prst="rect">
            <a:avLst/>
          </a:prstGeom>
        </p:spPr>
      </p:pic>
      <p:sp>
        <p:nvSpPr>
          <p:cNvPr id="7" name="椭圆 6">
            <a:extLst>
              <a:ext uri="{FF2B5EF4-FFF2-40B4-BE49-F238E27FC236}">
                <a16:creationId xmlns:a16="http://schemas.microsoft.com/office/drawing/2014/main" id="{8924E3CA-0A5C-FE42-9BA2-5F43C1FFB0F6}"/>
              </a:ext>
            </a:extLst>
          </p:cNvPr>
          <p:cNvSpPr/>
          <p:nvPr/>
        </p:nvSpPr>
        <p:spPr>
          <a:xfrm>
            <a:off x="7975026" y="4886517"/>
            <a:ext cx="693911" cy="58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a:extLst>
              <a:ext uri="{FF2B5EF4-FFF2-40B4-BE49-F238E27FC236}">
                <a16:creationId xmlns:a16="http://schemas.microsoft.com/office/drawing/2014/main" id="{8F565A9A-B8C1-1444-9BBC-D5109BE4524E}"/>
              </a:ext>
            </a:extLst>
          </p:cNvPr>
          <p:cNvSpPr/>
          <p:nvPr/>
        </p:nvSpPr>
        <p:spPr>
          <a:xfrm>
            <a:off x="10794728" y="4934265"/>
            <a:ext cx="693911" cy="58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20C34577-8A47-D343-8CEB-795CEFF8007F}"/>
              </a:ext>
            </a:extLst>
          </p:cNvPr>
          <p:cNvSpPr/>
          <p:nvPr/>
        </p:nvSpPr>
        <p:spPr>
          <a:xfrm>
            <a:off x="9622307" y="4760905"/>
            <a:ext cx="693911" cy="586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六边形 9">
            <a:extLst>
              <a:ext uri="{FF2B5EF4-FFF2-40B4-BE49-F238E27FC236}">
                <a16:creationId xmlns:a16="http://schemas.microsoft.com/office/drawing/2014/main" id="{56119D2C-7699-454D-B886-BFBBDF2B83C2}"/>
              </a:ext>
            </a:extLst>
          </p:cNvPr>
          <p:cNvSpPr/>
          <p:nvPr/>
        </p:nvSpPr>
        <p:spPr>
          <a:xfrm>
            <a:off x="10825361" y="5284559"/>
            <a:ext cx="576917" cy="445476"/>
          </a:xfrm>
          <a:prstGeom prst="hexagon">
            <a:avLst>
              <a:gd name="adj" fmla="val 28158"/>
              <a:gd name="vf" fmla="val 11547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六边形 10">
            <a:extLst>
              <a:ext uri="{FF2B5EF4-FFF2-40B4-BE49-F238E27FC236}">
                <a16:creationId xmlns:a16="http://schemas.microsoft.com/office/drawing/2014/main" id="{CD7ED30C-B4A6-C34E-AE54-7034737794AA}"/>
              </a:ext>
            </a:extLst>
          </p:cNvPr>
          <p:cNvSpPr/>
          <p:nvPr/>
        </p:nvSpPr>
        <p:spPr>
          <a:xfrm>
            <a:off x="8109260" y="5198687"/>
            <a:ext cx="576917" cy="44547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六边形 11">
            <a:extLst>
              <a:ext uri="{FF2B5EF4-FFF2-40B4-BE49-F238E27FC236}">
                <a16:creationId xmlns:a16="http://schemas.microsoft.com/office/drawing/2014/main" id="{ED86A2F6-ED96-6445-B03C-225976B33FD8}"/>
              </a:ext>
            </a:extLst>
          </p:cNvPr>
          <p:cNvSpPr/>
          <p:nvPr/>
        </p:nvSpPr>
        <p:spPr>
          <a:xfrm>
            <a:off x="9706773" y="5166353"/>
            <a:ext cx="576917" cy="44547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圆柱体 12">
            <a:extLst>
              <a:ext uri="{FF2B5EF4-FFF2-40B4-BE49-F238E27FC236}">
                <a16:creationId xmlns:a16="http://schemas.microsoft.com/office/drawing/2014/main" id="{2AD80875-88CB-FA4E-ADCF-B4C49A3154DF}"/>
              </a:ext>
            </a:extLst>
          </p:cNvPr>
          <p:cNvSpPr/>
          <p:nvPr/>
        </p:nvSpPr>
        <p:spPr>
          <a:xfrm>
            <a:off x="9598336" y="5487050"/>
            <a:ext cx="720505" cy="530227"/>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圆柱体 13">
            <a:extLst>
              <a:ext uri="{FF2B5EF4-FFF2-40B4-BE49-F238E27FC236}">
                <a16:creationId xmlns:a16="http://schemas.microsoft.com/office/drawing/2014/main" id="{0971BF29-9E8E-C64C-93A5-E4F000B089F7}"/>
              </a:ext>
            </a:extLst>
          </p:cNvPr>
          <p:cNvSpPr/>
          <p:nvPr/>
        </p:nvSpPr>
        <p:spPr>
          <a:xfrm>
            <a:off x="10714805" y="5507297"/>
            <a:ext cx="720505" cy="530227"/>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圆柱体 14">
            <a:extLst>
              <a:ext uri="{FF2B5EF4-FFF2-40B4-BE49-F238E27FC236}">
                <a16:creationId xmlns:a16="http://schemas.microsoft.com/office/drawing/2014/main" id="{24FF7017-0CF2-2F47-AEF4-C35C59B0BD94}"/>
              </a:ext>
            </a:extLst>
          </p:cNvPr>
          <p:cNvSpPr/>
          <p:nvPr/>
        </p:nvSpPr>
        <p:spPr>
          <a:xfrm>
            <a:off x="8070935" y="5512574"/>
            <a:ext cx="720505" cy="530227"/>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 name="直线箭头连接符 15">
            <a:extLst>
              <a:ext uri="{FF2B5EF4-FFF2-40B4-BE49-F238E27FC236}">
                <a16:creationId xmlns:a16="http://schemas.microsoft.com/office/drawing/2014/main" id="{7942776B-22BF-B440-93EB-E547963D6786}"/>
              </a:ext>
            </a:extLst>
          </p:cNvPr>
          <p:cNvCxnSpPr>
            <a:cxnSpLocks/>
            <a:endCxn id="7" idx="0"/>
          </p:cNvCxnSpPr>
          <p:nvPr/>
        </p:nvCxnSpPr>
        <p:spPr>
          <a:xfrm>
            <a:off x="8252082" y="3665311"/>
            <a:ext cx="69900" cy="1221206"/>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A9C2EE11-E63B-5A47-9449-530EAFFDFEDB}"/>
              </a:ext>
            </a:extLst>
          </p:cNvPr>
          <p:cNvCxnSpPr>
            <a:cxnSpLocks/>
            <a:endCxn id="11" idx="4"/>
          </p:cNvCxnSpPr>
          <p:nvPr/>
        </p:nvCxnSpPr>
        <p:spPr>
          <a:xfrm flipH="1">
            <a:off x="8220629" y="3652932"/>
            <a:ext cx="48280" cy="154575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a:extLst>
              <a:ext uri="{FF2B5EF4-FFF2-40B4-BE49-F238E27FC236}">
                <a16:creationId xmlns:a16="http://schemas.microsoft.com/office/drawing/2014/main" id="{9D9C0494-88F4-2446-BA8D-889514A1C65F}"/>
              </a:ext>
            </a:extLst>
          </p:cNvPr>
          <p:cNvCxnSpPr>
            <a:cxnSpLocks/>
            <a:stCxn id="5" idx="2"/>
            <a:endCxn id="15" idx="0"/>
          </p:cNvCxnSpPr>
          <p:nvPr/>
        </p:nvCxnSpPr>
        <p:spPr>
          <a:xfrm>
            <a:off x="8328010" y="3842911"/>
            <a:ext cx="103178" cy="180222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8FC9BC10-FC71-8041-A3A5-6162E2B0BE23}"/>
              </a:ext>
            </a:extLst>
          </p:cNvPr>
          <p:cNvCxnSpPr>
            <a:cxnSpLocks/>
            <a:stCxn id="6" idx="2"/>
            <a:endCxn id="14" idx="0"/>
          </p:cNvCxnSpPr>
          <p:nvPr/>
        </p:nvCxnSpPr>
        <p:spPr>
          <a:xfrm flipH="1">
            <a:off x="11075058" y="3823170"/>
            <a:ext cx="21766" cy="1816684"/>
          </a:xfrm>
          <a:prstGeom prst="straightConnector1">
            <a:avLst/>
          </a:prstGeom>
          <a:ln w="38100">
            <a:solidFill>
              <a:schemeClr val="accent6">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id="{4753D217-6C7D-AF47-AFB9-E51362540746}"/>
              </a:ext>
            </a:extLst>
          </p:cNvPr>
          <p:cNvCxnSpPr>
            <a:cxnSpLocks/>
            <a:endCxn id="10" idx="5"/>
          </p:cNvCxnSpPr>
          <p:nvPr/>
        </p:nvCxnSpPr>
        <p:spPr>
          <a:xfrm>
            <a:off x="11088801" y="3632216"/>
            <a:ext cx="188040" cy="1652343"/>
          </a:xfrm>
          <a:prstGeom prst="straightConnector1">
            <a:avLst/>
          </a:prstGeom>
          <a:ln w="38100">
            <a:solidFill>
              <a:schemeClr val="accent6">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直线箭头连接符 20">
            <a:extLst>
              <a:ext uri="{FF2B5EF4-FFF2-40B4-BE49-F238E27FC236}">
                <a16:creationId xmlns:a16="http://schemas.microsoft.com/office/drawing/2014/main" id="{0CA63D9B-50BB-2043-9AA6-FD8D88080320}"/>
              </a:ext>
            </a:extLst>
          </p:cNvPr>
          <p:cNvCxnSpPr>
            <a:cxnSpLocks/>
            <a:stCxn id="6" idx="2"/>
            <a:endCxn id="8" idx="0"/>
          </p:cNvCxnSpPr>
          <p:nvPr/>
        </p:nvCxnSpPr>
        <p:spPr>
          <a:xfrm>
            <a:off x="11096824" y="3823170"/>
            <a:ext cx="44860" cy="1111095"/>
          </a:xfrm>
          <a:prstGeom prst="straightConnector1">
            <a:avLst/>
          </a:prstGeom>
          <a:ln w="38100">
            <a:solidFill>
              <a:schemeClr val="accent6">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FFD40B63-9251-C64F-91D3-C7DEF4F516DB}"/>
              </a:ext>
            </a:extLst>
          </p:cNvPr>
          <p:cNvCxnSpPr/>
          <p:nvPr/>
        </p:nvCxnSpPr>
        <p:spPr>
          <a:xfrm>
            <a:off x="9017391" y="1634560"/>
            <a:ext cx="0" cy="5117932"/>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pic>
        <p:nvPicPr>
          <p:cNvPr id="1025" name="Picture 1" descr="page10image790971792">
            <a:extLst>
              <a:ext uri="{FF2B5EF4-FFF2-40B4-BE49-F238E27FC236}">
                <a16:creationId xmlns:a16="http://schemas.microsoft.com/office/drawing/2014/main" id="{960DA5CF-D219-604D-8889-7401FA338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266" y="5416068"/>
            <a:ext cx="4927600" cy="406400"/>
          </a:xfrm>
          <a:prstGeom prst="rect">
            <a:avLst/>
          </a:prstGeom>
          <a:noFill/>
          <a:extLst>
            <a:ext uri="{909E8E84-426E-40DD-AFC4-6F175D3DCCD1}">
              <a14:hiddenFill xmlns:a14="http://schemas.microsoft.com/office/drawing/2010/main">
                <a:solidFill>
                  <a:srgbClr val="FFFFFF"/>
                </a:solidFill>
              </a14:hiddenFill>
            </a:ext>
          </a:extLst>
        </p:spPr>
      </p:pic>
      <p:sp>
        <p:nvSpPr>
          <p:cNvPr id="55" name="圆角矩形 54">
            <a:extLst>
              <a:ext uri="{FF2B5EF4-FFF2-40B4-BE49-F238E27FC236}">
                <a16:creationId xmlns:a16="http://schemas.microsoft.com/office/drawing/2014/main" id="{4804A445-C4DD-FC42-B810-180CC0C8B5A0}"/>
              </a:ext>
            </a:extLst>
          </p:cNvPr>
          <p:cNvSpPr/>
          <p:nvPr/>
        </p:nvSpPr>
        <p:spPr>
          <a:xfrm>
            <a:off x="1491175" y="5611829"/>
            <a:ext cx="4181741" cy="42569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zh-CN" altLang="zh-CN" dirty="0">
                <a:solidFill>
                  <a:srgbClr val="FF0000"/>
                </a:solidFill>
                <a:latin typeface="Arial" panose="020B0604020202020204" pitchFamily="34" charset="0"/>
                <a:ea typeface="Calibri" panose="020F0502020204030204" pitchFamily="34" charset="0"/>
              </a:rPr>
              <a:t>100,000x too slow for GC example </a:t>
            </a:r>
            <a:endParaRPr lang="zh-CN" altLang="zh-CN" dirty="0">
              <a:solidFill>
                <a:schemeClr val="tx1"/>
              </a:solidFill>
              <a:latin typeface="Arial" panose="020B0604020202020204" pitchFamily="34" charset="0"/>
            </a:endParaRPr>
          </a:p>
        </p:txBody>
      </p:sp>
      <p:pic>
        <p:nvPicPr>
          <p:cNvPr id="1027" name="Picture 3" descr="page10image790971792">
            <a:extLst>
              <a:ext uri="{FF2B5EF4-FFF2-40B4-BE49-F238E27FC236}">
                <a16:creationId xmlns:a16="http://schemas.microsoft.com/office/drawing/2014/main" id="{F76781D0-8AF3-0349-9E7A-05CFB5B56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927600" cy="406400"/>
          </a:xfrm>
          <a:prstGeom prst="rect">
            <a:avLst/>
          </a:prstGeom>
          <a:noFill/>
          <a:extLst>
            <a:ext uri="{909E8E84-426E-40DD-AFC4-6F175D3DCCD1}">
              <a14:hiddenFill xmlns:a14="http://schemas.microsoft.com/office/drawing/2010/main">
                <a:solidFill>
                  <a:srgbClr val="FFFFFF"/>
                </a:solidFill>
              </a14:hiddenFill>
            </a:ext>
          </a:extLst>
        </p:spPr>
      </p:pic>
      <p:sp>
        <p:nvSpPr>
          <p:cNvPr id="27" name="椭圆 26">
            <a:extLst>
              <a:ext uri="{FF2B5EF4-FFF2-40B4-BE49-F238E27FC236}">
                <a16:creationId xmlns:a16="http://schemas.microsoft.com/office/drawing/2014/main" id="{558F0334-DDF7-2446-AE48-97986A63F876}"/>
              </a:ext>
            </a:extLst>
          </p:cNvPr>
          <p:cNvSpPr/>
          <p:nvPr/>
        </p:nvSpPr>
        <p:spPr>
          <a:xfrm>
            <a:off x="7614299" y="2429452"/>
            <a:ext cx="308724" cy="323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7104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44 0.06436 L 0.11849 0.06436 " pathEditMode="relative" ptsTypes="AA">
                                      <p:cBhvr>
                                        <p:cTn id="6" dur="2000" fill="hold"/>
                                        <p:tgtEl>
                                          <p:spTgt spid="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华康俪金黑W8(P)"/>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9072</TotalTime>
  <Words>4939</Words>
  <Application>Microsoft Office PowerPoint</Application>
  <PresentationFormat>宽屏</PresentationFormat>
  <Paragraphs>470</Paragraphs>
  <Slides>49</Slides>
  <Notes>49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49</vt:i4>
      </vt:variant>
    </vt:vector>
  </HeadingPairs>
  <TitlesOfParts>
    <vt:vector size="58" baseType="lpstr">
      <vt:lpstr>Helvetica Neue</vt:lpstr>
      <vt:lpstr>Roboto</vt:lpstr>
      <vt:lpstr>微软雅黑</vt:lpstr>
      <vt:lpstr>Arial</vt:lpstr>
      <vt:lpstr>Calibri</vt:lpstr>
      <vt:lpstr>Cambria Math</vt:lpstr>
      <vt:lpstr>Gill Sans MT</vt:lpstr>
      <vt:lpstr>Times New Roman</vt:lpstr>
      <vt:lpstr>Office 主题</vt:lpstr>
      <vt:lpstr>PowerPoint 演示文稿</vt:lpstr>
      <vt:lpstr>Outline</vt:lpstr>
      <vt:lpstr>Low Tail Latency is Critical in Datacenters </vt:lpstr>
      <vt:lpstr>Must Balance Latency with Efficiency </vt:lpstr>
      <vt:lpstr>Challenge: Noisy Neighbors </vt:lpstr>
      <vt:lpstr>Challenge: Resource Usage Constantly Shifts </vt:lpstr>
      <vt:lpstr>Interference Example </vt:lpstr>
      <vt:lpstr>How fast must we react? </vt:lpstr>
      <vt:lpstr>Existing Solutions</vt:lpstr>
      <vt:lpstr>Outline</vt:lpstr>
      <vt:lpstr>Challenges at the μs-Timescale </vt:lpstr>
      <vt:lpstr>Caladan’s Contributions </vt:lpstr>
      <vt:lpstr>Caladan’s Components </vt:lpstr>
      <vt:lpstr>Mitigating Interference </vt:lpstr>
      <vt:lpstr>Mitigating Interference </vt:lpstr>
      <vt:lpstr>Mitigating Interference </vt:lpstr>
      <vt:lpstr>Signal Sources </vt:lpstr>
      <vt:lpstr>Core Allocation </vt:lpstr>
      <vt:lpstr>Mitigating Memory Bandwidth Interference </vt:lpstr>
      <vt:lpstr>Example: Mitigating Memory Bandwidth  Interference  </vt:lpstr>
      <vt:lpstr>Example: Mitigating Memory Bandwidth  Interference  </vt:lpstr>
      <vt:lpstr>Example: Mitigating Memory Bandwidth  Interference  </vt:lpstr>
      <vt:lpstr>Example: Mitigating Memory Bandwidth  Interference  </vt:lpstr>
      <vt:lpstr>Example: Mitigating Memory Bandwidth  Interference  </vt:lpstr>
      <vt:lpstr>Caladan: Mitigating Interference at Microsecond Timescales</vt:lpstr>
      <vt:lpstr>Outline</vt:lpstr>
      <vt:lpstr>Implementation</vt:lpstr>
      <vt:lpstr>Evaluation</vt:lpstr>
      <vt:lpstr>Evaluation</vt:lpstr>
      <vt:lpstr>Evaluation</vt:lpstr>
      <vt:lpstr>Set up</vt:lpstr>
      <vt:lpstr>Set up</vt:lpstr>
      <vt:lpstr>Comparison</vt:lpstr>
      <vt:lpstr>Comparison</vt:lpstr>
      <vt:lpstr>Comparison</vt:lpstr>
      <vt:lpstr>Comparison</vt:lpstr>
      <vt:lpstr>Comparison</vt:lpstr>
      <vt:lpstr>Diverse Colocations</vt:lpstr>
      <vt:lpstr>Diverse Colocations</vt:lpstr>
      <vt:lpstr>Diverse Colocations</vt:lpstr>
      <vt:lpstr>Diverse Colocations</vt:lpstr>
      <vt:lpstr>Diverse Colocations</vt:lpstr>
      <vt:lpstr>Diverse Colocations</vt:lpstr>
      <vt:lpstr>Diverse Colocations</vt:lpstr>
      <vt:lpstr>Diverse Colocations</vt:lpstr>
      <vt:lpstr>Diverse Colocations</vt:lpstr>
      <vt:lpstr>Outline</vt:lpstr>
      <vt:lpstr>Conclusion</vt:lpstr>
      <vt:lpstr>Caladan: Mitigating Interference at Microsecond Timescales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Chuannan Zhang</dc:creator>
  <cp:lastModifiedBy>Zhang Chuannan</cp:lastModifiedBy>
  <cp:revision>746</cp:revision>
  <cp:lastPrinted>2018-07-10T14:59:54Z</cp:lastPrinted>
  <dcterms:created xsi:type="dcterms:W3CDTF">2013-05-07T11:05:13Z</dcterms:created>
  <dcterms:modified xsi:type="dcterms:W3CDTF">2021-04-07T13:12:50Z</dcterms:modified>
</cp:coreProperties>
</file>