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483" r:id="rId2"/>
    <p:sldId id="544" r:id="rId3"/>
    <p:sldId id="545" r:id="rId4"/>
    <p:sldId id="553" r:id="rId5"/>
    <p:sldId id="554" r:id="rId6"/>
    <p:sldId id="555" r:id="rId7"/>
    <p:sldId id="547" r:id="rId8"/>
    <p:sldId id="548" r:id="rId9"/>
    <p:sldId id="549" r:id="rId10"/>
    <p:sldId id="550" r:id="rId11"/>
    <p:sldId id="552" r:id="rId12"/>
    <p:sldId id="595" r:id="rId13"/>
    <p:sldId id="594" r:id="rId14"/>
    <p:sldId id="596" r:id="rId15"/>
    <p:sldId id="565" r:id="rId16"/>
    <p:sldId id="556" r:id="rId17"/>
    <p:sldId id="558" r:id="rId18"/>
    <p:sldId id="564" r:id="rId19"/>
    <p:sldId id="560" r:id="rId20"/>
    <p:sldId id="589" r:id="rId21"/>
    <p:sldId id="591" r:id="rId22"/>
    <p:sldId id="581" r:id="rId23"/>
    <p:sldId id="580" r:id="rId24"/>
    <p:sldId id="579" r:id="rId25"/>
    <p:sldId id="573" r:id="rId26"/>
    <p:sldId id="574" r:id="rId27"/>
    <p:sldId id="575" r:id="rId28"/>
    <p:sldId id="582" r:id="rId29"/>
    <p:sldId id="557" r:id="rId30"/>
    <p:sldId id="583" r:id="rId31"/>
    <p:sldId id="559" r:id="rId32"/>
    <p:sldId id="584" r:id="rId33"/>
    <p:sldId id="561" r:id="rId34"/>
    <p:sldId id="566" r:id="rId35"/>
    <p:sldId id="567" r:id="rId36"/>
    <p:sldId id="586" r:id="rId37"/>
    <p:sldId id="568" r:id="rId38"/>
    <p:sldId id="585" r:id="rId39"/>
    <p:sldId id="587" r:id="rId40"/>
    <p:sldId id="588" r:id="rId41"/>
    <p:sldId id="569" r:id="rId42"/>
    <p:sldId id="593" r:id="rId43"/>
    <p:sldId id="576" r:id="rId44"/>
    <p:sldId id="592" r:id="rId45"/>
    <p:sldId id="542" r:id="rId46"/>
  </p:sldIdLst>
  <p:sldSz cx="12192000" cy="6858000"/>
  <p:notesSz cx="9925050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曹将" initials="曹将" lastIdx="3" clrIdx="0">
    <p:extLst>
      <p:ext uri="{19B8F6BF-5375-455C-9EA6-DF929625EA0E}">
        <p15:presenceInfo xmlns:p15="http://schemas.microsoft.com/office/powerpoint/2012/main" userId="c4ed7d33dd594ec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0066FF"/>
    <a:srgbClr val="B4C7E7"/>
    <a:srgbClr val="99FF99"/>
    <a:srgbClr val="CC99FF"/>
    <a:srgbClr val="A38ACB"/>
    <a:srgbClr val="543795"/>
    <a:srgbClr val="9FBFE5"/>
    <a:srgbClr val="F6AD8E"/>
    <a:srgbClr val="98B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B3C154-8B8F-9113-91CA-5B61C5423841}" v="671" dt="2021-03-09T14:42:06.615"/>
    <p1510:client id="{0DAB92BC-094E-C922-5B88-8D34B037C9FE}" v="236" dt="2021-03-10T02:30:55.810"/>
    <p1510:client id="{310B03DE-6B0F-924C-AC29-70118B3BBE93}" v="6428" dt="2021-03-10T09:02:24.344"/>
    <p1510:client id="{518E0BD4-E04E-F82A-23BD-24470AAAB013}" v="65" dt="2021-03-10T08:04:13.901"/>
    <p1510:client id="{6F325744-6375-A1A5-B232-74BD767676C8}" v="23" dt="2021-03-09T13:48:21.042"/>
    <p1510:client id="{7F872C6F-AD2C-8F26-894C-7E51D81C3341}" v="21" dt="2021-03-10T09:46:27.914"/>
    <p1510:client id="{8ADB25E9-F09B-9F5E-B4D1-9D00C063F4F8}" v="216" dt="2021-03-09T11:05:00.414"/>
    <p1510:client id="{9F372965-98F1-5BF2-4DCB-CB56A88F826D}" v="300" dt="2021-03-10T06:46:14.407"/>
    <p1510:client id="{B2CCB29F-E04B-B000-BABE-FFA2C612172F}" v="558" dt="2021-03-10T06:08:25.122"/>
    <p1510:client id="{C2FE25BA-6C65-4C75-990D-91BF14A34A9E}" v="1159" dt="2021-03-09T12:29:56.405"/>
    <p1510:client id="{EA26ACEF-42A5-7F07-CDD3-C2611645988C}" v="16" dt="2021-03-10T05:18:28.841"/>
    <p1510:client id="{FB742CA7-92AF-C7BA-8D00-EFA8A5E1F7C5}" v="104" dt="2021-03-09T16:34:45.5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387"/>
        <p:guide pos="3817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937" cy="3403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0796" y="0"/>
            <a:ext cx="4301937" cy="3403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62300-1FE7-4FAC-83B0-D7A4CADAEAA1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7357"/>
            <a:ext cx="4301937" cy="3403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0796" y="6457357"/>
            <a:ext cx="4301937" cy="3403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4D52A-61AB-4812-969F-BE0056F03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28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1899" y="0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990F5-43F9-40AD-9E69-A5743A25316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849313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506" y="3271382"/>
            <a:ext cx="794004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1899" y="6456613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0FDD1-5445-47D8-99AF-E17C10F84B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828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541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598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134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44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286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sz="240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066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184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0485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6183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0380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2700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0999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5544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243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052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3335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1668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8200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392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Gill Sans MT" panose="020B05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Mar 10, 2021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704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USENIX Aunal Technical Conference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altLang="zh-CN"/>
              <a:t>July 12, 2018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58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USENIX Aunal Technical Conference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altLang="zh-CN"/>
              <a:t>July 12, 2018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15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</a:defRPr>
            </a:lvl1pPr>
            <a:lvl2pPr>
              <a:defRPr baseline="0">
                <a:latin typeface="Gill Sans MT" panose="020B0502020104020203" pitchFamily="34" charset="0"/>
              </a:defRPr>
            </a:lvl2pPr>
            <a:lvl3pPr>
              <a:defRPr baseline="0">
                <a:latin typeface="Gill Sans MT" panose="020B0502020104020203" pitchFamily="34" charset="0"/>
              </a:defRPr>
            </a:lvl3pPr>
            <a:lvl4pPr>
              <a:defRPr baseline="0">
                <a:latin typeface="Gill Sans MT" panose="020B0502020104020203" pitchFamily="34" charset="0"/>
              </a:defRPr>
            </a:lvl4pPr>
            <a:lvl5pPr>
              <a:defRPr baseline="0"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altLang="zh-CN"/>
              <a:t>Mar 10, 2021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日期占位符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046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July 12, 2018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USENIX Aunal Technical Conference</a:t>
            </a:r>
            <a:endParaRPr lang="zh-CN" altLang="en-US"/>
          </a:p>
        </p:txBody>
      </p:sp>
      <p:sp>
        <p:nvSpPr>
          <p:cNvPr id="6" name="日期占位符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100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800"/>
          </a:xfrm>
        </p:spPr>
        <p:txBody>
          <a:bodyPr/>
          <a:lstStyle>
            <a:lvl1pPr>
              <a:defRPr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216152"/>
            <a:ext cx="5181600" cy="4965192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</a:defRPr>
            </a:lvl1pPr>
            <a:lvl2pPr>
              <a:defRPr baseline="0">
                <a:latin typeface="Gill Sans MT" panose="020B0502020104020203" pitchFamily="34" charset="0"/>
              </a:defRPr>
            </a:lvl2pPr>
            <a:lvl3pPr>
              <a:defRPr baseline="0">
                <a:latin typeface="Gill Sans MT" panose="020B0502020104020203" pitchFamily="34" charset="0"/>
              </a:defRPr>
            </a:lvl3pPr>
            <a:lvl4pPr>
              <a:defRPr baseline="0">
                <a:latin typeface="Gill Sans MT" panose="020B0502020104020203" pitchFamily="34" charset="0"/>
              </a:defRPr>
            </a:lvl4pPr>
            <a:lvl5pPr>
              <a:defRPr baseline="0"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216152"/>
            <a:ext cx="5181600" cy="4965192"/>
          </a:xfrm>
        </p:spPr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July 12, 2018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USENIX Aunal Technical Conference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日期占位符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09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85800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21615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145691"/>
            <a:ext cx="5157787" cy="40439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21615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145691"/>
            <a:ext cx="5183188" cy="40439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July 12, 2018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USENIX Aunal Technical Conference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日期占位符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985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USENIX Aunal Technical Conference</a:t>
            </a:r>
            <a:endParaRPr lang="zh-CN" altLang="en-US"/>
          </a:p>
        </p:txBody>
      </p:sp>
      <p:sp>
        <p:nvSpPr>
          <p:cNvPr id="6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altLang="zh-CN"/>
              <a:t>July 12, 2018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1373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USENIX Aunal Technical Conference</a:t>
            </a:r>
            <a:endParaRPr lang="zh-CN" altLang="en-US"/>
          </a:p>
        </p:txBody>
      </p:sp>
      <p:sp>
        <p:nvSpPr>
          <p:cNvPr id="5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altLang="zh-CN"/>
              <a:t>July 12, 2018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224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USENIX Aunal Technical Conference</a:t>
            </a:r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altLang="zh-CN"/>
              <a:t>July 12, 2018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878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USENIX Aunal Technical Conference</a:t>
            </a:r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altLang="zh-CN"/>
              <a:t>July 12, 2018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772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Mar 10, 2021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USTC-Reading-Group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69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63125" y="1016183"/>
            <a:ext cx="10465750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Evolution of Development</a:t>
            </a:r>
          </a:p>
          <a:p>
            <a:pPr algn="ctr"/>
            <a:r>
              <a:rPr lang="en-US" alt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Priorities in Key-value Stores</a:t>
            </a:r>
          </a:p>
          <a:p>
            <a:pPr algn="ctr"/>
            <a:r>
              <a:rPr lang="en-US" alt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Serving Large-scale Applications:</a:t>
            </a:r>
          </a:p>
          <a:p>
            <a:pPr algn="ctr"/>
            <a:r>
              <a:rPr lang="en-US" alt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The RocksDB Experience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687767" y="5273878"/>
            <a:ext cx="8531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zh-CN" sz="2400" b="1" i="1" err="1">
                <a:latin typeface="Gill Sans MT" panose="020B0502020104020203" pitchFamily="34" charset="0"/>
                <a:ea typeface="华文新魏" panose="02010800040101010101" pitchFamily="2" charset="-122"/>
              </a:rPr>
              <a:t>Presenter</a:t>
            </a:r>
            <a:r>
              <a:rPr lang="pt-BR" altLang="zh-CN" sz="2400" b="1" i="1">
                <a:latin typeface="Gill Sans MT" panose="020B0502020104020203" pitchFamily="34" charset="0"/>
                <a:ea typeface="华文新魏" panose="02010800040101010101" pitchFamily="2" charset="-122"/>
              </a:rPr>
              <a:t>: </a:t>
            </a:r>
            <a:r>
              <a:rPr lang="pt-BR" altLang="zh-CN" sz="2400" b="1" err="1">
                <a:solidFill>
                  <a:srgbClr val="0070C0"/>
                </a:solidFill>
                <a:latin typeface="Gill Sans MT" panose="020B0502020104020203" pitchFamily="34" charset="0"/>
                <a:ea typeface="华文新魏" panose="02010800040101010101" pitchFamily="2" charset="-122"/>
              </a:rPr>
              <a:t>Hao</a:t>
            </a:r>
            <a:r>
              <a:rPr lang="pt-BR" altLang="zh-CN" sz="2400" b="1">
                <a:solidFill>
                  <a:srgbClr val="0070C0"/>
                </a:solidFill>
                <a:latin typeface="Gill Sans MT" panose="020B0502020104020203" pitchFamily="34" charset="0"/>
                <a:ea typeface="华文新魏" panose="02010800040101010101" pitchFamily="2" charset="-122"/>
              </a:rPr>
              <a:t> Chen</a:t>
            </a:r>
            <a:r>
              <a:rPr lang="en-US" altLang="zh-CN" sz="2400" b="1">
                <a:solidFill>
                  <a:srgbClr val="0070C0"/>
                </a:solidFill>
                <a:latin typeface="Gill Sans MT" panose="020B0502020104020203" pitchFamily="34" charset="0"/>
                <a:ea typeface="华文新魏" panose="02010800040101010101" pitchFamily="2" charset="-122"/>
              </a:rPr>
              <a:t>, </a:t>
            </a:r>
            <a:r>
              <a:rPr lang="pt-BR" altLang="zh-CN" sz="2400" b="1" err="1">
                <a:solidFill>
                  <a:srgbClr val="0070C0"/>
                </a:solidFill>
                <a:latin typeface="Gill Sans MT" panose="020B0502020104020203" pitchFamily="34" charset="0"/>
                <a:ea typeface="华文新魏" panose="02010800040101010101" pitchFamily="2" charset="-122"/>
              </a:rPr>
              <a:t>Chaoyi</a:t>
            </a:r>
            <a:r>
              <a:rPr lang="pt-BR" altLang="zh-CN" sz="2400" b="1">
                <a:solidFill>
                  <a:srgbClr val="0070C0"/>
                </a:solidFill>
                <a:latin typeface="Gill Sans MT" panose="020B0502020104020203" pitchFamily="34" charset="0"/>
                <a:ea typeface="华文新魏" panose="02010800040101010101" pitchFamily="2" charset="-122"/>
              </a:rPr>
              <a:t> </a:t>
            </a:r>
            <a:r>
              <a:rPr lang="pt-BR" altLang="zh-CN" sz="2400" b="1" err="1">
                <a:solidFill>
                  <a:srgbClr val="0070C0"/>
                </a:solidFill>
                <a:latin typeface="Gill Sans MT" panose="020B0502020104020203" pitchFamily="34" charset="0"/>
                <a:ea typeface="华文新魏" panose="02010800040101010101" pitchFamily="2" charset="-122"/>
              </a:rPr>
              <a:t>Ruan</a:t>
            </a:r>
            <a:endParaRPr lang="en-US" altLang="zh-CN" sz="2400" b="1">
              <a:solidFill>
                <a:srgbClr val="0070C0"/>
              </a:solidFill>
              <a:latin typeface="Gill Sans MT" panose="020B0502020104020203" pitchFamily="34" charset="0"/>
              <a:ea typeface="华文新魏" panose="02010800040101010101" pitchFamily="2" charset="-122"/>
            </a:endParaRPr>
          </a:p>
        </p:txBody>
      </p:sp>
      <p:sp>
        <p:nvSpPr>
          <p:cNvPr id="9" name="文本框 5">
            <a:extLst>
              <a:ext uri="{FF2B5EF4-FFF2-40B4-BE49-F238E27FC236}">
                <a16:creationId xmlns:a16="http://schemas.microsoft.com/office/drawing/2014/main" id="{96728D25-E339-9344-BDE0-45E74A104B36}"/>
              </a:ext>
            </a:extLst>
          </p:cNvPr>
          <p:cNvSpPr txBox="1"/>
          <p:nvPr/>
        </p:nvSpPr>
        <p:spPr>
          <a:xfrm>
            <a:off x="1788382" y="4121479"/>
            <a:ext cx="8531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zh-CN" sz="2400">
                <a:latin typeface="Gill Sans MT" panose="020B0502020104020203" pitchFamily="34" charset="0"/>
                <a:ea typeface="华文新魏" panose="02010800040101010101" pitchFamily="2" charset="-122"/>
              </a:rPr>
              <a:t>FAST’21</a:t>
            </a:r>
            <a:endParaRPr lang="en-US" altLang="zh-CN" sz="2400">
              <a:latin typeface="Gill Sans MT" panose="020B0502020104020203" pitchFamily="34" charset="0"/>
              <a:ea typeface="华文新魏" panose="02010800040101010101" pitchFamily="2" charset="-122"/>
            </a:endParaRPr>
          </a:p>
        </p:txBody>
      </p:sp>
      <p:sp>
        <p:nvSpPr>
          <p:cNvPr id="10" name="文本框 5">
            <a:extLst>
              <a:ext uri="{FF2B5EF4-FFF2-40B4-BE49-F238E27FC236}">
                <a16:creationId xmlns:a16="http://schemas.microsoft.com/office/drawing/2014/main" id="{17258868-4CDA-0F4F-9446-F690F1F12891}"/>
              </a:ext>
            </a:extLst>
          </p:cNvPr>
          <p:cNvSpPr txBox="1"/>
          <p:nvPr/>
        </p:nvSpPr>
        <p:spPr>
          <a:xfrm>
            <a:off x="1293903" y="4583144"/>
            <a:ext cx="9025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zh-CN" sz="2400" b="1" i="1" err="1">
                <a:latin typeface="Gill Sans MT" panose="020B0502020104020203" pitchFamily="34" charset="0"/>
                <a:ea typeface="华文新魏" panose="02010800040101010101" pitchFamily="2" charset="-122"/>
              </a:rPr>
              <a:t>Authors</a:t>
            </a:r>
            <a:r>
              <a:rPr lang="pt-BR" altLang="zh-CN" sz="2400" b="1" i="1">
                <a:latin typeface="Gill Sans MT" panose="020B0502020104020203" pitchFamily="34" charset="0"/>
                <a:ea typeface="华文新魏" panose="02010800040101010101" pitchFamily="2" charset="-122"/>
              </a:rPr>
              <a:t>: </a:t>
            </a:r>
            <a:r>
              <a:rPr lang="en-US" sz="2400" err="1">
                <a:latin typeface="Gill Sans MT" panose="020B0502020104020203" pitchFamily="34" charset="0"/>
                <a:ea typeface="华文新魏" panose="02010800040101010101" pitchFamily="2" charset="-122"/>
              </a:rPr>
              <a:t>Siying</a:t>
            </a:r>
            <a:r>
              <a:rPr lang="en-US" sz="2400">
                <a:latin typeface="Gill Sans MT" panose="020B0502020104020203" pitchFamily="34" charset="0"/>
                <a:ea typeface="华文新魏" panose="02010800040101010101" pitchFamily="2" charset="-122"/>
              </a:rPr>
              <a:t> Dong, </a:t>
            </a:r>
            <a:r>
              <a:rPr lang="zh-CN" altLang="en-US" sz="2400">
                <a:latin typeface="Gill Sans MT" panose="020B0502020104020203" pitchFamily="34" charset="0"/>
                <a:ea typeface="华文新魏" panose="02010800040101010101" pitchFamily="2" charset="-122"/>
              </a:rPr>
              <a:t> </a:t>
            </a:r>
            <a:r>
              <a:rPr lang="en-US" sz="2400">
                <a:latin typeface="Gill Sans MT" panose="020B0502020104020203" pitchFamily="34" charset="0"/>
                <a:ea typeface="华文新魏" panose="02010800040101010101" pitchFamily="2" charset="-122"/>
              </a:rPr>
              <a:t>Andrew </a:t>
            </a:r>
            <a:r>
              <a:rPr lang="en-US" sz="2400" err="1">
                <a:latin typeface="Gill Sans MT" panose="020B0502020104020203" pitchFamily="34" charset="0"/>
                <a:ea typeface="华文新魏" panose="02010800040101010101" pitchFamily="2" charset="-122"/>
              </a:rPr>
              <a:t>Kryczka</a:t>
            </a:r>
            <a:r>
              <a:rPr lang="en-US" sz="2400">
                <a:latin typeface="Gill Sans MT" panose="020B0502020104020203" pitchFamily="34" charset="0"/>
                <a:ea typeface="华文新魏" panose="02010800040101010101" pitchFamily="2" charset="-122"/>
              </a:rPr>
              <a:t>, </a:t>
            </a:r>
            <a:r>
              <a:rPr lang="zh-CN" altLang="en-US" sz="2400">
                <a:latin typeface="Gill Sans MT" panose="020B0502020104020203" pitchFamily="34" charset="0"/>
                <a:ea typeface="华文新魏" panose="02010800040101010101" pitchFamily="2" charset="-122"/>
              </a:rPr>
              <a:t> </a:t>
            </a:r>
            <a:r>
              <a:rPr lang="en-US" sz="2400" err="1">
                <a:latin typeface="Gill Sans MT" panose="020B0502020104020203" pitchFamily="34" charset="0"/>
                <a:ea typeface="华文新魏" panose="02010800040101010101" pitchFamily="2" charset="-122"/>
              </a:rPr>
              <a:t>Yanqin</a:t>
            </a:r>
            <a:r>
              <a:rPr lang="en-US" sz="2400">
                <a:latin typeface="Gill Sans MT" panose="020B0502020104020203" pitchFamily="34" charset="0"/>
                <a:ea typeface="华文新魏" panose="02010800040101010101" pitchFamily="2" charset="-122"/>
              </a:rPr>
              <a:t> </a:t>
            </a:r>
            <a:r>
              <a:rPr lang="en-US" sz="2400" err="1">
                <a:latin typeface="Gill Sans MT" panose="020B0502020104020203" pitchFamily="34" charset="0"/>
                <a:ea typeface="华文新魏" panose="02010800040101010101" pitchFamily="2" charset="-122"/>
              </a:rPr>
              <a:t>Jin</a:t>
            </a:r>
            <a:r>
              <a:rPr lang="en-US" sz="2400">
                <a:latin typeface="Gill Sans MT" panose="020B0502020104020203" pitchFamily="34" charset="0"/>
                <a:ea typeface="华文新魏" panose="02010800040101010101" pitchFamily="2" charset="-122"/>
              </a:rPr>
              <a:t> and</a:t>
            </a:r>
            <a:r>
              <a:rPr lang="zh-CN" altLang="en-US" sz="2400">
                <a:latin typeface="Gill Sans MT" panose="020B0502020104020203" pitchFamily="34" charset="0"/>
                <a:ea typeface="华文新魏" panose="02010800040101010101" pitchFamily="2" charset="-122"/>
              </a:rPr>
              <a:t> </a:t>
            </a:r>
            <a:r>
              <a:rPr lang="en-US" sz="2400">
                <a:latin typeface="Gill Sans MT" panose="020B0502020104020203" pitchFamily="34" charset="0"/>
                <a:ea typeface="华文新魏" panose="02010800040101010101" pitchFamily="2" charset="-122"/>
              </a:rPr>
              <a:t>Michael Stumm</a:t>
            </a:r>
            <a:endParaRPr lang="en-US" altLang="zh-CN" sz="2400">
              <a:latin typeface="Gill Sans MT" panose="020B0502020104020203" pitchFamily="34" charset="0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01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8AB95-9218-7144-B017-CC7D73C76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N"/>
              <a:t>Compaction in LSM-tree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F7DC69-9F84-9443-B012-E2594188F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8152" y="6356350"/>
            <a:ext cx="4114800" cy="365125"/>
          </a:xfrm>
        </p:spPr>
        <p:txBody>
          <a:bodyPr/>
          <a:lstStyle/>
          <a:p>
            <a:r>
              <a:rPr lang="en-US" altLang="zh-CN"/>
              <a:t>USTC-Reading-Group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BEED47-36DF-FE49-AE0C-93753E23A6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752" y="6356350"/>
            <a:ext cx="2743200" cy="365125"/>
          </a:xfrm>
        </p:spPr>
        <p:txBody>
          <a:bodyPr/>
          <a:lstStyle/>
          <a:p>
            <a:r>
              <a:rPr lang="en-US" altLang="zh-CN"/>
              <a:t>Mar 10, 2021</a:t>
            </a:r>
            <a:endParaRPr lang="zh-CN" altLang="en-US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2C235546-65EB-4047-9B8D-00412125A217}"/>
              </a:ext>
            </a:extLst>
          </p:cNvPr>
          <p:cNvSpPr/>
          <p:nvPr/>
        </p:nvSpPr>
        <p:spPr>
          <a:xfrm>
            <a:off x="1567413" y="7912259"/>
            <a:ext cx="418025" cy="26091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9C50075-B2D4-E845-8A00-B4A0B6EB163E}"/>
                  </a:ext>
                </a:extLst>
              </p:cNvPr>
              <p:cNvSpPr txBox="1"/>
              <p:nvPr/>
            </p:nvSpPr>
            <p:spPr>
              <a:xfrm>
                <a:off x="484001" y="1285716"/>
                <a:ext cx="6476004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CN" sz="2400">
                    <a:solidFill>
                      <a:schemeClr val="tx1"/>
                    </a:solidFill>
                  </a:rPr>
                  <a:t>Leveled compaction</a:t>
                </a:r>
              </a:p>
              <a:p>
                <a:pPr marL="562950" lvl="1" indent="-285750">
                  <a:buFont typeface="Wingdings" pitchFamily="2" charset="2"/>
                  <a:buChar char="v"/>
                </a:pPr>
                <a:r>
                  <a:rPr lang="en-US" sz="2000">
                    <a:solidFill>
                      <a:schemeClr val="tx1"/>
                    </a:solidFill>
                  </a:rPr>
                  <a:t>Newest SSTs are created by MemTable </a:t>
                </a:r>
                <a:r>
                  <a:rPr lang="en-US" sz="2000">
                    <a:solidFill>
                      <a:schemeClr val="accent1">
                        <a:lumMod val="75000"/>
                      </a:schemeClr>
                    </a:solidFill>
                  </a:rPr>
                  <a:t>flush</a:t>
                </a:r>
                <a:r>
                  <a:rPr lang="en-US" sz="2000">
                    <a:solidFill>
                      <a:schemeClr val="tx1"/>
                    </a:solidFill>
                  </a:rPr>
                  <a:t> and placed in </a:t>
                </a:r>
                <a:r>
                  <a:rPr lang="en-US" sz="2000">
                    <a:solidFill>
                      <a:schemeClr val="accent1">
                        <a:lumMod val="75000"/>
                      </a:schemeClr>
                    </a:solidFill>
                  </a:rPr>
                  <a:t>Level-0</a:t>
                </a:r>
              </a:p>
              <a:p>
                <a:pPr marL="562950" lvl="1" indent="-285750">
                  <a:buFont typeface="Wingdings" pitchFamily="2" charset="2"/>
                  <a:buChar char="v"/>
                </a:pPr>
                <a:r>
                  <a:rPr lang="en-US" sz="2000"/>
                  <a:t>Each level has configurable size</a:t>
                </a:r>
              </a:p>
              <a:p>
                <a:pPr marL="562950" lvl="1" indent="-285750">
                  <a:buFont typeface="Wingdings" pitchFamily="2" charset="2"/>
                  <a:buChar char="v"/>
                </a:pPr>
                <a:r>
                  <a:rPr lang="en-US" sz="200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𝑒𝑣𝑒𝑙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/>
                  <a:t> size is exceeded, trigger compaction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9C50075-B2D4-E845-8A00-B4A0B6EB1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01" y="1285716"/>
                <a:ext cx="6476004" cy="1692771"/>
              </a:xfrm>
              <a:prstGeom prst="rect">
                <a:avLst/>
              </a:prstGeom>
              <a:blipFill>
                <a:blip r:embed="rId3"/>
                <a:stretch>
                  <a:fillRect l="-1223" t="-2878" r="-1693" b="-5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88CAD18C-0B82-B046-A06A-90B19AFD0389}"/>
              </a:ext>
            </a:extLst>
          </p:cNvPr>
          <p:cNvGrpSpPr/>
          <p:nvPr/>
        </p:nvGrpSpPr>
        <p:grpSpPr>
          <a:xfrm>
            <a:off x="7220339" y="1394560"/>
            <a:ext cx="4179927" cy="2455816"/>
            <a:chOff x="547036" y="1779099"/>
            <a:chExt cx="6099091" cy="3150905"/>
          </a:xfrm>
        </p:grpSpPr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81A28ADE-B1C3-1C4F-8575-7A86B3521E28}"/>
                </a:ext>
              </a:extLst>
            </p:cNvPr>
            <p:cNvSpPr/>
            <p:nvPr/>
          </p:nvSpPr>
          <p:spPr>
            <a:xfrm>
              <a:off x="1233715" y="2501061"/>
              <a:ext cx="1910930" cy="540000"/>
            </a:xfrm>
            <a:prstGeom prst="roundRect">
              <a:avLst/>
            </a:prstGeom>
            <a:solidFill>
              <a:srgbClr val="B4C7E7"/>
            </a:solidFill>
            <a:ln w="317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id="{9F49D93D-34B4-7446-8603-5C585CB7335B}"/>
                </a:ext>
              </a:extLst>
            </p:cNvPr>
            <p:cNvSpPr/>
            <p:nvPr/>
          </p:nvSpPr>
          <p:spPr>
            <a:xfrm>
              <a:off x="1497805" y="2618151"/>
              <a:ext cx="550481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id="{930F8D18-474E-4646-B0ED-C53B1D8CB49A}"/>
                </a:ext>
              </a:extLst>
            </p:cNvPr>
            <p:cNvSpPr/>
            <p:nvPr/>
          </p:nvSpPr>
          <p:spPr>
            <a:xfrm>
              <a:off x="2394508" y="2628274"/>
              <a:ext cx="550481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36ADD6BD-AE80-234D-A654-097C0D1F0A20}"/>
                </a:ext>
              </a:extLst>
            </p:cNvPr>
            <p:cNvSpPr/>
            <p:nvPr/>
          </p:nvSpPr>
          <p:spPr>
            <a:xfrm>
              <a:off x="1233714" y="3238409"/>
              <a:ext cx="3717427" cy="540000"/>
            </a:xfrm>
            <a:prstGeom prst="roundRect">
              <a:avLst/>
            </a:prstGeom>
            <a:solidFill>
              <a:srgbClr val="B4C7E7"/>
            </a:solidFill>
            <a:ln w="317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id="{5AAAE87A-F3F3-8940-B118-4D3E36526A29}"/>
                </a:ext>
              </a:extLst>
            </p:cNvPr>
            <p:cNvSpPr/>
            <p:nvPr/>
          </p:nvSpPr>
          <p:spPr>
            <a:xfrm>
              <a:off x="1497805" y="3346074"/>
              <a:ext cx="550481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75396BF5-7EF5-0A4C-AE30-F5F5701CA2B0}"/>
                </a:ext>
              </a:extLst>
            </p:cNvPr>
            <p:cNvSpPr/>
            <p:nvPr/>
          </p:nvSpPr>
          <p:spPr>
            <a:xfrm>
              <a:off x="2394508" y="3346074"/>
              <a:ext cx="550481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82" name="Rounded Rectangle 81">
              <a:extLst>
                <a:ext uri="{FF2B5EF4-FFF2-40B4-BE49-F238E27FC236}">
                  <a16:creationId xmlns:a16="http://schemas.microsoft.com/office/drawing/2014/main" id="{F292C21E-0A3E-9D45-9623-6C86E4F3767E}"/>
                </a:ext>
              </a:extLst>
            </p:cNvPr>
            <p:cNvSpPr/>
            <p:nvPr/>
          </p:nvSpPr>
          <p:spPr>
            <a:xfrm>
              <a:off x="3246421" y="3346074"/>
              <a:ext cx="550481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1E646E73-2302-9842-8B7F-3E2004ACE8F6}"/>
                </a:ext>
              </a:extLst>
            </p:cNvPr>
            <p:cNvSpPr/>
            <p:nvPr/>
          </p:nvSpPr>
          <p:spPr>
            <a:xfrm>
              <a:off x="4143125" y="3346074"/>
              <a:ext cx="550481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84" name="Rounded Rectangle 83">
              <a:extLst>
                <a:ext uri="{FF2B5EF4-FFF2-40B4-BE49-F238E27FC236}">
                  <a16:creationId xmlns:a16="http://schemas.microsoft.com/office/drawing/2014/main" id="{B8965557-0517-AD4A-8711-840F7EBBD057}"/>
                </a:ext>
              </a:extLst>
            </p:cNvPr>
            <p:cNvSpPr/>
            <p:nvPr/>
          </p:nvSpPr>
          <p:spPr>
            <a:xfrm>
              <a:off x="1233714" y="3937025"/>
              <a:ext cx="5412413" cy="540000"/>
            </a:xfrm>
            <a:prstGeom prst="roundRect">
              <a:avLst/>
            </a:prstGeom>
            <a:solidFill>
              <a:srgbClr val="B4C7E7"/>
            </a:solidFill>
            <a:ln w="317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32DBA055-2994-424B-8380-E111DED597F3}"/>
                </a:ext>
              </a:extLst>
            </p:cNvPr>
            <p:cNvSpPr/>
            <p:nvPr/>
          </p:nvSpPr>
          <p:spPr>
            <a:xfrm>
              <a:off x="1497805" y="4041838"/>
              <a:ext cx="550481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86" name="Rounded Rectangle 85">
              <a:extLst>
                <a:ext uri="{FF2B5EF4-FFF2-40B4-BE49-F238E27FC236}">
                  <a16:creationId xmlns:a16="http://schemas.microsoft.com/office/drawing/2014/main" id="{18AE2EB5-FAC8-6A4D-A716-B625CE91D8F2}"/>
                </a:ext>
              </a:extLst>
            </p:cNvPr>
            <p:cNvSpPr/>
            <p:nvPr/>
          </p:nvSpPr>
          <p:spPr>
            <a:xfrm>
              <a:off x="2394508" y="4041838"/>
              <a:ext cx="550481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24D4DC43-EEA3-4446-B349-A3C442FEF49F}"/>
                </a:ext>
              </a:extLst>
            </p:cNvPr>
            <p:cNvSpPr/>
            <p:nvPr/>
          </p:nvSpPr>
          <p:spPr>
            <a:xfrm>
              <a:off x="3246421" y="4041838"/>
              <a:ext cx="550481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EFFD5FF7-4A4A-A342-87B9-7DE0F436C068}"/>
                </a:ext>
              </a:extLst>
            </p:cNvPr>
            <p:cNvSpPr/>
            <p:nvPr/>
          </p:nvSpPr>
          <p:spPr>
            <a:xfrm>
              <a:off x="4143125" y="4041838"/>
              <a:ext cx="550481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E8DEC20B-FBB6-9241-A773-07C09CCE56B4}"/>
                </a:ext>
              </a:extLst>
            </p:cNvPr>
            <p:cNvSpPr/>
            <p:nvPr/>
          </p:nvSpPr>
          <p:spPr>
            <a:xfrm>
              <a:off x="5068937" y="4041838"/>
              <a:ext cx="550481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08376F19-DBAC-2641-99FB-A85B72BD5CF8}"/>
                </a:ext>
              </a:extLst>
            </p:cNvPr>
            <p:cNvSpPr/>
            <p:nvPr/>
          </p:nvSpPr>
          <p:spPr>
            <a:xfrm>
              <a:off x="5820759" y="4041838"/>
              <a:ext cx="550481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0F370A66-5C40-AE47-BC76-3DB5F8DE43CF}"/>
                </a:ext>
              </a:extLst>
            </p:cNvPr>
            <p:cNvSpPr/>
            <p:nvPr/>
          </p:nvSpPr>
          <p:spPr>
            <a:xfrm>
              <a:off x="1233715" y="1779099"/>
              <a:ext cx="1160793" cy="540000"/>
            </a:xfrm>
            <a:prstGeom prst="roundRect">
              <a:avLst/>
            </a:prstGeom>
            <a:solidFill>
              <a:srgbClr val="B4C7E7"/>
            </a:solidFill>
            <a:ln w="317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B55B1543-971D-6B40-A52E-EA9D179AB940}"/>
                </a:ext>
              </a:extLst>
            </p:cNvPr>
            <p:cNvSpPr/>
            <p:nvPr/>
          </p:nvSpPr>
          <p:spPr>
            <a:xfrm>
              <a:off x="1497805" y="1896189"/>
              <a:ext cx="550481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0FD3209-EB7F-D149-9D53-C1630E9C696D}"/>
                </a:ext>
              </a:extLst>
            </p:cNvPr>
            <p:cNvSpPr txBox="1"/>
            <p:nvPr/>
          </p:nvSpPr>
          <p:spPr>
            <a:xfrm>
              <a:off x="582252" y="1854270"/>
              <a:ext cx="441146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/>
                <a:t>L0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D15FC14-0647-EE41-B270-09BBA7444135}"/>
                </a:ext>
              </a:extLst>
            </p:cNvPr>
            <p:cNvSpPr txBox="1"/>
            <p:nvPr/>
          </p:nvSpPr>
          <p:spPr>
            <a:xfrm>
              <a:off x="574787" y="2567142"/>
              <a:ext cx="441146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/>
                <a:t>L1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16BD3B4E-7D54-1840-B525-9FADF6003EB7}"/>
                </a:ext>
              </a:extLst>
            </p:cNvPr>
            <p:cNvSpPr txBox="1"/>
            <p:nvPr/>
          </p:nvSpPr>
          <p:spPr>
            <a:xfrm>
              <a:off x="547036" y="3343297"/>
              <a:ext cx="441146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/>
                <a:t>L2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62D2DFE5-EA52-5044-B78A-5E367FABE2D4}"/>
                </a:ext>
              </a:extLst>
            </p:cNvPr>
            <p:cNvSpPr txBox="1"/>
            <p:nvPr/>
          </p:nvSpPr>
          <p:spPr>
            <a:xfrm>
              <a:off x="547036" y="4041838"/>
              <a:ext cx="441146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/>
                <a:t>L3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99613594-B780-7B4F-9E33-297BF31E90EE}"/>
                </a:ext>
              </a:extLst>
            </p:cNvPr>
            <p:cNvSpPr txBox="1"/>
            <p:nvPr/>
          </p:nvSpPr>
          <p:spPr>
            <a:xfrm>
              <a:off x="1497805" y="4345229"/>
              <a:ext cx="5275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N" sz="3200" b="1"/>
                <a:t>…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6F95C29-6A74-0D41-BDD8-7D605868E98C}"/>
              </a:ext>
            </a:extLst>
          </p:cNvPr>
          <p:cNvGrpSpPr/>
          <p:nvPr/>
        </p:nvGrpSpPr>
        <p:grpSpPr>
          <a:xfrm>
            <a:off x="9066585" y="1955527"/>
            <a:ext cx="3135688" cy="1512528"/>
            <a:chOff x="9066585" y="1955527"/>
            <a:chExt cx="3135688" cy="151252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0CDFAE3-2F40-6A45-9D4A-CA09A5E1FC27}"/>
                </a:ext>
              </a:extLst>
            </p:cNvPr>
            <p:cNvSpPr txBox="1"/>
            <p:nvPr/>
          </p:nvSpPr>
          <p:spPr>
            <a:xfrm>
              <a:off x="9066585" y="1955527"/>
              <a:ext cx="9605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b="1">
                  <a:solidFill>
                    <a:schemeClr val="accent1">
                      <a:lumMod val="75000"/>
                    </a:schemeClr>
                  </a:solidFill>
                </a:rPr>
                <a:t>250 MB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5094A08-E581-E847-9E11-303EB19CB2EA}"/>
                </a:ext>
              </a:extLst>
            </p:cNvPr>
            <p:cNvSpPr txBox="1"/>
            <p:nvPr/>
          </p:nvSpPr>
          <p:spPr>
            <a:xfrm>
              <a:off x="10270867" y="2547600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b="1">
                  <a:solidFill>
                    <a:schemeClr val="accent1">
                      <a:lumMod val="75000"/>
                    </a:schemeClr>
                  </a:solidFill>
                </a:rPr>
                <a:t>2.5 GB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692B2A20-42C5-8141-97BC-BC5652549922}"/>
                </a:ext>
              </a:extLst>
            </p:cNvPr>
            <p:cNvSpPr txBox="1"/>
            <p:nvPr/>
          </p:nvSpPr>
          <p:spPr>
            <a:xfrm>
              <a:off x="11395642" y="3098723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b="1">
                  <a:solidFill>
                    <a:schemeClr val="accent1">
                      <a:lumMod val="75000"/>
                    </a:schemeClr>
                  </a:solidFill>
                </a:rPr>
                <a:t>25 GB</a:t>
              </a:r>
            </a:p>
          </p:txBody>
        </p:sp>
      </p:grpSp>
      <p:sp>
        <p:nvSpPr>
          <p:cNvPr id="129" name="Rounded Rectangle 128">
            <a:extLst>
              <a:ext uri="{FF2B5EF4-FFF2-40B4-BE49-F238E27FC236}">
                <a16:creationId xmlns:a16="http://schemas.microsoft.com/office/drawing/2014/main" id="{7834AEF2-63BF-1B40-9940-407785A36008}"/>
              </a:ext>
            </a:extLst>
          </p:cNvPr>
          <p:cNvSpPr/>
          <p:nvPr/>
        </p:nvSpPr>
        <p:spPr>
          <a:xfrm>
            <a:off x="1426292" y="4620674"/>
            <a:ext cx="3709321" cy="420876"/>
          </a:xfrm>
          <a:prstGeom prst="roundRect">
            <a:avLst/>
          </a:prstGeom>
          <a:solidFill>
            <a:srgbClr val="B4C7E7"/>
          </a:solidFill>
          <a:ln w="3175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30" name="Rounded Rectangle 129">
            <a:extLst>
              <a:ext uri="{FF2B5EF4-FFF2-40B4-BE49-F238E27FC236}">
                <a16:creationId xmlns:a16="http://schemas.microsoft.com/office/drawing/2014/main" id="{BF441823-A99C-AD46-8972-D07975FC4F15}"/>
              </a:ext>
            </a:extLst>
          </p:cNvPr>
          <p:cNvSpPr/>
          <p:nvPr/>
        </p:nvSpPr>
        <p:spPr>
          <a:xfrm>
            <a:off x="1607282" y="4704588"/>
            <a:ext cx="377264" cy="25252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31" name="Rounded Rectangle 130">
            <a:extLst>
              <a:ext uri="{FF2B5EF4-FFF2-40B4-BE49-F238E27FC236}">
                <a16:creationId xmlns:a16="http://schemas.microsoft.com/office/drawing/2014/main" id="{3183C17F-94B2-1D44-A423-72DFD022AFF4}"/>
              </a:ext>
            </a:extLst>
          </p:cNvPr>
          <p:cNvSpPr/>
          <p:nvPr/>
        </p:nvSpPr>
        <p:spPr>
          <a:xfrm>
            <a:off x="2221825" y="4704588"/>
            <a:ext cx="377264" cy="25252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id="{EDF3075A-BEAA-164C-9C7B-C05FAC734068}"/>
              </a:ext>
            </a:extLst>
          </p:cNvPr>
          <p:cNvSpPr/>
          <p:nvPr/>
        </p:nvSpPr>
        <p:spPr>
          <a:xfrm>
            <a:off x="2805672" y="4704588"/>
            <a:ext cx="377264" cy="25252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33" name="Rounded Rectangle 132">
            <a:extLst>
              <a:ext uri="{FF2B5EF4-FFF2-40B4-BE49-F238E27FC236}">
                <a16:creationId xmlns:a16="http://schemas.microsoft.com/office/drawing/2014/main" id="{D136A872-0DC3-654E-A404-8E1CFD85D71D}"/>
              </a:ext>
            </a:extLst>
          </p:cNvPr>
          <p:cNvSpPr/>
          <p:nvPr/>
        </p:nvSpPr>
        <p:spPr>
          <a:xfrm>
            <a:off x="3420215" y="4704588"/>
            <a:ext cx="377264" cy="25252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34" name="Rounded Rectangle 133">
            <a:extLst>
              <a:ext uri="{FF2B5EF4-FFF2-40B4-BE49-F238E27FC236}">
                <a16:creationId xmlns:a16="http://schemas.microsoft.com/office/drawing/2014/main" id="{F6EB04D1-FF26-B24D-AF6B-94770692E8E0}"/>
              </a:ext>
            </a:extLst>
          </p:cNvPr>
          <p:cNvSpPr/>
          <p:nvPr/>
        </p:nvSpPr>
        <p:spPr>
          <a:xfrm>
            <a:off x="1426291" y="5165175"/>
            <a:ext cx="3709322" cy="420876"/>
          </a:xfrm>
          <a:prstGeom prst="roundRect">
            <a:avLst/>
          </a:prstGeom>
          <a:solidFill>
            <a:srgbClr val="B4C7E7"/>
          </a:solidFill>
          <a:ln w="3175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97A99658-0BE1-104D-B8CD-5C2B5A3B9F6F}"/>
              </a:ext>
            </a:extLst>
          </p:cNvPr>
          <p:cNvSpPr/>
          <p:nvPr/>
        </p:nvSpPr>
        <p:spPr>
          <a:xfrm>
            <a:off x="1607282" y="5246866"/>
            <a:ext cx="377264" cy="25252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36" name="Rounded Rectangle 135">
            <a:extLst>
              <a:ext uri="{FF2B5EF4-FFF2-40B4-BE49-F238E27FC236}">
                <a16:creationId xmlns:a16="http://schemas.microsoft.com/office/drawing/2014/main" id="{40C31ACF-E678-B94F-8F5C-3C1A235C8184}"/>
              </a:ext>
            </a:extLst>
          </p:cNvPr>
          <p:cNvSpPr/>
          <p:nvPr/>
        </p:nvSpPr>
        <p:spPr>
          <a:xfrm>
            <a:off x="2221825" y="5246866"/>
            <a:ext cx="377264" cy="25252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37" name="Rounded Rectangle 136">
            <a:extLst>
              <a:ext uri="{FF2B5EF4-FFF2-40B4-BE49-F238E27FC236}">
                <a16:creationId xmlns:a16="http://schemas.microsoft.com/office/drawing/2014/main" id="{74F13529-56C2-1548-A1AC-7E1B7BFF6EEF}"/>
              </a:ext>
            </a:extLst>
          </p:cNvPr>
          <p:cNvSpPr/>
          <p:nvPr/>
        </p:nvSpPr>
        <p:spPr>
          <a:xfrm>
            <a:off x="2805672" y="5246866"/>
            <a:ext cx="377264" cy="25252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38" name="Rounded Rectangle 137">
            <a:extLst>
              <a:ext uri="{FF2B5EF4-FFF2-40B4-BE49-F238E27FC236}">
                <a16:creationId xmlns:a16="http://schemas.microsoft.com/office/drawing/2014/main" id="{74ADEF53-378B-5146-AF7D-10258CBF3D88}"/>
              </a:ext>
            </a:extLst>
          </p:cNvPr>
          <p:cNvSpPr/>
          <p:nvPr/>
        </p:nvSpPr>
        <p:spPr>
          <a:xfrm>
            <a:off x="3420215" y="5246866"/>
            <a:ext cx="377264" cy="25252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2ABA2179-E1DA-8F4A-8B69-F6979DACA47D}"/>
                  </a:ext>
                </a:extLst>
              </p:cNvPr>
              <p:cNvSpPr txBox="1"/>
              <p:nvPr/>
            </p:nvSpPr>
            <p:spPr>
              <a:xfrm>
                <a:off x="420645" y="4672218"/>
                <a:ext cx="8668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𝐿𝑒𝑣𝑒𝑙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N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2ABA2179-E1DA-8F4A-8B69-F6979DACA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45" y="4672218"/>
                <a:ext cx="866840" cy="369332"/>
              </a:xfrm>
              <a:prstGeom prst="rect">
                <a:avLst/>
              </a:prstGeom>
              <a:blipFill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EF376316-B1D3-014B-BCE6-DE4031D833E8}"/>
                  </a:ext>
                </a:extLst>
              </p:cNvPr>
              <p:cNvSpPr txBox="1"/>
              <p:nvPr/>
            </p:nvSpPr>
            <p:spPr>
              <a:xfrm>
                <a:off x="337094" y="5125498"/>
                <a:ext cx="10864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𝐿𝑒𝑣𝑒𝑙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CN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EF376316-B1D3-014B-BCE6-DE4031D83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94" y="5125498"/>
                <a:ext cx="1086451" cy="369332"/>
              </a:xfrm>
              <a:prstGeom prst="rect">
                <a:avLst/>
              </a:prstGeom>
              <a:blipFill>
                <a:blip r:embed="rId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Rounded Rectangle 149">
            <a:extLst>
              <a:ext uri="{FF2B5EF4-FFF2-40B4-BE49-F238E27FC236}">
                <a16:creationId xmlns:a16="http://schemas.microsoft.com/office/drawing/2014/main" id="{1FD04CBB-7BC6-5E4E-A01E-900315248CF6}"/>
              </a:ext>
            </a:extLst>
          </p:cNvPr>
          <p:cNvSpPr/>
          <p:nvPr/>
        </p:nvSpPr>
        <p:spPr>
          <a:xfrm>
            <a:off x="4027252" y="4696768"/>
            <a:ext cx="377264" cy="25252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4342C2DD-6AC1-3748-B51E-D88E65D6EEE5}"/>
              </a:ext>
            </a:extLst>
          </p:cNvPr>
          <p:cNvSpPr txBox="1"/>
          <p:nvPr/>
        </p:nvSpPr>
        <p:spPr>
          <a:xfrm>
            <a:off x="5088809" y="4625302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>
                <a:solidFill>
                  <a:srgbClr val="FF0000"/>
                </a:solidFill>
              </a:rPr>
              <a:t>oversize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45D919F6-DDF9-3A4C-881C-1F8A93444828}"/>
              </a:ext>
            </a:extLst>
          </p:cNvPr>
          <p:cNvSpPr txBox="1"/>
          <p:nvPr/>
        </p:nvSpPr>
        <p:spPr>
          <a:xfrm>
            <a:off x="10567851" y="2011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96D46A1D-D882-314F-899F-448A1556F5E8}"/>
                  </a:ext>
                </a:extLst>
              </p:cNvPr>
              <p:cNvSpPr txBox="1"/>
              <p:nvPr/>
            </p:nvSpPr>
            <p:spPr>
              <a:xfrm>
                <a:off x="7145082" y="4028400"/>
                <a:ext cx="479069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CN" sz="2000">
                    <a:solidFill>
                      <a:schemeClr val="tx1"/>
                    </a:solidFill>
                  </a:rPr>
                  <a:t>Compaction process</a:t>
                </a:r>
              </a:p>
              <a:p>
                <a:pPr marL="562950" lvl="1" indent="-285750">
                  <a:buFont typeface="Wingdings" pitchFamily="2" charset="2"/>
                  <a:buChar char="v"/>
                </a:pPr>
                <a:r>
                  <a:rPr lang="en-US" sz="2000">
                    <a:solidFill>
                      <a:schemeClr val="tx1"/>
                    </a:solidFill>
                  </a:rPr>
                  <a:t>Select SST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𝐿𝑒𝑣𝑒𝑙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/>
              </a:p>
              <a:p>
                <a:pPr marL="562950" lvl="1" indent="-285750">
                  <a:buFont typeface="Wingdings" pitchFamily="2" charset="2"/>
                  <a:buChar char="v"/>
                </a:pPr>
                <a:r>
                  <a:rPr lang="en-US" sz="2000"/>
                  <a:t>Select overlapped SST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𝐿𝑒𝑣𝑒𝑙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CN" sz="2000"/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96D46A1D-D882-314F-899F-448A1556F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082" y="4028400"/>
                <a:ext cx="4790699" cy="1015663"/>
              </a:xfrm>
              <a:prstGeom prst="rect">
                <a:avLst/>
              </a:prstGeom>
              <a:blipFill>
                <a:blip r:embed="rId6"/>
                <a:stretch>
                  <a:fillRect l="-1145" t="-3614" b="-10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Rounded Rectangle 157">
            <a:extLst>
              <a:ext uri="{FF2B5EF4-FFF2-40B4-BE49-F238E27FC236}">
                <a16:creationId xmlns:a16="http://schemas.microsoft.com/office/drawing/2014/main" id="{CC10E87E-3DDD-D241-930A-B1A2C297B585}"/>
              </a:ext>
            </a:extLst>
          </p:cNvPr>
          <p:cNvSpPr/>
          <p:nvPr/>
        </p:nvSpPr>
        <p:spPr>
          <a:xfrm>
            <a:off x="4604900" y="4701943"/>
            <a:ext cx="377264" cy="25252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CAA582D5-EA04-2B42-92C5-65B0D4F0386F}"/>
              </a:ext>
            </a:extLst>
          </p:cNvPr>
          <p:cNvGrpSpPr/>
          <p:nvPr/>
        </p:nvGrpSpPr>
        <p:grpSpPr>
          <a:xfrm>
            <a:off x="1803226" y="3548051"/>
            <a:ext cx="834519" cy="309326"/>
            <a:chOff x="1803226" y="3548051"/>
            <a:chExt cx="834519" cy="309326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498D8EBA-4AE5-184C-8514-3E91DFE28B02}"/>
                </a:ext>
              </a:extLst>
            </p:cNvPr>
            <p:cNvSpPr txBox="1"/>
            <p:nvPr/>
          </p:nvSpPr>
          <p:spPr>
            <a:xfrm>
              <a:off x="1803226" y="3549600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1400"/>
                <a:t>120</a:t>
              </a: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1DD0833C-5462-3948-8578-CEEC1C99BC42}"/>
                </a:ext>
              </a:extLst>
            </p:cNvPr>
            <p:cNvSpPr txBox="1"/>
            <p:nvPr/>
          </p:nvSpPr>
          <p:spPr>
            <a:xfrm>
              <a:off x="2183775" y="3548051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1400"/>
                <a:t>150</a:t>
              </a:r>
            </a:p>
          </p:txBody>
        </p:sp>
      </p:grpSp>
      <p:sp>
        <p:nvSpPr>
          <p:cNvPr id="162" name="Rounded Rectangle 161">
            <a:extLst>
              <a:ext uri="{FF2B5EF4-FFF2-40B4-BE49-F238E27FC236}">
                <a16:creationId xmlns:a16="http://schemas.microsoft.com/office/drawing/2014/main" id="{F9426A1F-4739-FF4D-8AB4-D18F326A9862}"/>
              </a:ext>
            </a:extLst>
          </p:cNvPr>
          <p:cNvSpPr/>
          <p:nvPr/>
        </p:nvSpPr>
        <p:spPr>
          <a:xfrm>
            <a:off x="4054708" y="5246866"/>
            <a:ext cx="377264" cy="25252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63" name="Rounded Rectangle 162">
            <a:extLst>
              <a:ext uri="{FF2B5EF4-FFF2-40B4-BE49-F238E27FC236}">
                <a16:creationId xmlns:a16="http://schemas.microsoft.com/office/drawing/2014/main" id="{DCCE7D8A-C2BB-AB4E-84AC-248EB70F451F}"/>
              </a:ext>
            </a:extLst>
          </p:cNvPr>
          <p:cNvSpPr/>
          <p:nvPr/>
        </p:nvSpPr>
        <p:spPr>
          <a:xfrm>
            <a:off x="4569959" y="5246866"/>
            <a:ext cx="377264" cy="25252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CA4A168A-F077-6245-8F77-DEE63C350F79}"/>
              </a:ext>
            </a:extLst>
          </p:cNvPr>
          <p:cNvGrpSpPr/>
          <p:nvPr/>
        </p:nvGrpSpPr>
        <p:grpSpPr>
          <a:xfrm>
            <a:off x="3044990" y="3497324"/>
            <a:ext cx="1638386" cy="326574"/>
            <a:chOff x="3044990" y="3497324"/>
            <a:chExt cx="1638386" cy="326574"/>
          </a:xfrm>
        </p:grpSpPr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84DF9160-D837-744A-A674-671E4CADD336}"/>
                </a:ext>
              </a:extLst>
            </p:cNvPr>
            <p:cNvSpPr txBox="1"/>
            <p:nvPr/>
          </p:nvSpPr>
          <p:spPr>
            <a:xfrm>
              <a:off x="3044990" y="3516121"/>
              <a:ext cx="4473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1400"/>
                <a:t>110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116BEB2A-C683-5548-BF3F-147CABFD7CA6}"/>
                </a:ext>
              </a:extLst>
            </p:cNvPr>
            <p:cNvSpPr txBox="1"/>
            <p:nvPr/>
          </p:nvSpPr>
          <p:spPr>
            <a:xfrm>
              <a:off x="3370138" y="3505185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1400"/>
                <a:t>130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EFD64F35-F1AC-4940-913C-324799CA46D7}"/>
                </a:ext>
              </a:extLst>
            </p:cNvPr>
            <p:cNvSpPr txBox="1"/>
            <p:nvPr/>
          </p:nvSpPr>
          <p:spPr>
            <a:xfrm>
              <a:off x="3843837" y="3497324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1400"/>
                <a:t>140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BDDADD85-F0D1-F64A-A604-CF57529EB1DE}"/>
                </a:ext>
              </a:extLst>
            </p:cNvPr>
            <p:cNvSpPr txBox="1"/>
            <p:nvPr/>
          </p:nvSpPr>
          <p:spPr>
            <a:xfrm>
              <a:off x="4229406" y="3504281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1400"/>
                <a:t>180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877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-0.21081 -0.13033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-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-0.06758 -0.21389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5" y="-10694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-0.0388 -0.21551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" y="-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48" grpId="0"/>
      <p:bldP spid="149" grpId="0"/>
      <p:bldP spid="150" grpId="0" animBg="1"/>
      <p:bldP spid="152" grpId="0"/>
      <p:bldP spid="158" grpId="0" animBg="1"/>
      <p:bldP spid="158" grpId="1" animBg="1"/>
      <p:bldP spid="162" grpId="0" animBg="1"/>
      <p:bldP spid="162" grpId="1" animBg="1"/>
      <p:bldP spid="163" grpId="0" animBg="1"/>
      <p:bldP spid="16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8AB95-9218-7144-B017-CC7D73C76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N"/>
              <a:t>Compaction in LSM-tree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F7DC69-9F84-9443-B012-E2594188F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8152" y="6356350"/>
            <a:ext cx="4114800" cy="365125"/>
          </a:xfrm>
        </p:spPr>
        <p:txBody>
          <a:bodyPr/>
          <a:lstStyle/>
          <a:p>
            <a:r>
              <a:rPr lang="en-US" altLang="zh-CN"/>
              <a:t>USTC-Reading-Group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BEED47-36DF-FE49-AE0C-93753E23A6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752" y="6356350"/>
            <a:ext cx="2743200" cy="365125"/>
          </a:xfrm>
        </p:spPr>
        <p:txBody>
          <a:bodyPr/>
          <a:lstStyle/>
          <a:p>
            <a:r>
              <a:rPr lang="en-US" altLang="zh-CN"/>
              <a:t>Mar 10, 2021</a:t>
            </a:r>
            <a:endParaRPr lang="zh-CN" altLang="en-US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2C235546-65EB-4047-9B8D-00412125A217}"/>
              </a:ext>
            </a:extLst>
          </p:cNvPr>
          <p:cNvSpPr/>
          <p:nvPr/>
        </p:nvSpPr>
        <p:spPr>
          <a:xfrm>
            <a:off x="1567413" y="7912259"/>
            <a:ext cx="418025" cy="26091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9C50075-B2D4-E845-8A00-B4A0B6EB163E}"/>
                  </a:ext>
                </a:extLst>
              </p:cNvPr>
              <p:cNvSpPr txBox="1"/>
              <p:nvPr/>
            </p:nvSpPr>
            <p:spPr>
              <a:xfrm>
                <a:off x="484001" y="1285716"/>
                <a:ext cx="6476004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CN" sz="2400">
                    <a:solidFill>
                      <a:schemeClr val="tx1"/>
                    </a:solidFill>
                  </a:rPr>
                  <a:t>Leveled compaction</a:t>
                </a:r>
              </a:p>
              <a:p>
                <a:pPr marL="562950" lvl="1" indent="-285750">
                  <a:buFont typeface="Wingdings" pitchFamily="2" charset="2"/>
                  <a:buChar char="v"/>
                </a:pPr>
                <a:r>
                  <a:rPr lang="en-US" sz="2000">
                    <a:solidFill>
                      <a:schemeClr val="tx1"/>
                    </a:solidFill>
                  </a:rPr>
                  <a:t>Newest SSTs are created by MemTable </a:t>
                </a:r>
                <a:r>
                  <a:rPr lang="en-US" sz="2000">
                    <a:solidFill>
                      <a:schemeClr val="accent1">
                        <a:lumMod val="75000"/>
                      </a:schemeClr>
                    </a:solidFill>
                  </a:rPr>
                  <a:t>flush</a:t>
                </a:r>
                <a:r>
                  <a:rPr lang="en-US" sz="2000">
                    <a:solidFill>
                      <a:schemeClr val="tx1"/>
                    </a:solidFill>
                  </a:rPr>
                  <a:t> and placed in </a:t>
                </a:r>
                <a:r>
                  <a:rPr lang="en-US" sz="2000">
                    <a:solidFill>
                      <a:schemeClr val="accent1">
                        <a:lumMod val="75000"/>
                      </a:schemeClr>
                    </a:solidFill>
                  </a:rPr>
                  <a:t>Level-0</a:t>
                </a:r>
              </a:p>
              <a:p>
                <a:pPr marL="562950" lvl="1" indent="-285750">
                  <a:buFont typeface="Wingdings" pitchFamily="2" charset="2"/>
                  <a:buChar char="v"/>
                </a:pPr>
                <a:r>
                  <a:rPr lang="en-US" sz="2000"/>
                  <a:t>Each level has configurable size</a:t>
                </a:r>
              </a:p>
              <a:p>
                <a:pPr marL="562950" lvl="1" indent="-285750">
                  <a:buFont typeface="Wingdings" pitchFamily="2" charset="2"/>
                  <a:buChar char="v"/>
                </a:pPr>
                <a:r>
                  <a:rPr lang="en-US" sz="200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𝑒𝑣𝑒𝑙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/>
                  <a:t> size is exceeded, trigger compaction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9C50075-B2D4-E845-8A00-B4A0B6EB1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01" y="1285716"/>
                <a:ext cx="6476004" cy="1692771"/>
              </a:xfrm>
              <a:prstGeom prst="rect">
                <a:avLst/>
              </a:prstGeom>
              <a:blipFill>
                <a:blip r:embed="rId3"/>
                <a:stretch>
                  <a:fillRect l="-1223" t="-2878" r="-1693" b="-5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88CAD18C-0B82-B046-A06A-90B19AFD0389}"/>
              </a:ext>
            </a:extLst>
          </p:cNvPr>
          <p:cNvGrpSpPr/>
          <p:nvPr/>
        </p:nvGrpSpPr>
        <p:grpSpPr>
          <a:xfrm>
            <a:off x="7220339" y="1394560"/>
            <a:ext cx="4179927" cy="2455816"/>
            <a:chOff x="547036" y="1779099"/>
            <a:chExt cx="6099091" cy="3150905"/>
          </a:xfrm>
        </p:grpSpPr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81A28ADE-B1C3-1C4F-8575-7A86B3521E28}"/>
                </a:ext>
              </a:extLst>
            </p:cNvPr>
            <p:cNvSpPr/>
            <p:nvPr/>
          </p:nvSpPr>
          <p:spPr>
            <a:xfrm>
              <a:off x="1233715" y="2501061"/>
              <a:ext cx="1910930" cy="540000"/>
            </a:xfrm>
            <a:prstGeom prst="roundRect">
              <a:avLst/>
            </a:prstGeom>
            <a:solidFill>
              <a:srgbClr val="B4C7E7"/>
            </a:solidFill>
            <a:ln w="317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id="{9F49D93D-34B4-7446-8603-5C585CB7335B}"/>
                </a:ext>
              </a:extLst>
            </p:cNvPr>
            <p:cNvSpPr/>
            <p:nvPr/>
          </p:nvSpPr>
          <p:spPr>
            <a:xfrm>
              <a:off x="1497805" y="2618151"/>
              <a:ext cx="550481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id="{930F8D18-474E-4646-B0ED-C53B1D8CB49A}"/>
                </a:ext>
              </a:extLst>
            </p:cNvPr>
            <p:cNvSpPr/>
            <p:nvPr/>
          </p:nvSpPr>
          <p:spPr>
            <a:xfrm>
              <a:off x="2394508" y="2628274"/>
              <a:ext cx="550481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36ADD6BD-AE80-234D-A654-097C0D1F0A20}"/>
                </a:ext>
              </a:extLst>
            </p:cNvPr>
            <p:cNvSpPr/>
            <p:nvPr/>
          </p:nvSpPr>
          <p:spPr>
            <a:xfrm>
              <a:off x="1233714" y="3238409"/>
              <a:ext cx="3717427" cy="540000"/>
            </a:xfrm>
            <a:prstGeom prst="roundRect">
              <a:avLst/>
            </a:prstGeom>
            <a:solidFill>
              <a:srgbClr val="B4C7E7"/>
            </a:solidFill>
            <a:ln w="317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id="{5AAAE87A-F3F3-8940-B118-4D3E36526A29}"/>
                </a:ext>
              </a:extLst>
            </p:cNvPr>
            <p:cNvSpPr/>
            <p:nvPr/>
          </p:nvSpPr>
          <p:spPr>
            <a:xfrm>
              <a:off x="1497805" y="3346074"/>
              <a:ext cx="550481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75396BF5-7EF5-0A4C-AE30-F5F5701CA2B0}"/>
                </a:ext>
              </a:extLst>
            </p:cNvPr>
            <p:cNvSpPr/>
            <p:nvPr/>
          </p:nvSpPr>
          <p:spPr>
            <a:xfrm>
              <a:off x="2394508" y="3346074"/>
              <a:ext cx="550481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82" name="Rounded Rectangle 81">
              <a:extLst>
                <a:ext uri="{FF2B5EF4-FFF2-40B4-BE49-F238E27FC236}">
                  <a16:creationId xmlns:a16="http://schemas.microsoft.com/office/drawing/2014/main" id="{F292C21E-0A3E-9D45-9623-6C86E4F3767E}"/>
                </a:ext>
              </a:extLst>
            </p:cNvPr>
            <p:cNvSpPr/>
            <p:nvPr/>
          </p:nvSpPr>
          <p:spPr>
            <a:xfrm>
              <a:off x="3246421" y="3346074"/>
              <a:ext cx="550481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1E646E73-2302-9842-8B7F-3E2004ACE8F6}"/>
                </a:ext>
              </a:extLst>
            </p:cNvPr>
            <p:cNvSpPr/>
            <p:nvPr/>
          </p:nvSpPr>
          <p:spPr>
            <a:xfrm>
              <a:off x="4143125" y="3346074"/>
              <a:ext cx="550481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84" name="Rounded Rectangle 83">
              <a:extLst>
                <a:ext uri="{FF2B5EF4-FFF2-40B4-BE49-F238E27FC236}">
                  <a16:creationId xmlns:a16="http://schemas.microsoft.com/office/drawing/2014/main" id="{B8965557-0517-AD4A-8711-840F7EBBD057}"/>
                </a:ext>
              </a:extLst>
            </p:cNvPr>
            <p:cNvSpPr/>
            <p:nvPr/>
          </p:nvSpPr>
          <p:spPr>
            <a:xfrm>
              <a:off x="1233714" y="3937025"/>
              <a:ext cx="5412413" cy="540000"/>
            </a:xfrm>
            <a:prstGeom prst="roundRect">
              <a:avLst/>
            </a:prstGeom>
            <a:solidFill>
              <a:srgbClr val="B4C7E7"/>
            </a:solidFill>
            <a:ln w="317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32DBA055-2994-424B-8380-E111DED597F3}"/>
                </a:ext>
              </a:extLst>
            </p:cNvPr>
            <p:cNvSpPr/>
            <p:nvPr/>
          </p:nvSpPr>
          <p:spPr>
            <a:xfrm>
              <a:off x="1497805" y="4041838"/>
              <a:ext cx="550481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86" name="Rounded Rectangle 85">
              <a:extLst>
                <a:ext uri="{FF2B5EF4-FFF2-40B4-BE49-F238E27FC236}">
                  <a16:creationId xmlns:a16="http://schemas.microsoft.com/office/drawing/2014/main" id="{18AE2EB5-FAC8-6A4D-A716-B625CE91D8F2}"/>
                </a:ext>
              </a:extLst>
            </p:cNvPr>
            <p:cNvSpPr/>
            <p:nvPr/>
          </p:nvSpPr>
          <p:spPr>
            <a:xfrm>
              <a:off x="2394508" y="4041838"/>
              <a:ext cx="550481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24D4DC43-EEA3-4446-B349-A3C442FEF49F}"/>
                </a:ext>
              </a:extLst>
            </p:cNvPr>
            <p:cNvSpPr/>
            <p:nvPr/>
          </p:nvSpPr>
          <p:spPr>
            <a:xfrm>
              <a:off x="3246421" y="4041838"/>
              <a:ext cx="550481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EFFD5FF7-4A4A-A342-87B9-7DE0F436C068}"/>
                </a:ext>
              </a:extLst>
            </p:cNvPr>
            <p:cNvSpPr/>
            <p:nvPr/>
          </p:nvSpPr>
          <p:spPr>
            <a:xfrm>
              <a:off x="4143125" y="4041838"/>
              <a:ext cx="550481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E8DEC20B-FBB6-9241-A773-07C09CCE56B4}"/>
                </a:ext>
              </a:extLst>
            </p:cNvPr>
            <p:cNvSpPr/>
            <p:nvPr/>
          </p:nvSpPr>
          <p:spPr>
            <a:xfrm>
              <a:off x="5068937" y="4041838"/>
              <a:ext cx="550481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08376F19-DBAC-2641-99FB-A85B72BD5CF8}"/>
                </a:ext>
              </a:extLst>
            </p:cNvPr>
            <p:cNvSpPr/>
            <p:nvPr/>
          </p:nvSpPr>
          <p:spPr>
            <a:xfrm>
              <a:off x="5820759" y="4041838"/>
              <a:ext cx="550481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0F370A66-5C40-AE47-BC76-3DB5F8DE43CF}"/>
                </a:ext>
              </a:extLst>
            </p:cNvPr>
            <p:cNvSpPr/>
            <p:nvPr/>
          </p:nvSpPr>
          <p:spPr>
            <a:xfrm>
              <a:off x="1233715" y="1779099"/>
              <a:ext cx="1160793" cy="540000"/>
            </a:xfrm>
            <a:prstGeom prst="roundRect">
              <a:avLst/>
            </a:prstGeom>
            <a:solidFill>
              <a:srgbClr val="B4C7E7"/>
            </a:solidFill>
            <a:ln w="317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B55B1543-971D-6B40-A52E-EA9D179AB940}"/>
                </a:ext>
              </a:extLst>
            </p:cNvPr>
            <p:cNvSpPr/>
            <p:nvPr/>
          </p:nvSpPr>
          <p:spPr>
            <a:xfrm>
              <a:off x="1497805" y="1896189"/>
              <a:ext cx="550481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0FD3209-EB7F-D149-9D53-C1630E9C696D}"/>
                </a:ext>
              </a:extLst>
            </p:cNvPr>
            <p:cNvSpPr txBox="1"/>
            <p:nvPr/>
          </p:nvSpPr>
          <p:spPr>
            <a:xfrm>
              <a:off x="582252" y="1854270"/>
              <a:ext cx="441146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/>
                <a:t>L0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D15FC14-0647-EE41-B270-09BBA7444135}"/>
                </a:ext>
              </a:extLst>
            </p:cNvPr>
            <p:cNvSpPr txBox="1"/>
            <p:nvPr/>
          </p:nvSpPr>
          <p:spPr>
            <a:xfrm>
              <a:off x="574787" y="2567142"/>
              <a:ext cx="441146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/>
                <a:t>L1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16BD3B4E-7D54-1840-B525-9FADF6003EB7}"/>
                </a:ext>
              </a:extLst>
            </p:cNvPr>
            <p:cNvSpPr txBox="1"/>
            <p:nvPr/>
          </p:nvSpPr>
          <p:spPr>
            <a:xfrm>
              <a:off x="547036" y="3343297"/>
              <a:ext cx="441146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/>
                <a:t>L2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62D2DFE5-EA52-5044-B78A-5E367FABE2D4}"/>
                </a:ext>
              </a:extLst>
            </p:cNvPr>
            <p:cNvSpPr txBox="1"/>
            <p:nvPr/>
          </p:nvSpPr>
          <p:spPr>
            <a:xfrm>
              <a:off x="547036" y="4041838"/>
              <a:ext cx="441146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/>
                <a:t>L3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99613594-B780-7B4F-9E33-297BF31E90EE}"/>
                </a:ext>
              </a:extLst>
            </p:cNvPr>
            <p:cNvSpPr txBox="1"/>
            <p:nvPr/>
          </p:nvSpPr>
          <p:spPr>
            <a:xfrm>
              <a:off x="1497805" y="4345229"/>
              <a:ext cx="5275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N" sz="3200" b="1"/>
                <a:t>…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6F95C29-6A74-0D41-BDD8-7D605868E98C}"/>
              </a:ext>
            </a:extLst>
          </p:cNvPr>
          <p:cNvGrpSpPr/>
          <p:nvPr/>
        </p:nvGrpSpPr>
        <p:grpSpPr>
          <a:xfrm>
            <a:off x="9066585" y="1955527"/>
            <a:ext cx="3148990" cy="1512528"/>
            <a:chOff x="9066585" y="1955527"/>
            <a:chExt cx="3148990" cy="151252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0CDFAE3-2F40-6A45-9D4A-CA09A5E1FC27}"/>
                </a:ext>
              </a:extLst>
            </p:cNvPr>
            <p:cNvSpPr txBox="1"/>
            <p:nvPr/>
          </p:nvSpPr>
          <p:spPr>
            <a:xfrm>
              <a:off x="9066585" y="1955527"/>
              <a:ext cx="9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/>
                <a:t>250 MB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5094A08-E581-E847-9E11-303EB19CB2EA}"/>
                </a:ext>
              </a:extLst>
            </p:cNvPr>
            <p:cNvSpPr txBox="1"/>
            <p:nvPr/>
          </p:nvSpPr>
          <p:spPr>
            <a:xfrm>
              <a:off x="10270867" y="2547600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/>
                <a:t>2.5 GB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692B2A20-42C5-8141-97BC-BC5652549922}"/>
                </a:ext>
              </a:extLst>
            </p:cNvPr>
            <p:cNvSpPr txBox="1"/>
            <p:nvPr/>
          </p:nvSpPr>
          <p:spPr>
            <a:xfrm>
              <a:off x="11421768" y="3098723"/>
              <a:ext cx="793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/>
                <a:t>25 GB</a:t>
              </a:r>
            </a:p>
          </p:txBody>
        </p:sp>
      </p:grpSp>
      <p:sp>
        <p:nvSpPr>
          <p:cNvPr id="129" name="Rounded Rectangle 128">
            <a:extLst>
              <a:ext uri="{FF2B5EF4-FFF2-40B4-BE49-F238E27FC236}">
                <a16:creationId xmlns:a16="http://schemas.microsoft.com/office/drawing/2014/main" id="{7834AEF2-63BF-1B40-9940-407785A36008}"/>
              </a:ext>
            </a:extLst>
          </p:cNvPr>
          <p:cNvSpPr/>
          <p:nvPr/>
        </p:nvSpPr>
        <p:spPr>
          <a:xfrm>
            <a:off x="1426292" y="4622400"/>
            <a:ext cx="3709321" cy="420876"/>
          </a:xfrm>
          <a:prstGeom prst="roundRect">
            <a:avLst/>
          </a:prstGeom>
          <a:solidFill>
            <a:srgbClr val="B4C7E7"/>
          </a:solidFill>
          <a:ln w="3175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30" name="Rounded Rectangle 129">
            <a:extLst>
              <a:ext uri="{FF2B5EF4-FFF2-40B4-BE49-F238E27FC236}">
                <a16:creationId xmlns:a16="http://schemas.microsoft.com/office/drawing/2014/main" id="{BF441823-A99C-AD46-8972-D07975FC4F15}"/>
              </a:ext>
            </a:extLst>
          </p:cNvPr>
          <p:cNvSpPr/>
          <p:nvPr/>
        </p:nvSpPr>
        <p:spPr>
          <a:xfrm>
            <a:off x="1607282" y="4710159"/>
            <a:ext cx="377264" cy="25252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31" name="Rounded Rectangle 130">
            <a:extLst>
              <a:ext uri="{FF2B5EF4-FFF2-40B4-BE49-F238E27FC236}">
                <a16:creationId xmlns:a16="http://schemas.microsoft.com/office/drawing/2014/main" id="{3183C17F-94B2-1D44-A423-72DFD022AFF4}"/>
              </a:ext>
            </a:extLst>
          </p:cNvPr>
          <p:cNvSpPr/>
          <p:nvPr/>
        </p:nvSpPr>
        <p:spPr>
          <a:xfrm>
            <a:off x="2221825" y="4710159"/>
            <a:ext cx="377264" cy="25252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id="{EDF3075A-BEAA-164C-9C7B-C05FAC734068}"/>
              </a:ext>
            </a:extLst>
          </p:cNvPr>
          <p:cNvSpPr/>
          <p:nvPr/>
        </p:nvSpPr>
        <p:spPr>
          <a:xfrm>
            <a:off x="2805672" y="4710159"/>
            <a:ext cx="377264" cy="25252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33" name="Rounded Rectangle 132">
            <a:extLst>
              <a:ext uri="{FF2B5EF4-FFF2-40B4-BE49-F238E27FC236}">
                <a16:creationId xmlns:a16="http://schemas.microsoft.com/office/drawing/2014/main" id="{D136A872-0DC3-654E-A404-8E1CFD85D71D}"/>
              </a:ext>
            </a:extLst>
          </p:cNvPr>
          <p:cNvSpPr/>
          <p:nvPr/>
        </p:nvSpPr>
        <p:spPr>
          <a:xfrm>
            <a:off x="3420215" y="4710159"/>
            <a:ext cx="377264" cy="25252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34" name="Rounded Rectangle 133">
            <a:extLst>
              <a:ext uri="{FF2B5EF4-FFF2-40B4-BE49-F238E27FC236}">
                <a16:creationId xmlns:a16="http://schemas.microsoft.com/office/drawing/2014/main" id="{F6EB04D1-FF26-B24D-AF6B-94770692E8E0}"/>
              </a:ext>
            </a:extLst>
          </p:cNvPr>
          <p:cNvSpPr/>
          <p:nvPr/>
        </p:nvSpPr>
        <p:spPr>
          <a:xfrm>
            <a:off x="1426291" y="5166000"/>
            <a:ext cx="3709322" cy="420876"/>
          </a:xfrm>
          <a:prstGeom prst="roundRect">
            <a:avLst/>
          </a:prstGeom>
          <a:solidFill>
            <a:srgbClr val="B4C7E7"/>
          </a:solidFill>
          <a:ln w="3175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97A99658-0BE1-104D-B8CD-5C2B5A3B9F6F}"/>
              </a:ext>
            </a:extLst>
          </p:cNvPr>
          <p:cNvSpPr/>
          <p:nvPr/>
        </p:nvSpPr>
        <p:spPr>
          <a:xfrm>
            <a:off x="1607282" y="5252437"/>
            <a:ext cx="377264" cy="25252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36" name="Rounded Rectangle 135">
            <a:extLst>
              <a:ext uri="{FF2B5EF4-FFF2-40B4-BE49-F238E27FC236}">
                <a16:creationId xmlns:a16="http://schemas.microsoft.com/office/drawing/2014/main" id="{40C31ACF-E678-B94F-8F5C-3C1A235C8184}"/>
              </a:ext>
            </a:extLst>
          </p:cNvPr>
          <p:cNvSpPr/>
          <p:nvPr/>
        </p:nvSpPr>
        <p:spPr>
          <a:xfrm>
            <a:off x="2221825" y="5252437"/>
            <a:ext cx="377264" cy="25252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37" name="Rounded Rectangle 136">
            <a:extLst>
              <a:ext uri="{FF2B5EF4-FFF2-40B4-BE49-F238E27FC236}">
                <a16:creationId xmlns:a16="http://schemas.microsoft.com/office/drawing/2014/main" id="{74F13529-56C2-1548-A1AC-7E1B7BFF6EEF}"/>
              </a:ext>
            </a:extLst>
          </p:cNvPr>
          <p:cNvSpPr/>
          <p:nvPr/>
        </p:nvSpPr>
        <p:spPr>
          <a:xfrm>
            <a:off x="2805672" y="5252437"/>
            <a:ext cx="377264" cy="25252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38" name="Rounded Rectangle 137">
            <a:extLst>
              <a:ext uri="{FF2B5EF4-FFF2-40B4-BE49-F238E27FC236}">
                <a16:creationId xmlns:a16="http://schemas.microsoft.com/office/drawing/2014/main" id="{74ADEF53-378B-5146-AF7D-10258CBF3D88}"/>
              </a:ext>
            </a:extLst>
          </p:cNvPr>
          <p:cNvSpPr/>
          <p:nvPr/>
        </p:nvSpPr>
        <p:spPr>
          <a:xfrm>
            <a:off x="3420215" y="5252437"/>
            <a:ext cx="377264" cy="25252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2ABA2179-E1DA-8F4A-8B69-F6979DACA47D}"/>
                  </a:ext>
                </a:extLst>
              </p:cNvPr>
              <p:cNvSpPr txBox="1"/>
              <p:nvPr/>
            </p:nvSpPr>
            <p:spPr>
              <a:xfrm>
                <a:off x="420645" y="4672800"/>
                <a:ext cx="8668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𝐿𝑒𝑣𝑒𝑙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N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2ABA2179-E1DA-8F4A-8B69-F6979DACA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45" y="4672800"/>
                <a:ext cx="866840" cy="369332"/>
              </a:xfrm>
              <a:prstGeom prst="rect">
                <a:avLst/>
              </a:prstGeom>
              <a:blipFill>
                <a:blip r:embed="rId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EF376316-B1D3-014B-BCE6-DE4031D833E8}"/>
                  </a:ext>
                </a:extLst>
              </p:cNvPr>
              <p:cNvSpPr txBox="1"/>
              <p:nvPr/>
            </p:nvSpPr>
            <p:spPr>
              <a:xfrm>
                <a:off x="337094" y="5126400"/>
                <a:ext cx="10864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𝐿𝑒𝑣𝑒𝑙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CN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EF376316-B1D3-014B-BCE6-DE4031D83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94" y="5126400"/>
                <a:ext cx="1086451" cy="369332"/>
              </a:xfrm>
              <a:prstGeom prst="rect">
                <a:avLst/>
              </a:prstGeom>
              <a:blipFill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Rounded Rectangle 149">
            <a:extLst>
              <a:ext uri="{FF2B5EF4-FFF2-40B4-BE49-F238E27FC236}">
                <a16:creationId xmlns:a16="http://schemas.microsoft.com/office/drawing/2014/main" id="{1FD04CBB-7BC6-5E4E-A01E-900315248CF6}"/>
              </a:ext>
            </a:extLst>
          </p:cNvPr>
          <p:cNvSpPr/>
          <p:nvPr/>
        </p:nvSpPr>
        <p:spPr>
          <a:xfrm>
            <a:off x="4027252" y="4702339"/>
            <a:ext cx="377264" cy="25252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45D919F6-DDF9-3A4C-881C-1F8A93444828}"/>
              </a:ext>
            </a:extLst>
          </p:cNvPr>
          <p:cNvSpPr txBox="1"/>
          <p:nvPr/>
        </p:nvSpPr>
        <p:spPr>
          <a:xfrm>
            <a:off x="10567851" y="2011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96D46A1D-D882-314F-899F-448A1556F5E8}"/>
                  </a:ext>
                </a:extLst>
              </p:cNvPr>
              <p:cNvSpPr txBox="1"/>
              <p:nvPr/>
            </p:nvSpPr>
            <p:spPr>
              <a:xfrm>
                <a:off x="7145082" y="4027883"/>
                <a:ext cx="4790699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CN" sz="2000">
                    <a:solidFill>
                      <a:schemeClr val="tx1"/>
                    </a:solidFill>
                  </a:rPr>
                  <a:t>Compaction process</a:t>
                </a:r>
              </a:p>
              <a:p>
                <a:pPr marL="562950" lvl="1" indent="-285750">
                  <a:buFont typeface="Wingdings" pitchFamily="2" charset="2"/>
                  <a:buChar char="v"/>
                </a:pPr>
                <a:r>
                  <a:rPr lang="en-US" sz="2000">
                    <a:solidFill>
                      <a:schemeClr val="tx1"/>
                    </a:solidFill>
                  </a:rPr>
                  <a:t>Select SST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𝐿𝑒𝑣𝑒𝑙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/>
              </a:p>
              <a:p>
                <a:pPr marL="562950" lvl="1" indent="-285750">
                  <a:buFont typeface="Wingdings" pitchFamily="2" charset="2"/>
                  <a:buChar char="v"/>
                </a:pPr>
                <a:r>
                  <a:rPr lang="en-US" sz="2000"/>
                  <a:t>Select overlapped SSTs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𝐿𝑒𝑣𝑒𝑙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sz="2000"/>
              </a:p>
              <a:p>
                <a:pPr marL="562950" lvl="1" indent="-285750">
                  <a:buFont typeface="Wingdings" pitchFamily="2" charset="2"/>
                  <a:buChar char="v"/>
                </a:pPr>
                <a:r>
                  <a:rPr lang="en-US" sz="2000"/>
                  <a:t>Merge old SSTs to produce new SSTs</a:t>
                </a:r>
              </a:p>
              <a:p>
                <a:pPr marL="562950" lvl="1" indent="-285750">
                  <a:buFont typeface="Wingdings" pitchFamily="2" charset="2"/>
                  <a:buChar char="v"/>
                </a:pPr>
                <a:r>
                  <a:rPr lang="en-US" sz="2000"/>
                  <a:t>Write new SSTs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𝐿𝑒𝑣𝑒𝑙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sz="2000"/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96D46A1D-D882-314F-899F-448A1556F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082" y="4027883"/>
                <a:ext cx="4790699" cy="1631216"/>
              </a:xfrm>
              <a:prstGeom prst="rect">
                <a:avLst/>
              </a:prstGeom>
              <a:blipFill>
                <a:blip r:embed="rId6"/>
                <a:stretch>
                  <a:fillRect l="-1145" t="-2247" b="-5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7" name="Group 156">
            <a:extLst>
              <a:ext uri="{FF2B5EF4-FFF2-40B4-BE49-F238E27FC236}">
                <a16:creationId xmlns:a16="http://schemas.microsoft.com/office/drawing/2014/main" id="{8FF42AB0-E1DD-484B-BEA0-272D3AB28120}"/>
              </a:ext>
            </a:extLst>
          </p:cNvPr>
          <p:cNvGrpSpPr/>
          <p:nvPr/>
        </p:nvGrpSpPr>
        <p:grpSpPr>
          <a:xfrm>
            <a:off x="1803226" y="3548051"/>
            <a:ext cx="834519" cy="309326"/>
            <a:chOff x="1803226" y="3548051"/>
            <a:chExt cx="834519" cy="309326"/>
          </a:xfrm>
        </p:grpSpPr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3F770493-537B-F342-8F18-01E1E14F7F2A}"/>
                </a:ext>
              </a:extLst>
            </p:cNvPr>
            <p:cNvSpPr txBox="1"/>
            <p:nvPr/>
          </p:nvSpPr>
          <p:spPr>
            <a:xfrm>
              <a:off x="1803226" y="3549600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1400"/>
                <a:t>120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252FF913-2A9F-754C-B695-7BCC7B9A5512}"/>
                </a:ext>
              </a:extLst>
            </p:cNvPr>
            <p:cNvSpPr txBox="1"/>
            <p:nvPr/>
          </p:nvSpPr>
          <p:spPr>
            <a:xfrm>
              <a:off x="2183775" y="3548051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1400"/>
                <a:t>150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3823937D-C797-F947-88E5-E9233897F8D9}"/>
              </a:ext>
            </a:extLst>
          </p:cNvPr>
          <p:cNvSpPr txBox="1"/>
          <p:nvPr/>
        </p:nvSpPr>
        <p:spPr>
          <a:xfrm>
            <a:off x="3044990" y="3516121"/>
            <a:ext cx="447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400"/>
              <a:t>110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D11EC3F-AD2B-BB43-BD87-2C215DA05020}"/>
              </a:ext>
            </a:extLst>
          </p:cNvPr>
          <p:cNvSpPr txBox="1"/>
          <p:nvPr/>
        </p:nvSpPr>
        <p:spPr>
          <a:xfrm>
            <a:off x="3370138" y="3505185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400"/>
              <a:t>130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020A1AB-E4D9-7C41-831C-DDE7B18F0ACE}"/>
              </a:ext>
            </a:extLst>
          </p:cNvPr>
          <p:cNvSpPr txBox="1"/>
          <p:nvPr/>
        </p:nvSpPr>
        <p:spPr>
          <a:xfrm>
            <a:off x="3843837" y="3497324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400"/>
              <a:t>140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3D397C1-3046-DC42-9014-72DCE7786475}"/>
              </a:ext>
            </a:extLst>
          </p:cNvPr>
          <p:cNvSpPr txBox="1"/>
          <p:nvPr/>
        </p:nvSpPr>
        <p:spPr>
          <a:xfrm>
            <a:off x="4229406" y="3504281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400"/>
              <a:t>180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A3AD56F2-DD54-B440-8FAF-44FB6D3B86D6}"/>
              </a:ext>
            </a:extLst>
          </p:cNvPr>
          <p:cNvSpPr/>
          <p:nvPr/>
        </p:nvSpPr>
        <p:spPr>
          <a:xfrm>
            <a:off x="4705183" y="3810419"/>
            <a:ext cx="380733" cy="1909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E83829F4-73EE-8B40-9155-8A8186799E46}"/>
              </a:ext>
            </a:extLst>
          </p:cNvPr>
          <p:cNvSpPr/>
          <p:nvPr/>
        </p:nvSpPr>
        <p:spPr>
          <a:xfrm>
            <a:off x="5348858" y="3778242"/>
            <a:ext cx="377264" cy="25252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570578CC-ACA3-4240-A1CB-F112B1B07C50}"/>
              </a:ext>
            </a:extLst>
          </p:cNvPr>
          <p:cNvSpPr/>
          <p:nvPr/>
        </p:nvSpPr>
        <p:spPr>
          <a:xfrm>
            <a:off x="6074516" y="3786609"/>
            <a:ext cx="377264" cy="25252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8CC546-30BD-9A44-98DA-9C9D2287965F}"/>
              </a:ext>
            </a:extLst>
          </p:cNvPr>
          <p:cNvSpPr txBox="1"/>
          <p:nvPr/>
        </p:nvSpPr>
        <p:spPr>
          <a:xfrm>
            <a:off x="2600255" y="3666207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b="1">
                <a:solidFill>
                  <a:schemeClr val="accent1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429D8EF-B62F-8845-8265-3FC85096CB6A}"/>
              </a:ext>
            </a:extLst>
          </p:cNvPr>
          <p:cNvSpPr txBox="1"/>
          <p:nvPr/>
        </p:nvSpPr>
        <p:spPr>
          <a:xfrm>
            <a:off x="5184644" y="3512318"/>
            <a:ext cx="447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400"/>
              <a:t>110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98A28CD-7240-A34D-85C7-E8889FF2B32E}"/>
              </a:ext>
            </a:extLst>
          </p:cNvPr>
          <p:cNvSpPr txBox="1"/>
          <p:nvPr/>
        </p:nvSpPr>
        <p:spPr>
          <a:xfrm>
            <a:off x="5526134" y="3499610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400"/>
              <a:t>140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57D8FDF-6A5B-094A-B9A2-2114BBC1D337}"/>
              </a:ext>
            </a:extLst>
          </p:cNvPr>
          <p:cNvSpPr txBox="1"/>
          <p:nvPr/>
        </p:nvSpPr>
        <p:spPr>
          <a:xfrm>
            <a:off x="5931286" y="3505361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400"/>
              <a:t>150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808C3C9-C60B-9145-94D3-AC44ADD082C5}"/>
              </a:ext>
            </a:extLst>
          </p:cNvPr>
          <p:cNvSpPr txBox="1"/>
          <p:nvPr/>
        </p:nvSpPr>
        <p:spPr>
          <a:xfrm>
            <a:off x="6316855" y="3512318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400"/>
              <a:t>180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E5CB04F-017A-4147-8C65-C5220D8A3091}"/>
              </a:ext>
            </a:extLst>
          </p:cNvPr>
          <p:cNvGrpSpPr/>
          <p:nvPr/>
        </p:nvGrpSpPr>
        <p:grpSpPr>
          <a:xfrm>
            <a:off x="5348858" y="3778242"/>
            <a:ext cx="1102922" cy="260893"/>
            <a:chOff x="5348858" y="3778242"/>
            <a:chExt cx="1102922" cy="260893"/>
          </a:xfrm>
        </p:grpSpPr>
        <p:sp>
          <p:nvSpPr>
            <p:cNvPr id="101" name="Rounded Rectangle 100">
              <a:extLst>
                <a:ext uri="{FF2B5EF4-FFF2-40B4-BE49-F238E27FC236}">
                  <a16:creationId xmlns:a16="http://schemas.microsoft.com/office/drawing/2014/main" id="{04855E16-08BC-3942-947E-73037F59BA9B}"/>
                </a:ext>
              </a:extLst>
            </p:cNvPr>
            <p:cNvSpPr/>
            <p:nvPr/>
          </p:nvSpPr>
          <p:spPr>
            <a:xfrm>
              <a:off x="5348858" y="3778242"/>
              <a:ext cx="377264" cy="25252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02" name="Rounded Rectangle 101">
              <a:extLst>
                <a:ext uri="{FF2B5EF4-FFF2-40B4-BE49-F238E27FC236}">
                  <a16:creationId xmlns:a16="http://schemas.microsoft.com/office/drawing/2014/main" id="{7F3FA069-D52B-B54E-84EF-861F3D30F6E2}"/>
                </a:ext>
              </a:extLst>
            </p:cNvPr>
            <p:cNvSpPr/>
            <p:nvPr/>
          </p:nvSpPr>
          <p:spPr>
            <a:xfrm>
              <a:off x="6074516" y="3786609"/>
              <a:ext cx="377264" cy="25252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</p:grpSp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id="{CEEEA86C-026C-DF46-951C-C9B5BFBF235F}"/>
              </a:ext>
            </a:extLst>
          </p:cNvPr>
          <p:cNvSpPr/>
          <p:nvPr/>
        </p:nvSpPr>
        <p:spPr>
          <a:xfrm>
            <a:off x="2033193" y="3805101"/>
            <a:ext cx="377264" cy="25252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09" name="Rounded Rectangle 108">
            <a:extLst>
              <a:ext uri="{FF2B5EF4-FFF2-40B4-BE49-F238E27FC236}">
                <a16:creationId xmlns:a16="http://schemas.microsoft.com/office/drawing/2014/main" id="{969A54E0-E45D-EB4D-9971-1CA6FD0CB41F}"/>
              </a:ext>
            </a:extLst>
          </p:cNvPr>
          <p:cNvSpPr/>
          <p:nvPr/>
        </p:nvSpPr>
        <p:spPr>
          <a:xfrm>
            <a:off x="3244057" y="3787516"/>
            <a:ext cx="377264" cy="25252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AEF54C8A-F55A-774C-9872-63E326856BD5}"/>
              </a:ext>
            </a:extLst>
          </p:cNvPr>
          <p:cNvSpPr/>
          <p:nvPr/>
        </p:nvSpPr>
        <p:spPr>
          <a:xfrm>
            <a:off x="4078033" y="3761889"/>
            <a:ext cx="377264" cy="25252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53652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1099 0.2138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95" y="1069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-0.12539 0.2099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76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3" grpId="0" animBg="1"/>
      <p:bldP spid="63" grpId="1" animBg="1"/>
      <p:bldP spid="64" grpId="0" animBg="1"/>
      <p:bldP spid="64" grpId="1" animBg="1"/>
      <p:bldP spid="6" grpId="0"/>
      <p:bldP spid="67" grpId="0"/>
      <p:bldP spid="68" grpId="0"/>
      <p:bldP spid="69" grpId="0"/>
      <p:bldP spid="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8AB95-9218-7144-B017-CC7D73C76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N"/>
              <a:t>Compaction in LSM-tree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F7DC69-9F84-9443-B012-E2594188F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8152" y="6356350"/>
            <a:ext cx="4114800" cy="365125"/>
          </a:xfrm>
        </p:spPr>
        <p:txBody>
          <a:bodyPr/>
          <a:lstStyle/>
          <a:p>
            <a:r>
              <a:rPr lang="en-US" altLang="zh-CN"/>
              <a:t>USTC-Reading-Group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BEED47-36DF-FE49-AE0C-93753E23A6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752" y="6356350"/>
            <a:ext cx="2743200" cy="365125"/>
          </a:xfrm>
        </p:spPr>
        <p:txBody>
          <a:bodyPr/>
          <a:lstStyle/>
          <a:p>
            <a:r>
              <a:rPr lang="en-US" altLang="zh-CN"/>
              <a:t>Mar 10, 2021</a:t>
            </a:r>
            <a:endParaRPr lang="zh-CN" altLang="en-US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2C235546-65EB-4047-9B8D-00412125A217}"/>
              </a:ext>
            </a:extLst>
          </p:cNvPr>
          <p:cNvSpPr/>
          <p:nvPr/>
        </p:nvSpPr>
        <p:spPr>
          <a:xfrm>
            <a:off x="1567413" y="7912259"/>
            <a:ext cx="418025" cy="26091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9C50075-B2D4-E845-8A00-B4A0B6EB163E}"/>
                  </a:ext>
                </a:extLst>
              </p:cNvPr>
              <p:cNvSpPr txBox="1"/>
              <p:nvPr/>
            </p:nvSpPr>
            <p:spPr>
              <a:xfrm>
                <a:off x="484001" y="1285716"/>
                <a:ext cx="6476004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CN" sz="2400">
                    <a:solidFill>
                      <a:schemeClr val="bg1">
                        <a:lumMod val="75000"/>
                      </a:schemeClr>
                    </a:solidFill>
                  </a:rPr>
                  <a:t>Leveled compaction</a:t>
                </a:r>
              </a:p>
              <a:p>
                <a:pPr marL="562950" lvl="1" indent="-285750">
                  <a:buFont typeface="Wingdings" pitchFamily="2" charset="2"/>
                  <a:buChar char="v"/>
                </a:pPr>
                <a:r>
                  <a:rPr lang="en-US" sz="2000">
                    <a:solidFill>
                      <a:schemeClr val="bg1">
                        <a:lumMod val="75000"/>
                      </a:schemeClr>
                    </a:solidFill>
                  </a:rPr>
                  <a:t>Newest SSTs are created by MemTable flush and placed in Level-0</a:t>
                </a:r>
              </a:p>
              <a:p>
                <a:pPr marL="562950" lvl="1" indent="-285750">
                  <a:buFont typeface="Wingdings" pitchFamily="2" charset="2"/>
                  <a:buChar char="v"/>
                </a:pPr>
                <a:r>
                  <a:rPr lang="en-US" sz="2000">
                    <a:solidFill>
                      <a:schemeClr val="bg1">
                        <a:lumMod val="75000"/>
                      </a:schemeClr>
                    </a:solidFill>
                  </a:rPr>
                  <a:t>Each level has configurable size</a:t>
                </a:r>
              </a:p>
              <a:p>
                <a:pPr marL="562950" lvl="1" indent="-285750">
                  <a:buFont typeface="Wingdings" pitchFamily="2" charset="2"/>
                  <a:buChar char="v"/>
                </a:pPr>
                <a:r>
                  <a:rPr lang="en-US" sz="2000">
                    <a:solidFill>
                      <a:schemeClr val="bg1">
                        <a:lumMod val="75000"/>
                      </a:schemeClr>
                    </a:solidFill>
                  </a:rPr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𝑒𝑣𝑒𝑙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>
                    <a:solidFill>
                      <a:schemeClr val="bg1">
                        <a:lumMod val="75000"/>
                      </a:schemeClr>
                    </a:solidFill>
                  </a:rPr>
                  <a:t> size is exceeded, trigger </a:t>
                </a:r>
                <a:r>
                  <a:rPr lang="en-US" sz="2000">
                    <a:solidFill>
                      <a:schemeClr val="bg1">
                        <a:lumMod val="85000"/>
                      </a:schemeClr>
                    </a:solidFill>
                  </a:rPr>
                  <a:t>compaction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9C50075-B2D4-E845-8A00-B4A0B6EB1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01" y="1285716"/>
                <a:ext cx="6476004" cy="1692771"/>
              </a:xfrm>
              <a:prstGeom prst="rect">
                <a:avLst/>
              </a:prstGeom>
              <a:blipFill>
                <a:blip r:embed="rId3"/>
                <a:stretch>
                  <a:fillRect l="-1223" t="-2878" r="-1693" b="-5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81A28ADE-B1C3-1C4F-8575-7A86B3521E28}"/>
              </a:ext>
            </a:extLst>
          </p:cNvPr>
          <p:cNvSpPr/>
          <p:nvPr/>
        </p:nvSpPr>
        <p:spPr>
          <a:xfrm>
            <a:off x="7690945" y="1957257"/>
            <a:ext cx="1309629" cy="42087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9F49D93D-34B4-7446-8603-5C585CB7335B}"/>
              </a:ext>
            </a:extLst>
          </p:cNvPr>
          <p:cNvSpPr/>
          <p:nvPr/>
        </p:nvSpPr>
        <p:spPr>
          <a:xfrm>
            <a:off x="7871935" y="2048517"/>
            <a:ext cx="377264" cy="2525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930F8D18-474E-4646-B0ED-C53B1D8CB49A}"/>
              </a:ext>
            </a:extLst>
          </p:cNvPr>
          <p:cNvSpPr/>
          <p:nvPr/>
        </p:nvSpPr>
        <p:spPr>
          <a:xfrm>
            <a:off x="8486478" y="2056407"/>
            <a:ext cx="377264" cy="2525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36ADD6BD-AE80-234D-A654-097C0D1F0A20}"/>
              </a:ext>
            </a:extLst>
          </p:cNvPr>
          <p:cNvSpPr/>
          <p:nvPr/>
        </p:nvSpPr>
        <p:spPr>
          <a:xfrm>
            <a:off x="7690944" y="2531947"/>
            <a:ext cx="2547687" cy="42087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5AAAE87A-F3F3-8940-B118-4D3E36526A29}"/>
              </a:ext>
            </a:extLst>
          </p:cNvPr>
          <p:cNvSpPr/>
          <p:nvPr/>
        </p:nvSpPr>
        <p:spPr>
          <a:xfrm>
            <a:off x="7871935" y="2615861"/>
            <a:ext cx="377264" cy="2525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75396BF5-7EF5-0A4C-AE30-F5F5701CA2B0}"/>
              </a:ext>
            </a:extLst>
          </p:cNvPr>
          <p:cNvSpPr/>
          <p:nvPr/>
        </p:nvSpPr>
        <p:spPr>
          <a:xfrm>
            <a:off x="8486478" y="2615861"/>
            <a:ext cx="377264" cy="2525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F292C21E-0A3E-9D45-9623-6C86E4F3767E}"/>
              </a:ext>
            </a:extLst>
          </p:cNvPr>
          <p:cNvSpPr/>
          <p:nvPr/>
        </p:nvSpPr>
        <p:spPr>
          <a:xfrm>
            <a:off x="9070325" y="2615861"/>
            <a:ext cx="377264" cy="2525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1E646E73-2302-9842-8B7F-3E2004ACE8F6}"/>
              </a:ext>
            </a:extLst>
          </p:cNvPr>
          <p:cNvSpPr/>
          <p:nvPr/>
        </p:nvSpPr>
        <p:spPr>
          <a:xfrm>
            <a:off x="9684868" y="2615861"/>
            <a:ext cx="377264" cy="2525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B8965557-0517-AD4A-8711-840F7EBBD057}"/>
              </a:ext>
            </a:extLst>
          </p:cNvPr>
          <p:cNvSpPr/>
          <p:nvPr/>
        </p:nvSpPr>
        <p:spPr>
          <a:xfrm>
            <a:off x="7690944" y="3076448"/>
            <a:ext cx="3709322" cy="42087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32DBA055-2994-424B-8380-E111DED597F3}"/>
              </a:ext>
            </a:extLst>
          </p:cNvPr>
          <p:cNvSpPr/>
          <p:nvPr/>
        </p:nvSpPr>
        <p:spPr>
          <a:xfrm>
            <a:off x="7871935" y="3158139"/>
            <a:ext cx="377264" cy="2525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18AE2EB5-FAC8-6A4D-A716-B625CE91D8F2}"/>
              </a:ext>
            </a:extLst>
          </p:cNvPr>
          <p:cNvSpPr/>
          <p:nvPr/>
        </p:nvSpPr>
        <p:spPr>
          <a:xfrm>
            <a:off x="8486478" y="3158139"/>
            <a:ext cx="377264" cy="2525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24D4DC43-EEA3-4446-B349-A3C442FEF49F}"/>
              </a:ext>
            </a:extLst>
          </p:cNvPr>
          <p:cNvSpPr/>
          <p:nvPr/>
        </p:nvSpPr>
        <p:spPr>
          <a:xfrm>
            <a:off x="9070325" y="3158139"/>
            <a:ext cx="377264" cy="2525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EFFD5FF7-4A4A-A342-87B9-7DE0F436C068}"/>
              </a:ext>
            </a:extLst>
          </p:cNvPr>
          <p:cNvSpPr/>
          <p:nvPr/>
        </p:nvSpPr>
        <p:spPr>
          <a:xfrm>
            <a:off x="9684868" y="3158139"/>
            <a:ext cx="377264" cy="2525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E8DEC20B-FBB6-9241-A773-07C09CCE56B4}"/>
              </a:ext>
            </a:extLst>
          </p:cNvPr>
          <p:cNvSpPr/>
          <p:nvPr/>
        </p:nvSpPr>
        <p:spPr>
          <a:xfrm>
            <a:off x="10319361" y="3158139"/>
            <a:ext cx="377264" cy="2525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08376F19-DBAC-2641-99FB-A85B72BD5CF8}"/>
              </a:ext>
            </a:extLst>
          </p:cNvPr>
          <p:cNvSpPr/>
          <p:nvPr/>
        </p:nvSpPr>
        <p:spPr>
          <a:xfrm>
            <a:off x="10834612" y="3158139"/>
            <a:ext cx="377264" cy="2525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0F370A66-5C40-AE47-BC76-3DB5F8DE43CF}"/>
              </a:ext>
            </a:extLst>
          </p:cNvPr>
          <p:cNvSpPr/>
          <p:nvPr/>
        </p:nvSpPr>
        <p:spPr>
          <a:xfrm>
            <a:off x="7690945" y="1394560"/>
            <a:ext cx="795533" cy="42087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B55B1543-971D-6B40-A52E-EA9D179AB940}"/>
              </a:ext>
            </a:extLst>
          </p:cNvPr>
          <p:cNvSpPr/>
          <p:nvPr/>
        </p:nvSpPr>
        <p:spPr>
          <a:xfrm>
            <a:off x="7871935" y="1485820"/>
            <a:ext cx="377264" cy="2525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0FD3209-EB7F-D149-9D53-C1630E9C696D}"/>
              </a:ext>
            </a:extLst>
          </p:cNvPr>
          <p:cNvSpPr txBox="1"/>
          <p:nvPr/>
        </p:nvSpPr>
        <p:spPr>
          <a:xfrm>
            <a:off x="7244474" y="145314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>
                <a:solidFill>
                  <a:schemeClr val="bg1">
                    <a:lumMod val="85000"/>
                  </a:schemeClr>
                </a:solidFill>
              </a:rPr>
              <a:t>L0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D15FC14-0647-EE41-B270-09BBA7444135}"/>
              </a:ext>
            </a:extLst>
          </p:cNvPr>
          <p:cNvSpPr txBox="1"/>
          <p:nvPr/>
        </p:nvSpPr>
        <p:spPr>
          <a:xfrm>
            <a:off x="7239358" y="200876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>
                <a:solidFill>
                  <a:schemeClr val="bg1">
                    <a:lumMod val="85000"/>
                  </a:schemeClr>
                </a:solidFill>
              </a:rPr>
              <a:t>L1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6BD3B4E-7D54-1840-B525-9FADF6003EB7}"/>
              </a:ext>
            </a:extLst>
          </p:cNvPr>
          <p:cNvSpPr txBox="1"/>
          <p:nvPr/>
        </p:nvSpPr>
        <p:spPr>
          <a:xfrm>
            <a:off x="7220339" y="261369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>
                <a:solidFill>
                  <a:schemeClr val="bg1">
                    <a:lumMod val="85000"/>
                  </a:schemeClr>
                </a:solidFill>
              </a:rPr>
              <a:t>L2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2D2DFE5-EA52-5044-B78A-5E367FABE2D4}"/>
              </a:ext>
            </a:extLst>
          </p:cNvPr>
          <p:cNvSpPr txBox="1"/>
          <p:nvPr/>
        </p:nvSpPr>
        <p:spPr>
          <a:xfrm>
            <a:off x="7220339" y="315813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>
                <a:solidFill>
                  <a:schemeClr val="bg1">
                    <a:lumMod val="85000"/>
                  </a:schemeClr>
                </a:solidFill>
              </a:rPr>
              <a:t>L3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9613594-B780-7B4F-9E33-297BF31E90EE}"/>
              </a:ext>
            </a:extLst>
          </p:cNvPr>
          <p:cNvSpPr txBox="1"/>
          <p:nvPr/>
        </p:nvSpPr>
        <p:spPr>
          <a:xfrm>
            <a:off x="7871935" y="3394602"/>
            <a:ext cx="361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3200" b="1">
                <a:solidFill>
                  <a:schemeClr val="bg1">
                    <a:lumMod val="85000"/>
                  </a:schemeClr>
                </a:solidFill>
              </a:rPr>
              <a:t>…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6F95C29-6A74-0D41-BDD8-7D605868E98C}"/>
              </a:ext>
            </a:extLst>
          </p:cNvPr>
          <p:cNvGrpSpPr/>
          <p:nvPr/>
        </p:nvGrpSpPr>
        <p:grpSpPr>
          <a:xfrm>
            <a:off x="9066585" y="1955527"/>
            <a:ext cx="3148990" cy="1512528"/>
            <a:chOff x="9066585" y="1955527"/>
            <a:chExt cx="3148990" cy="151252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0CDFAE3-2F40-6A45-9D4A-CA09A5E1FC27}"/>
                </a:ext>
              </a:extLst>
            </p:cNvPr>
            <p:cNvSpPr txBox="1"/>
            <p:nvPr/>
          </p:nvSpPr>
          <p:spPr>
            <a:xfrm>
              <a:off x="9066585" y="1955527"/>
              <a:ext cx="9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>
                  <a:solidFill>
                    <a:schemeClr val="bg1">
                      <a:lumMod val="85000"/>
                    </a:schemeClr>
                  </a:solidFill>
                </a:rPr>
                <a:t>250 MB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5094A08-E581-E847-9E11-303EB19CB2EA}"/>
                </a:ext>
              </a:extLst>
            </p:cNvPr>
            <p:cNvSpPr txBox="1"/>
            <p:nvPr/>
          </p:nvSpPr>
          <p:spPr>
            <a:xfrm>
              <a:off x="10270867" y="2547600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>
                  <a:solidFill>
                    <a:schemeClr val="bg1">
                      <a:lumMod val="85000"/>
                    </a:schemeClr>
                  </a:solidFill>
                </a:rPr>
                <a:t>2.5 GB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692B2A20-42C5-8141-97BC-BC5652549922}"/>
                </a:ext>
              </a:extLst>
            </p:cNvPr>
            <p:cNvSpPr txBox="1"/>
            <p:nvPr/>
          </p:nvSpPr>
          <p:spPr>
            <a:xfrm>
              <a:off x="11421768" y="3098723"/>
              <a:ext cx="793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>
                  <a:solidFill>
                    <a:schemeClr val="bg1">
                      <a:lumMod val="85000"/>
                    </a:schemeClr>
                  </a:solidFill>
                </a:rPr>
                <a:t>25 GB</a:t>
              </a:r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45D919F6-DDF9-3A4C-881C-1F8A93444828}"/>
              </a:ext>
            </a:extLst>
          </p:cNvPr>
          <p:cNvSpPr txBox="1"/>
          <p:nvPr/>
        </p:nvSpPr>
        <p:spPr>
          <a:xfrm>
            <a:off x="10567851" y="2011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96D46A1D-D882-314F-899F-448A1556F5E8}"/>
                  </a:ext>
                </a:extLst>
              </p:cNvPr>
              <p:cNvSpPr txBox="1"/>
              <p:nvPr/>
            </p:nvSpPr>
            <p:spPr>
              <a:xfrm>
                <a:off x="7145082" y="4027883"/>
                <a:ext cx="4790699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CN" sz="2000">
                    <a:solidFill>
                      <a:schemeClr val="bg1">
                        <a:lumMod val="75000"/>
                      </a:schemeClr>
                    </a:solidFill>
                  </a:rPr>
                  <a:t>Compaction process</a:t>
                </a:r>
              </a:p>
              <a:p>
                <a:pPr marL="562950" lvl="1" indent="-285750">
                  <a:buFont typeface="Wingdings" pitchFamily="2" charset="2"/>
                  <a:buChar char="v"/>
                </a:pPr>
                <a:r>
                  <a:rPr lang="en-US" sz="2000">
                    <a:solidFill>
                      <a:schemeClr val="bg1">
                        <a:lumMod val="75000"/>
                      </a:schemeClr>
                    </a:solidFill>
                  </a:rPr>
                  <a:t>Select SST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𝐿𝑒𝑣𝑒𝑙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marL="562950" lvl="1" indent="-285750">
                  <a:buFont typeface="Wingdings" pitchFamily="2" charset="2"/>
                  <a:buChar char="v"/>
                </a:pPr>
                <a:r>
                  <a:rPr lang="en-US" sz="2000">
                    <a:solidFill>
                      <a:schemeClr val="bg1">
                        <a:lumMod val="75000"/>
                      </a:schemeClr>
                    </a:solidFill>
                  </a:rPr>
                  <a:t>Select overlapped SSTs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𝐿𝑒𝑣𝑒𝑙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sz="200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marL="562950" lvl="1" indent="-285750">
                  <a:buFont typeface="Wingdings" pitchFamily="2" charset="2"/>
                  <a:buChar char="v"/>
                </a:pPr>
                <a:r>
                  <a:rPr lang="en-US" sz="2000">
                    <a:solidFill>
                      <a:schemeClr val="bg1">
                        <a:lumMod val="75000"/>
                      </a:schemeClr>
                    </a:solidFill>
                  </a:rPr>
                  <a:t>Merge old SSTs to produce new SSTs</a:t>
                </a:r>
              </a:p>
              <a:p>
                <a:pPr marL="562950" lvl="1" indent="-285750">
                  <a:buFont typeface="Wingdings" pitchFamily="2" charset="2"/>
                  <a:buChar char="v"/>
                </a:pPr>
                <a:r>
                  <a:rPr lang="en-US" sz="2000">
                    <a:solidFill>
                      <a:schemeClr val="bg1">
                        <a:lumMod val="75000"/>
                      </a:schemeClr>
                    </a:solidFill>
                  </a:rPr>
                  <a:t>Write new SSTs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𝐿𝑒𝑣𝑒𝑙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sz="200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96D46A1D-D882-314F-899F-448A1556F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082" y="4027883"/>
                <a:ext cx="4790699" cy="1631216"/>
              </a:xfrm>
              <a:prstGeom prst="rect">
                <a:avLst/>
              </a:prstGeom>
              <a:blipFill>
                <a:blip r:embed="rId4"/>
                <a:stretch>
                  <a:fillRect l="-1145" t="-2247" b="-5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7" name="Group 156">
            <a:extLst>
              <a:ext uri="{FF2B5EF4-FFF2-40B4-BE49-F238E27FC236}">
                <a16:creationId xmlns:a16="http://schemas.microsoft.com/office/drawing/2014/main" id="{8FF42AB0-E1DD-484B-BEA0-272D3AB28120}"/>
              </a:ext>
            </a:extLst>
          </p:cNvPr>
          <p:cNvGrpSpPr/>
          <p:nvPr/>
        </p:nvGrpSpPr>
        <p:grpSpPr>
          <a:xfrm>
            <a:off x="1803226" y="3548051"/>
            <a:ext cx="834519" cy="309326"/>
            <a:chOff x="1803226" y="3548051"/>
            <a:chExt cx="834519" cy="309326"/>
          </a:xfrm>
        </p:grpSpPr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3F770493-537B-F342-8F18-01E1E14F7F2A}"/>
                </a:ext>
              </a:extLst>
            </p:cNvPr>
            <p:cNvSpPr txBox="1"/>
            <p:nvPr/>
          </p:nvSpPr>
          <p:spPr>
            <a:xfrm>
              <a:off x="1803226" y="3549600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1400">
                  <a:solidFill>
                    <a:schemeClr val="bg1">
                      <a:lumMod val="75000"/>
                    </a:schemeClr>
                  </a:solidFill>
                </a:rPr>
                <a:t>120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252FF913-2A9F-754C-B695-7BCC7B9A5512}"/>
                </a:ext>
              </a:extLst>
            </p:cNvPr>
            <p:cNvSpPr txBox="1"/>
            <p:nvPr/>
          </p:nvSpPr>
          <p:spPr>
            <a:xfrm>
              <a:off x="2183775" y="3548051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1400">
                  <a:solidFill>
                    <a:schemeClr val="bg1">
                      <a:lumMod val="75000"/>
                    </a:schemeClr>
                  </a:solidFill>
                </a:rPr>
                <a:t>150</a:t>
              </a:r>
            </a:p>
          </p:txBody>
        </p:sp>
      </p:grp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098F2998-E862-5741-A841-BB7D37FA60A2}"/>
              </a:ext>
            </a:extLst>
          </p:cNvPr>
          <p:cNvSpPr/>
          <p:nvPr/>
        </p:nvSpPr>
        <p:spPr>
          <a:xfrm>
            <a:off x="1993021" y="3779622"/>
            <a:ext cx="377264" cy="2525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B57E3A89-4CF6-A245-85AE-2916DFC956BD}"/>
              </a:ext>
            </a:extLst>
          </p:cNvPr>
          <p:cNvSpPr/>
          <p:nvPr/>
        </p:nvSpPr>
        <p:spPr>
          <a:xfrm>
            <a:off x="3204890" y="3762304"/>
            <a:ext cx="377264" cy="2525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FBD0B472-3FF0-3748-8F33-2C57760049AE}"/>
              </a:ext>
            </a:extLst>
          </p:cNvPr>
          <p:cNvSpPr/>
          <p:nvPr/>
        </p:nvSpPr>
        <p:spPr>
          <a:xfrm>
            <a:off x="4038891" y="3766454"/>
            <a:ext cx="377264" cy="2525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823937D-C797-F947-88E5-E9233897F8D9}"/>
              </a:ext>
            </a:extLst>
          </p:cNvPr>
          <p:cNvSpPr txBox="1"/>
          <p:nvPr/>
        </p:nvSpPr>
        <p:spPr>
          <a:xfrm>
            <a:off x="3044990" y="3516121"/>
            <a:ext cx="447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400">
                <a:solidFill>
                  <a:schemeClr val="bg1">
                    <a:lumMod val="75000"/>
                  </a:schemeClr>
                </a:solidFill>
              </a:rPr>
              <a:t>110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D11EC3F-AD2B-BB43-BD87-2C215DA05020}"/>
              </a:ext>
            </a:extLst>
          </p:cNvPr>
          <p:cNvSpPr txBox="1"/>
          <p:nvPr/>
        </p:nvSpPr>
        <p:spPr>
          <a:xfrm>
            <a:off x="3370138" y="3505185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400">
                <a:solidFill>
                  <a:schemeClr val="bg1">
                    <a:lumMod val="75000"/>
                  </a:schemeClr>
                </a:solidFill>
              </a:rPr>
              <a:t>130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020A1AB-E4D9-7C41-831C-DDE7B18F0ACE}"/>
              </a:ext>
            </a:extLst>
          </p:cNvPr>
          <p:cNvSpPr txBox="1"/>
          <p:nvPr/>
        </p:nvSpPr>
        <p:spPr>
          <a:xfrm>
            <a:off x="3843837" y="3497324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400">
                <a:solidFill>
                  <a:schemeClr val="bg1">
                    <a:lumMod val="75000"/>
                  </a:schemeClr>
                </a:solidFill>
              </a:rPr>
              <a:t>140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3D397C1-3046-DC42-9014-72DCE7786475}"/>
              </a:ext>
            </a:extLst>
          </p:cNvPr>
          <p:cNvSpPr txBox="1"/>
          <p:nvPr/>
        </p:nvSpPr>
        <p:spPr>
          <a:xfrm>
            <a:off x="4229406" y="3504281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400">
                <a:solidFill>
                  <a:schemeClr val="bg1">
                    <a:lumMod val="75000"/>
                  </a:schemeClr>
                </a:solidFill>
              </a:rPr>
              <a:t>180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A3AD56F2-DD54-B440-8FAF-44FB6D3B86D6}"/>
              </a:ext>
            </a:extLst>
          </p:cNvPr>
          <p:cNvSpPr/>
          <p:nvPr/>
        </p:nvSpPr>
        <p:spPr>
          <a:xfrm>
            <a:off x="4705183" y="3810419"/>
            <a:ext cx="380733" cy="19093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E83829F4-73EE-8B40-9155-8A8186799E46}"/>
              </a:ext>
            </a:extLst>
          </p:cNvPr>
          <p:cNvSpPr/>
          <p:nvPr/>
        </p:nvSpPr>
        <p:spPr>
          <a:xfrm>
            <a:off x="5348858" y="3778242"/>
            <a:ext cx="377264" cy="25252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570578CC-ACA3-4240-A1CB-F112B1B07C50}"/>
              </a:ext>
            </a:extLst>
          </p:cNvPr>
          <p:cNvSpPr/>
          <p:nvPr/>
        </p:nvSpPr>
        <p:spPr>
          <a:xfrm>
            <a:off x="6074516" y="3786609"/>
            <a:ext cx="377264" cy="25252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8CC546-30BD-9A44-98DA-9C9D2287965F}"/>
              </a:ext>
            </a:extLst>
          </p:cNvPr>
          <p:cNvSpPr txBox="1"/>
          <p:nvPr/>
        </p:nvSpPr>
        <p:spPr>
          <a:xfrm>
            <a:off x="2600255" y="3666207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b="1">
                <a:solidFill>
                  <a:schemeClr val="bg1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429D8EF-B62F-8845-8265-3FC85096CB6A}"/>
              </a:ext>
            </a:extLst>
          </p:cNvPr>
          <p:cNvSpPr txBox="1"/>
          <p:nvPr/>
        </p:nvSpPr>
        <p:spPr>
          <a:xfrm>
            <a:off x="5184644" y="3512318"/>
            <a:ext cx="447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400">
                <a:solidFill>
                  <a:schemeClr val="bg1">
                    <a:lumMod val="75000"/>
                  </a:schemeClr>
                </a:solidFill>
              </a:rPr>
              <a:t>110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98A28CD-7240-A34D-85C7-E8889FF2B32E}"/>
              </a:ext>
            </a:extLst>
          </p:cNvPr>
          <p:cNvSpPr txBox="1"/>
          <p:nvPr/>
        </p:nvSpPr>
        <p:spPr>
          <a:xfrm>
            <a:off x="5526134" y="3499610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400">
                <a:solidFill>
                  <a:schemeClr val="bg1">
                    <a:lumMod val="75000"/>
                  </a:schemeClr>
                </a:solidFill>
              </a:rPr>
              <a:t>140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57D8FDF-6A5B-094A-B9A2-2114BBC1D337}"/>
              </a:ext>
            </a:extLst>
          </p:cNvPr>
          <p:cNvSpPr txBox="1"/>
          <p:nvPr/>
        </p:nvSpPr>
        <p:spPr>
          <a:xfrm>
            <a:off x="5931286" y="3505361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400">
                <a:solidFill>
                  <a:schemeClr val="bg1">
                    <a:lumMod val="75000"/>
                  </a:schemeClr>
                </a:solidFill>
              </a:rPr>
              <a:t>150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808C3C9-C60B-9145-94D3-AC44ADD082C5}"/>
              </a:ext>
            </a:extLst>
          </p:cNvPr>
          <p:cNvSpPr txBox="1"/>
          <p:nvPr/>
        </p:nvSpPr>
        <p:spPr>
          <a:xfrm>
            <a:off x="6316855" y="3512318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400">
                <a:solidFill>
                  <a:schemeClr val="bg1">
                    <a:lumMod val="75000"/>
                  </a:schemeClr>
                </a:solidFill>
              </a:rPr>
              <a:t>180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E5CB04F-017A-4147-8C65-C5220D8A3091}"/>
              </a:ext>
            </a:extLst>
          </p:cNvPr>
          <p:cNvGrpSpPr/>
          <p:nvPr/>
        </p:nvGrpSpPr>
        <p:grpSpPr>
          <a:xfrm>
            <a:off x="5348858" y="3778242"/>
            <a:ext cx="1102922" cy="260893"/>
            <a:chOff x="5348858" y="3778242"/>
            <a:chExt cx="1102922" cy="260893"/>
          </a:xfrm>
        </p:grpSpPr>
        <p:sp>
          <p:nvSpPr>
            <p:cNvPr id="101" name="Rounded Rectangle 100">
              <a:extLst>
                <a:ext uri="{FF2B5EF4-FFF2-40B4-BE49-F238E27FC236}">
                  <a16:creationId xmlns:a16="http://schemas.microsoft.com/office/drawing/2014/main" id="{04855E16-08BC-3942-947E-73037F59BA9B}"/>
                </a:ext>
              </a:extLst>
            </p:cNvPr>
            <p:cNvSpPr/>
            <p:nvPr/>
          </p:nvSpPr>
          <p:spPr>
            <a:xfrm>
              <a:off x="5348858" y="3778242"/>
              <a:ext cx="377264" cy="25252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02" name="Rounded Rectangle 101">
              <a:extLst>
                <a:ext uri="{FF2B5EF4-FFF2-40B4-BE49-F238E27FC236}">
                  <a16:creationId xmlns:a16="http://schemas.microsoft.com/office/drawing/2014/main" id="{7F3FA069-D52B-B54E-84EF-861F3D30F6E2}"/>
                </a:ext>
              </a:extLst>
            </p:cNvPr>
            <p:cNvSpPr/>
            <p:nvPr/>
          </p:nvSpPr>
          <p:spPr>
            <a:xfrm>
              <a:off x="6074516" y="3786609"/>
              <a:ext cx="377264" cy="25252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ABD41FB-55ED-264F-BE5A-C16382DF6A27}"/>
              </a:ext>
            </a:extLst>
          </p:cNvPr>
          <p:cNvGrpSpPr/>
          <p:nvPr/>
        </p:nvGrpSpPr>
        <p:grpSpPr>
          <a:xfrm>
            <a:off x="746241" y="5597537"/>
            <a:ext cx="4819153" cy="269253"/>
            <a:chOff x="746241" y="5811849"/>
            <a:chExt cx="4819153" cy="26925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2CC0887-C253-F840-897E-D756D0E6F8D2}"/>
                </a:ext>
              </a:extLst>
            </p:cNvPr>
            <p:cNvSpPr txBox="1"/>
            <p:nvPr/>
          </p:nvSpPr>
          <p:spPr>
            <a:xfrm>
              <a:off x="1419596" y="5818634"/>
              <a:ext cx="64953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altLang="zh-CN" sz="105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US" sz="105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zh-CN" sz="1050"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r>
                <a:rPr lang="en-US" sz="105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CN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1037B3B-BC3B-3B47-97F1-3DF3781F78FA}"/>
                </a:ext>
              </a:extLst>
            </p:cNvPr>
            <p:cNvSpPr txBox="1"/>
            <p:nvPr/>
          </p:nvSpPr>
          <p:spPr>
            <a:xfrm>
              <a:off x="2035949" y="5811849"/>
              <a:ext cx="75212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altLang="zh-CN" sz="1050"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  <a:r>
                <a:rPr lang="en-US" sz="105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zh-CN" altLang="en-US" sz="105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050"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  <a:r>
                <a:rPr lang="en-US" sz="105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CN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D2295D81-C88C-B846-8A87-1B9FB2D615A8}"/>
                </a:ext>
              </a:extLst>
            </p:cNvPr>
            <p:cNvSpPr txBox="1"/>
            <p:nvPr/>
          </p:nvSpPr>
          <p:spPr>
            <a:xfrm>
              <a:off x="3755241" y="5825301"/>
              <a:ext cx="80021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altLang="zh-CN" sz="1050">
                  <a:latin typeface="Arial" panose="020B0604020202020204" pitchFamily="34" charset="0"/>
                  <a:cs typeface="Arial" panose="020B0604020202020204" pitchFamily="34" charset="0"/>
                </a:rPr>
                <a:t>110,</a:t>
              </a:r>
              <a:r>
                <a:rPr lang="zh-CN" altLang="en-US" sz="105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050">
                  <a:latin typeface="Arial" panose="020B0604020202020204" pitchFamily="34" charset="0"/>
                  <a:cs typeface="Arial" panose="020B0604020202020204" pitchFamily="34" charset="0"/>
                </a:rPr>
                <a:t>140</a:t>
              </a:r>
              <a:r>
                <a:rPr lang="en-US" sz="105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CN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F8D2105A-84C0-C740-8208-F4FF5DDDA515}"/>
                </a:ext>
              </a:extLst>
            </p:cNvPr>
            <p:cNvSpPr txBox="1"/>
            <p:nvPr/>
          </p:nvSpPr>
          <p:spPr>
            <a:xfrm>
              <a:off x="4418926" y="5827186"/>
              <a:ext cx="114646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>
                  <a:latin typeface="Arial" panose="020B0604020202020204" pitchFamily="34" charset="0"/>
                  <a:cs typeface="Arial" panose="020B0604020202020204" pitchFamily="34" charset="0"/>
                </a:rPr>
                <a:t>(150,</a:t>
              </a:r>
              <a:r>
                <a:rPr lang="zh-CN" altLang="en-US" sz="105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50">
                  <a:latin typeface="Arial" panose="020B0604020202020204" pitchFamily="34" charset="0"/>
                  <a:cs typeface="Arial" panose="020B0604020202020204" pitchFamily="34" charset="0"/>
                </a:rPr>
                <a:t>180)</a:t>
              </a:r>
              <a:endParaRPr lang="en-CN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A1147D0F-C02D-A548-BEB3-63331E4F2987}"/>
                </a:ext>
              </a:extLst>
            </p:cNvPr>
            <p:cNvSpPr txBox="1"/>
            <p:nvPr/>
          </p:nvSpPr>
          <p:spPr>
            <a:xfrm>
              <a:off x="2661913" y="5811849"/>
              <a:ext cx="64953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altLang="zh-CN" sz="1050"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r>
                <a:rPr lang="en-US" sz="105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zh-CN" altLang="en-US" sz="105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050">
                  <a:latin typeface="Arial" panose="020B0604020202020204" pitchFamily="34" charset="0"/>
                  <a:cs typeface="Arial" panose="020B0604020202020204" pitchFamily="34" charset="0"/>
                </a:rPr>
                <a:t>80</a:t>
              </a:r>
              <a:r>
                <a:rPr lang="en-US" sz="105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CN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DB2EB41-5FF6-8C47-8CA2-804BD870B484}"/>
                </a:ext>
              </a:extLst>
            </p:cNvPr>
            <p:cNvSpPr txBox="1"/>
            <p:nvPr/>
          </p:nvSpPr>
          <p:spPr>
            <a:xfrm>
              <a:off x="3188926" y="5818575"/>
              <a:ext cx="80021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altLang="zh-CN" sz="1050">
                  <a:latin typeface="Arial" panose="020B0604020202020204" pitchFamily="34" charset="0"/>
                  <a:cs typeface="Arial" panose="020B0604020202020204" pitchFamily="34" charset="0"/>
                </a:rPr>
                <a:t>81</a:t>
              </a:r>
              <a:r>
                <a:rPr lang="en-US" sz="105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zh-CN" altLang="en-US" sz="105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050">
                  <a:latin typeface="Arial" panose="020B0604020202020204" pitchFamily="34" charset="0"/>
                  <a:cs typeface="Arial" panose="020B0604020202020204" pitchFamily="34" charset="0"/>
                </a:rPr>
                <a:t>105</a:t>
              </a:r>
              <a:r>
                <a:rPr lang="en-US" sz="105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CN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A53B25D2-4C20-B242-8DC5-CF7EEAAE9023}"/>
                </a:ext>
              </a:extLst>
            </p:cNvPr>
            <p:cNvSpPr txBox="1"/>
            <p:nvPr/>
          </p:nvSpPr>
          <p:spPr>
            <a:xfrm>
              <a:off x="746241" y="5827186"/>
              <a:ext cx="81464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 range:</a:t>
              </a:r>
              <a:endParaRPr lang="en-CN" sz="105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B6E682A-25C2-F749-82DE-B95F83C281EA}"/>
              </a:ext>
            </a:extLst>
          </p:cNvPr>
          <p:cNvSpPr txBox="1"/>
          <p:nvPr/>
        </p:nvSpPr>
        <p:spPr>
          <a:xfrm>
            <a:off x="923474" y="5865252"/>
            <a:ext cx="731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range of SSTs not overlapped in the same level</a:t>
            </a:r>
            <a:r>
              <a:rPr lang="zh-CN" alt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(except L0)</a:t>
            </a:r>
            <a:endParaRPr lang="en-CN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AD8160B-F04F-CC47-806B-B83BC0DBE965}"/>
              </a:ext>
            </a:extLst>
          </p:cNvPr>
          <p:cNvSpPr txBox="1"/>
          <p:nvPr/>
        </p:nvSpPr>
        <p:spPr>
          <a:xfrm>
            <a:off x="6448732" y="6138802"/>
            <a:ext cx="5620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1 time lookup in each level for </a:t>
            </a:r>
            <a:r>
              <a:rPr lang="en-CN" sz="20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get(key)</a:t>
            </a:r>
          </a:p>
        </p:txBody>
      </p:sp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12CC7B55-FFE1-6F41-AD18-39F17D94A788}"/>
              </a:ext>
            </a:extLst>
          </p:cNvPr>
          <p:cNvSpPr/>
          <p:nvPr/>
        </p:nvSpPr>
        <p:spPr>
          <a:xfrm>
            <a:off x="1426292" y="4622400"/>
            <a:ext cx="3709321" cy="42087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C56C5ACB-11CB-2442-AD10-C6DC42CF83C5}"/>
              </a:ext>
            </a:extLst>
          </p:cNvPr>
          <p:cNvSpPr/>
          <p:nvPr/>
        </p:nvSpPr>
        <p:spPr>
          <a:xfrm>
            <a:off x="1607282" y="4710159"/>
            <a:ext cx="377264" cy="2525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13" name="Rounded Rectangle 112">
            <a:extLst>
              <a:ext uri="{FF2B5EF4-FFF2-40B4-BE49-F238E27FC236}">
                <a16:creationId xmlns:a16="http://schemas.microsoft.com/office/drawing/2014/main" id="{C4E0B751-382B-1A4E-A2E3-4C6247CED3F1}"/>
              </a:ext>
            </a:extLst>
          </p:cNvPr>
          <p:cNvSpPr/>
          <p:nvPr/>
        </p:nvSpPr>
        <p:spPr>
          <a:xfrm>
            <a:off x="2221825" y="4710159"/>
            <a:ext cx="377264" cy="2525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14" name="Rounded Rectangle 113">
            <a:extLst>
              <a:ext uri="{FF2B5EF4-FFF2-40B4-BE49-F238E27FC236}">
                <a16:creationId xmlns:a16="http://schemas.microsoft.com/office/drawing/2014/main" id="{84AF26EF-A95C-F344-90FB-5AFCBDC84687}"/>
              </a:ext>
            </a:extLst>
          </p:cNvPr>
          <p:cNvSpPr/>
          <p:nvPr/>
        </p:nvSpPr>
        <p:spPr>
          <a:xfrm>
            <a:off x="2805672" y="4710159"/>
            <a:ext cx="377264" cy="2525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30DB6AFD-7D91-4747-900D-B77BD4A0E838}"/>
              </a:ext>
            </a:extLst>
          </p:cNvPr>
          <p:cNvSpPr/>
          <p:nvPr/>
        </p:nvSpPr>
        <p:spPr>
          <a:xfrm>
            <a:off x="3420215" y="4710159"/>
            <a:ext cx="377264" cy="2525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16" name="Rounded Rectangle 115">
            <a:extLst>
              <a:ext uri="{FF2B5EF4-FFF2-40B4-BE49-F238E27FC236}">
                <a16:creationId xmlns:a16="http://schemas.microsoft.com/office/drawing/2014/main" id="{06B21215-A68B-CE49-9436-70441A702423}"/>
              </a:ext>
            </a:extLst>
          </p:cNvPr>
          <p:cNvSpPr/>
          <p:nvPr/>
        </p:nvSpPr>
        <p:spPr>
          <a:xfrm>
            <a:off x="1426291" y="5166000"/>
            <a:ext cx="3709322" cy="420876"/>
          </a:xfrm>
          <a:prstGeom prst="roundRect">
            <a:avLst/>
          </a:prstGeom>
          <a:solidFill>
            <a:srgbClr val="B4C7E7"/>
          </a:solidFill>
          <a:ln w="3175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17" name="Rounded Rectangle 116">
            <a:extLst>
              <a:ext uri="{FF2B5EF4-FFF2-40B4-BE49-F238E27FC236}">
                <a16:creationId xmlns:a16="http://schemas.microsoft.com/office/drawing/2014/main" id="{67BCBE6E-33F0-654D-8ED7-8E818A5A1FD5}"/>
              </a:ext>
            </a:extLst>
          </p:cNvPr>
          <p:cNvSpPr/>
          <p:nvPr/>
        </p:nvSpPr>
        <p:spPr>
          <a:xfrm>
            <a:off x="1607282" y="5252437"/>
            <a:ext cx="377264" cy="25252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18" name="Rounded Rectangle 117">
            <a:extLst>
              <a:ext uri="{FF2B5EF4-FFF2-40B4-BE49-F238E27FC236}">
                <a16:creationId xmlns:a16="http://schemas.microsoft.com/office/drawing/2014/main" id="{6C1EDB2D-79E4-BC4A-B8F3-C28C63FCFDA3}"/>
              </a:ext>
            </a:extLst>
          </p:cNvPr>
          <p:cNvSpPr/>
          <p:nvPr/>
        </p:nvSpPr>
        <p:spPr>
          <a:xfrm>
            <a:off x="2221825" y="5252437"/>
            <a:ext cx="377264" cy="25252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19" name="Rounded Rectangle 118">
            <a:extLst>
              <a:ext uri="{FF2B5EF4-FFF2-40B4-BE49-F238E27FC236}">
                <a16:creationId xmlns:a16="http://schemas.microsoft.com/office/drawing/2014/main" id="{E67D291C-A689-514B-8F7D-B2A62A0C4662}"/>
              </a:ext>
            </a:extLst>
          </p:cNvPr>
          <p:cNvSpPr/>
          <p:nvPr/>
        </p:nvSpPr>
        <p:spPr>
          <a:xfrm>
            <a:off x="2805672" y="5252437"/>
            <a:ext cx="377264" cy="25252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20" name="Rounded Rectangle 119">
            <a:extLst>
              <a:ext uri="{FF2B5EF4-FFF2-40B4-BE49-F238E27FC236}">
                <a16:creationId xmlns:a16="http://schemas.microsoft.com/office/drawing/2014/main" id="{ED169264-26B7-204C-A6E4-7AB0FE60B954}"/>
              </a:ext>
            </a:extLst>
          </p:cNvPr>
          <p:cNvSpPr/>
          <p:nvPr/>
        </p:nvSpPr>
        <p:spPr>
          <a:xfrm>
            <a:off x="3420215" y="5252437"/>
            <a:ext cx="377264" cy="25252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6E3807D2-6C34-ED48-B4C4-69C8128D069F}"/>
                  </a:ext>
                </a:extLst>
              </p:cNvPr>
              <p:cNvSpPr txBox="1"/>
              <p:nvPr/>
            </p:nvSpPr>
            <p:spPr>
              <a:xfrm>
                <a:off x="420645" y="4672800"/>
                <a:ext cx="8668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𝐿𝑒𝑣𝑒𝑙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N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6E3807D2-6C34-ED48-B4C4-69C8128D0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45" y="4672800"/>
                <a:ext cx="866840" cy="369332"/>
              </a:xfrm>
              <a:prstGeom prst="rect">
                <a:avLst/>
              </a:prstGeom>
              <a:blipFill>
                <a:blip r:embed="rId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C874B0B0-D3FF-754A-BEED-6A27EC6BA435}"/>
                  </a:ext>
                </a:extLst>
              </p:cNvPr>
              <p:cNvSpPr txBox="1"/>
              <p:nvPr/>
            </p:nvSpPr>
            <p:spPr>
              <a:xfrm>
                <a:off x="337094" y="5126400"/>
                <a:ext cx="10864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𝐿𝑒𝑣𝑒𝑙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CN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C874B0B0-D3FF-754A-BEED-6A27EC6BA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94" y="5126400"/>
                <a:ext cx="1086451" cy="369332"/>
              </a:xfrm>
              <a:prstGeom prst="rect">
                <a:avLst/>
              </a:prstGeom>
              <a:blipFill>
                <a:blip r:embed="rId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Rounded Rectangle 122">
            <a:extLst>
              <a:ext uri="{FF2B5EF4-FFF2-40B4-BE49-F238E27FC236}">
                <a16:creationId xmlns:a16="http://schemas.microsoft.com/office/drawing/2014/main" id="{89738923-E43A-3341-B54B-46F8A4937273}"/>
              </a:ext>
            </a:extLst>
          </p:cNvPr>
          <p:cNvSpPr/>
          <p:nvPr/>
        </p:nvSpPr>
        <p:spPr>
          <a:xfrm>
            <a:off x="4027252" y="4702339"/>
            <a:ext cx="377264" cy="2525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24" name="Rounded Rectangle 123">
            <a:extLst>
              <a:ext uri="{FF2B5EF4-FFF2-40B4-BE49-F238E27FC236}">
                <a16:creationId xmlns:a16="http://schemas.microsoft.com/office/drawing/2014/main" id="{B8E987C1-6D2F-644F-BECA-26E8AF9ACE97}"/>
              </a:ext>
            </a:extLst>
          </p:cNvPr>
          <p:cNvSpPr/>
          <p:nvPr/>
        </p:nvSpPr>
        <p:spPr>
          <a:xfrm>
            <a:off x="3994440" y="5252437"/>
            <a:ext cx="377264" cy="25252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5" name="Rounded Rectangle 124">
            <a:extLst>
              <a:ext uri="{FF2B5EF4-FFF2-40B4-BE49-F238E27FC236}">
                <a16:creationId xmlns:a16="http://schemas.microsoft.com/office/drawing/2014/main" id="{217C7FFA-E6B5-2A4A-8AA3-6E289A210163}"/>
              </a:ext>
            </a:extLst>
          </p:cNvPr>
          <p:cNvSpPr/>
          <p:nvPr/>
        </p:nvSpPr>
        <p:spPr>
          <a:xfrm>
            <a:off x="4535951" y="5252437"/>
            <a:ext cx="377264" cy="25252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8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8AB95-9218-7144-B017-CC7D73C76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N"/>
              <a:t>Compaction in LSM-tree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F7DC69-9F84-9443-B012-E2594188F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8152" y="6356350"/>
            <a:ext cx="4114800" cy="365125"/>
          </a:xfrm>
        </p:spPr>
        <p:txBody>
          <a:bodyPr/>
          <a:lstStyle/>
          <a:p>
            <a:r>
              <a:rPr lang="en-US" altLang="zh-CN"/>
              <a:t>USTC-Reading-Group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BEED47-36DF-FE49-AE0C-93753E23A6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752" y="6356350"/>
            <a:ext cx="2743200" cy="365125"/>
          </a:xfrm>
        </p:spPr>
        <p:txBody>
          <a:bodyPr/>
          <a:lstStyle/>
          <a:p>
            <a:r>
              <a:rPr lang="en-US" altLang="zh-CN"/>
              <a:t>Mar 10, 2021</a:t>
            </a:r>
            <a:endParaRPr lang="zh-CN" altLang="en-US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2C235546-65EB-4047-9B8D-00412125A217}"/>
              </a:ext>
            </a:extLst>
          </p:cNvPr>
          <p:cNvSpPr/>
          <p:nvPr/>
        </p:nvSpPr>
        <p:spPr>
          <a:xfrm>
            <a:off x="1567413" y="7912259"/>
            <a:ext cx="418025" cy="26091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9C50075-B2D4-E845-8A00-B4A0B6EB163E}"/>
                  </a:ext>
                </a:extLst>
              </p:cNvPr>
              <p:cNvSpPr txBox="1"/>
              <p:nvPr/>
            </p:nvSpPr>
            <p:spPr>
              <a:xfrm>
                <a:off x="484001" y="1285716"/>
                <a:ext cx="683639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CN" sz="2400">
                    <a:solidFill>
                      <a:schemeClr val="tx1"/>
                    </a:solidFill>
                  </a:rPr>
                  <a:t>Tiered compaction</a:t>
                </a:r>
              </a:p>
              <a:p>
                <a:pPr marL="800100" lvl="1" indent="-342900">
                  <a:buSzPct val="80000"/>
                  <a:buFont typeface="Wingdings" pitchFamily="2" charset="2"/>
                  <a:buChar char="v"/>
                </a:pPr>
                <a:r>
                  <a:rPr lang="en-CN" sz="2000"/>
                  <a:t>Each level has the same number of files (</a:t>
                </a:r>
                <a:r>
                  <a:rPr lang="en-CN" sz="2000" i="1">
                    <a:solidFill>
                      <a:srgbClr val="0070C0"/>
                    </a:solidFill>
                  </a:rPr>
                  <a:t>n</a:t>
                </a:r>
                <a:r>
                  <a:rPr lang="en-CN" sz="2000"/>
                  <a:t>)</a:t>
                </a:r>
              </a:p>
              <a:p>
                <a:pPr marL="800100" lvl="1" indent="-342900">
                  <a:buSzPct val="80000"/>
                  <a:buFont typeface="Wingdings" pitchFamily="2" charset="2"/>
                  <a:buChar char="v"/>
                </a:pPr>
                <a:r>
                  <a:rPr lang="en-CN" sz="2000"/>
                  <a:t>File size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𝐿𝑒𝑣𝑒𝑙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CN" sz="2000"/>
                  <a:t> is </a:t>
                </a:r>
                <a:r>
                  <a:rPr lang="en-CN" sz="2000" i="1">
                    <a:solidFill>
                      <a:srgbClr val="0070C0"/>
                    </a:solidFill>
                  </a:rPr>
                  <a:t>n</a:t>
                </a:r>
                <a:r>
                  <a:rPr lang="en-CN" sz="2000"/>
                  <a:t> </a:t>
                </a:r>
                <a:r>
                  <a:rPr lang="en-CN" sz="2000">
                    <a:solidFill>
                      <a:srgbClr val="0070C0"/>
                    </a:solidFill>
                  </a:rPr>
                  <a:t>times bigger </a:t>
                </a:r>
                <a:r>
                  <a:rPr lang="en-CN" sz="2000"/>
                  <a:t>than that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𝐿𝑒𝑣𝑒𝑙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CN" sz="200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9C50075-B2D4-E845-8A00-B4A0B6EB1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01" y="1285716"/>
                <a:ext cx="6836392" cy="1077218"/>
              </a:xfrm>
              <a:prstGeom prst="rect">
                <a:avLst/>
              </a:prstGeom>
              <a:blipFill>
                <a:blip r:embed="rId3"/>
                <a:stretch>
                  <a:fillRect l="-1159" t="-4520" b="-9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88CAD18C-0B82-B046-A06A-90B19AFD0389}"/>
              </a:ext>
            </a:extLst>
          </p:cNvPr>
          <p:cNvGrpSpPr/>
          <p:nvPr/>
        </p:nvGrpSpPr>
        <p:grpSpPr>
          <a:xfrm>
            <a:off x="8140628" y="1216862"/>
            <a:ext cx="3948744" cy="2169033"/>
            <a:chOff x="574787" y="1779099"/>
            <a:chExt cx="5761764" cy="2782953"/>
          </a:xfrm>
        </p:grpSpPr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81A28ADE-B1C3-1C4F-8575-7A86B3521E28}"/>
                </a:ext>
              </a:extLst>
            </p:cNvPr>
            <p:cNvSpPr/>
            <p:nvPr/>
          </p:nvSpPr>
          <p:spPr>
            <a:xfrm>
              <a:off x="1233713" y="2482286"/>
              <a:ext cx="2385497" cy="586530"/>
            </a:xfrm>
            <a:prstGeom prst="roundRect">
              <a:avLst/>
            </a:prstGeom>
            <a:solidFill>
              <a:srgbClr val="B4C7E7"/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36ADD6BD-AE80-234D-A654-097C0D1F0A20}"/>
                </a:ext>
              </a:extLst>
            </p:cNvPr>
            <p:cNvSpPr/>
            <p:nvPr/>
          </p:nvSpPr>
          <p:spPr>
            <a:xfrm>
              <a:off x="1235766" y="3153233"/>
              <a:ext cx="5100785" cy="993792"/>
            </a:xfrm>
            <a:prstGeom prst="roundRect">
              <a:avLst/>
            </a:prstGeom>
            <a:solidFill>
              <a:srgbClr val="B4C7E7"/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0F370A66-5C40-AE47-BC76-3DB5F8DE43CF}"/>
                </a:ext>
              </a:extLst>
            </p:cNvPr>
            <p:cNvSpPr/>
            <p:nvPr/>
          </p:nvSpPr>
          <p:spPr>
            <a:xfrm>
              <a:off x="1233715" y="1779099"/>
              <a:ext cx="767870" cy="540000"/>
            </a:xfrm>
            <a:prstGeom prst="roundRect">
              <a:avLst/>
            </a:prstGeom>
            <a:solidFill>
              <a:srgbClr val="B4C7E7"/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B55B1543-971D-6B40-A52E-EA9D179AB940}"/>
                </a:ext>
              </a:extLst>
            </p:cNvPr>
            <p:cNvSpPr/>
            <p:nvPr/>
          </p:nvSpPr>
          <p:spPr>
            <a:xfrm>
              <a:off x="1378965" y="2087632"/>
              <a:ext cx="202890" cy="16696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0FD3209-EB7F-D149-9D53-C1630E9C696D}"/>
                </a:ext>
              </a:extLst>
            </p:cNvPr>
            <p:cNvSpPr txBox="1"/>
            <p:nvPr/>
          </p:nvSpPr>
          <p:spPr>
            <a:xfrm>
              <a:off x="582252" y="1854270"/>
              <a:ext cx="441146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/>
                <a:t>L0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D15FC14-0647-EE41-B270-09BBA7444135}"/>
                </a:ext>
              </a:extLst>
            </p:cNvPr>
            <p:cNvSpPr txBox="1"/>
            <p:nvPr/>
          </p:nvSpPr>
          <p:spPr>
            <a:xfrm>
              <a:off x="574787" y="2567142"/>
              <a:ext cx="441146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/>
                <a:t>L1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16BD3B4E-7D54-1840-B525-9FADF6003EB7}"/>
                </a:ext>
              </a:extLst>
            </p:cNvPr>
            <p:cNvSpPr txBox="1"/>
            <p:nvPr/>
          </p:nvSpPr>
          <p:spPr>
            <a:xfrm>
              <a:off x="574787" y="3449593"/>
              <a:ext cx="441146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/>
                <a:t>L2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99613594-B780-7B4F-9E33-297BF31E90EE}"/>
                </a:ext>
              </a:extLst>
            </p:cNvPr>
            <p:cNvSpPr txBox="1"/>
            <p:nvPr/>
          </p:nvSpPr>
          <p:spPr>
            <a:xfrm>
              <a:off x="1644989" y="3969718"/>
              <a:ext cx="527594" cy="592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N" sz="2400" b="1"/>
                <a:t>…</a:t>
              </a:r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45D919F6-DDF9-3A4C-881C-1F8A93444828}"/>
              </a:ext>
            </a:extLst>
          </p:cNvPr>
          <p:cNvSpPr txBox="1"/>
          <p:nvPr/>
        </p:nvSpPr>
        <p:spPr>
          <a:xfrm>
            <a:off x="11469121" y="18339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N"/>
          </a:p>
        </p:txBody>
      </p: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AB005632-690B-1241-9601-A227C1BF0061}"/>
              </a:ext>
            </a:extLst>
          </p:cNvPr>
          <p:cNvSpPr/>
          <p:nvPr/>
        </p:nvSpPr>
        <p:spPr>
          <a:xfrm>
            <a:off x="8692012" y="1283192"/>
            <a:ext cx="139100" cy="13013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0B0098BD-7B5E-7C49-A7A2-BF91A84060BD}"/>
              </a:ext>
            </a:extLst>
          </p:cNvPr>
          <p:cNvSpPr/>
          <p:nvPr/>
        </p:nvSpPr>
        <p:spPr>
          <a:xfrm>
            <a:off x="8691760" y="1834793"/>
            <a:ext cx="715085" cy="13013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16" name="Rounded Rectangle 115">
            <a:extLst>
              <a:ext uri="{FF2B5EF4-FFF2-40B4-BE49-F238E27FC236}">
                <a16:creationId xmlns:a16="http://schemas.microsoft.com/office/drawing/2014/main" id="{57184D5F-100A-E445-B8DA-97BD57EB2E1A}"/>
              </a:ext>
            </a:extLst>
          </p:cNvPr>
          <p:cNvSpPr/>
          <p:nvPr/>
        </p:nvSpPr>
        <p:spPr>
          <a:xfrm>
            <a:off x="8874076" y="1281080"/>
            <a:ext cx="139100" cy="13013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17" name="Rounded Rectangle 116">
            <a:extLst>
              <a:ext uri="{FF2B5EF4-FFF2-40B4-BE49-F238E27FC236}">
                <a16:creationId xmlns:a16="http://schemas.microsoft.com/office/drawing/2014/main" id="{DAE06A14-A7B0-7549-A7EF-C2BE57EA5F12}"/>
              </a:ext>
            </a:extLst>
          </p:cNvPr>
          <p:cNvSpPr/>
          <p:nvPr/>
        </p:nvSpPr>
        <p:spPr>
          <a:xfrm>
            <a:off x="8884666" y="1452191"/>
            <a:ext cx="139100" cy="13013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18" name="Rounded Rectangle 117">
            <a:extLst>
              <a:ext uri="{FF2B5EF4-FFF2-40B4-BE49-F238E27FC236}">
                <a16:creationId xmlns:a16="http://schemas.microsoft.com/office/drawing/2014/main" id="{422F6652-D538-2747-9A38-B01724B53BDC}"/>
              </a:ext>
            </a:extLst>
          </p:cNvPr>
          <p:cNvSpPr/>
          <p:nvPr/>
        </p:nvSpPr>
        <p:spPr>
          <a:xfrm>
            <a:off x="8707029" y="2030724"/>
            <a:ext cx="715085" cy="13013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19" name="Rounded Rectangle 118">
            <a:extLst>
              <a:ext uri="{FF2B5EF4-FFF2-40B4-BE49-F238E27FC236}">
                <a16:creationId xmlns:a16="http://schemas.microsoft.com/office/drawing/2014/main" id="{94679A11-59F0-494E-9D90-18C8FD7AECC0}"/>
              </a:ext>
            </a:extLst>
          </p:cNvPr>
          <p:cNvSpPr/>
          <p:nvPr/>
        </p:nvSpPr>
        <p:spPr>
          <a:xfrm>
            <a:off x="9447826" y="1833074"/>
            <a:ext cx="715085" cy="13013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20" name="Rounded Rectangle 119">
            <a:extLst>
              <a:ext uri="{FF2B5EF4-FFF2-40B4-BE49-F238E27FC236}">
                <a16:creationId xmlns:a16="http://schemas.microsoft.com/office/drawing/2014/main" id="{1B5C9F83-7868-1B45-8499-04DEF8D57DE4}"/>
              </a:ext>
            </a:extLst>
          </p:cNvPr>
          <p:cNvSpPr/>
          <p:nvPr/>
        </p:nvSpPr>
        <p:spPr>
          <a:xfrm>
            <a:off x="9464134" y="2030724"/>
            <a:ext cx="715085" cy="13013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21" name="Rounded Rectangle 120">
            <a:extLst>
              <a:ext uri="{FF2B5EF4-FFF2-40B4-BE49-F238E27FC236}">
                <a16:creationId xmlns:a16="http://schemas.microsoft.com/office/drawing/2014/main" id="{0E9472F9-7223-A24C-803F-35625C6C0D49}"/>
              </a:ext>
            </a:extLst>
          </p:cNvPr>
          <p:cNvSpPr/>
          <p:nvPr/>
        </p:nvSpPr>
        <p:spPr>
          <a:xfrm>
            <a:off x="8693808" y="2375110"/>
            <a:ext cx="3295378" cy="13013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22" name="Rounded Rectangle 121">
            <a:extLst>
              <a:ext uri="{FF2B5EF4-FFF2-40B4-BE49-F238E27FC236}">
                <a16:creationId xmlns:a16="http://schemas.microsoft.com/office/drawing/2014/main" id="{7705A91B-88DD-F542-9F04-8D759599D82D}"/>
              </a:ext>
            </a:extLst>
          </p:cNvPr>
          <p:cNvSpPr/>
          <p:nvPr/>
        </p:nvSpPr>
        <p:spPr>
          <a:xfrm>
            <a:off x="8693808" y="2544538"/>
            <a:ext cx="3295378" cy="13013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23" name="Rounded Rectangle 122">
            <a:extLst>
              <a:ext uri="{FF2B5EF4-FFF2-40B4-BE49-F238E27FC236}">
                <a16:creationId xmlns:a16="http://schemas.microsoft.com/office/drawing/2014/main" id="{ED1E969C-CF76-924C-97B8-9061891B34B1}"/>
              </a:ext>
            </a:extLst>
          </p:cNvPr>
          <p:cNvSpPr/>
          <p:nvPr/>
        </p:nvSpPr>
        <p:spPr>
          <a:xfrm>
            <a:off x="8693808" y="2703407"/>
            <a:ext cx="3295378" cy="13013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24" name="Rounded Rectangle 123">
            <a:extLst>
              <a:ext uri="{FF2B5EF4-FFF2-40B4-BE49-F238E27FC236}">
                <a16:creationId xmlns:a16="http://schemas.microsoft.com/office/drawing/2014/main" id="{E810F7BB-0DDF-8348-9CB3-E4E453C4692E}"/>
              </a:ext>
            </a:extLst>
          </p:cNvPr>
          <p:cNvSpPr/>
          <p:nvPr/>
        </p:nvSpPr>
        <p:spPr>
          <a:xfrm>
            <a:off x="8699155" y="2869757"/>
            <a:ext cx="3295378" cy="13013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EE06218-C0CA-2147-A0B9-971A30FC37D0}"/>
              </a:ext>
            </a:extLst>
          </p:cNvPr>
          <p:cNvGrpSpPr/>
          <p:nvPr/>
        </p:nvGrpSpPr>
        <p:grpSpPr>
          <a:xfrm>
            <a:off x="484000" y="2502083"/>
            <a:ext cx="4187897" cy="3552777"/>
            <a:chOff x="483999" y="2509783"/>
            <a:chExt cx="4187897" cy="3552777"/>
          </a:xfrm>
        </p:grpSpPr>
        <p:sp>
          <p:nvSpPr>
            <p:cNvPr id="159" name="Rounded Rectangle 158">
              <a:extLst>
                <a:ext uri="{FF2B5EF4-FFF2-40B4-BE49-F238E27FC236}">
                  <a16:creationId xmlns:a16="http://schemas.microsoft.com/office/drawing/2014/main" id="{417CEA4C-7575-7D43-9F3C-1C790EBC4F48}"/>
                </a:ext>
              </a:extLst>
            </p:cNvPr>
            <p:cNvSpPr/>
            <p:nvPr/>
          </p:nvSpPr>
          <p:spPr>
            <a:xfrm>
              <a:off x="1176145" y="3332171"/>
              <a:ext cx="643440" cy="505365"/>
            </a:xfrm>
            <a:prstGeom prst="roundRect">
              <a:avLst/>
            </a:prstGeom>
            <a:solidFill>
              <a:srgbClr val="B4C7E7"/>
            </a:solidFill>
            <a:ln w="127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BA0B6476-AE73-D84E-B6E7-8CC0619E5728}"/>
                </a:ext>
              </a:extLst>
            </p:cNvPr>
            <p:cNvSpPr txBox="1"/>
            <p:nvPr/>
          </p:nvSpPr>
          <p:spPr>
            <a:xfrm>
              <a:off x="483999" y="2509783"/>
              <a:ext cx="3114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q"/>
              </a:pPr>
              <a:r>
                <a:rPr lang="en-US" sz="2400">
                  <a:solidFill>
                    <a:schemeClr val="tx1"/>
                  </a:solidFill>
                </a:rPr>
                <a:t>Compaction process</a:t>
              </a:r>
              <a:endParaRPr lang="en-CN" sz="2400"/>
            </a:p>
          </p:txBody>
        </p:sp>
        <p:sp>
          <p:nvSpPr>
            <p:cNvPr id="152" name="Rounded Rectangle 151">
              <a:extLst>
                <a:ext uri="{FF2B5EF4-FFF2-40B4-BE49-F238E27FC236}">
                  <a16:creationId xmlns:a16="http://schemas.microsoft.com/office/drawing/2014/main" id="{20C783D6-FA09-2A48-B10F-A0AFE317414A}"/>
                </a:ext>
              </a:extLst>
            </p:cNvPr>
            <p:cNvSpPr/>
            <p:nvPr/>
          </p:nvSpPr>
          <p:spPr>
            <a:xfrm>
              <a:off x="1162482" y="3930588"/>
              <a:ext cx="1930040" cy="536581"/>
            </a:xfrm>
            <a:prstGeom prst="roundRect">
              <a:avLst/>
            </a:prstGeom>
            <a:solidFill>
              <a:srgbClr val="B4C7E7"/>
            </a:solidFill>
            <a:ln w="127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58" name="Rounded Rectangle 157">
              <a:extLst>
                <a:ext uri="{FF2B5EF4-FFF2-40B4-BE49-F238E27FC236}">
                  <a16:creationId xmlns:a16="http://schemas.microsoft.com/office/drawing/2014/main" id="{46490853-3E98-0F42-9FC3-C29C8C4FB503}"/>
                </a:ext>
              </a:extLst>
            </p:cNvPr>
            <p:cNvSpPr/>
            <p:nvPr/>
          </p:nvSpPr>
          <p:spPr>
            <a:xfrm>
              <a:off x="1176145" y="4720084"/>
              <a:ext cx="3495751" cy="880811"/>
            </a:xfrm>
            <a:prstGeom prst="roundRect">
              <a:avLst/>
            </a:prstGeom>
            <a:solidFill>
              <a:srgbClr val="B4C7E7"/>
            </a:solidFill>
            <a:ln w="127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A6A84A94-455A-D749-A874-FA65D69B8865}"/>
                </a:ext>
              </a:extLst>
            </p:cNvPr>
            <p:cNvSpPr txBox="1"/>
            <p:nvPr/>
          </p:nvSpPr>
          <p:spPr>
            <a:xfrm>
              <a:off x="720095" y="3447032"/>
              <a:ext cx="302333" cy="2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/>
                <a:t>L0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7E2F3BCD-F5BD-2140-B494-0508F0A24D90}"/>
                </a:ext>
              </a:extLst>
            </p:cNvPr>
            <p:cNvSpPr txBox="1"/>
            <p:nvPr/>
          </p:nvSpPr>
          <p:spPr>
            <a:xfrm>
              <a:off x="690318" y="4075067"/>
              <a:ext cx="302333" cy="2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/>
                <a:t>L1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C2A4EFC1-166D-D446-8EF2-E90ECBA95401}"/>
                </a:ext>
              </a:extLst>
            </p:cNvPr>
            <p:cNvSpPr txBox="1"/>
            <p:nvPr/>
          </p:nvSpPr>
          <p:spPr>
            <a:xfrm>
              <a:off x="720096" y="4983824"/>
              <a:ext cx="302333" cy="28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/>
                <a:t>L2</a:t>
              </a: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35B901CB-6B3A-5D4C-AC10-86DF43A387F1}"/>
                </a:ext>
              </a:extLst>
            </p:cNvPr>
            <p:cNvSpPr txBox="1"/>
            <p:nvPr/>
          </p:nvSpPr>
          <p:spPr>
            <a:xfrm>
              <a:off x="1623858" y="5600895"/>
              <a:ext cx="3615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N" sz="2400" b="1"/>
                <a:t>…</a:t>
              </a:r>
            </a:p>
          </p:txBody>
        </p:sp>
      </p:grpSp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id="{EEB7648D-A82B-7C40-A244-0FF90E5EF155}"/>
              </a:ext>
            </a:extLst>
          </p:cNvPr>
          <p:cNvSpPr/>
          <p:nvPr/>
        </p:nvSpPr>
        <p:spPr>
          <a:xfrm>
            <a:off x="1328925" y="3443540"/>
            <a:ext cx="139100" cy="13013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68" name="Rounded Rectangle 167">
            <a:extLst>
              <a:ext uri="{FF2B5EF4-FFF2-40B4-BE49-F238E27FC236}">
                <a16:creationId xmlns:a16="http://schemas.microsoft.com/office/drawing/2014/main" id="{7D5A2476-B1B1-6140-8A2A-44821474B13C}"/>
              </a:ext>
            </a:extLst>
          </p:cNvPr>
          <p:cNvSpPr/>
          <p:nvPr/>
        </p:nvSpPr>
        <p:spPr>
          <a:xfrm>
            <a:off x="1546549" y="3439332"/>
            <a:ext cx="139100" cy="13013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69" name="Rounded Rectangle 168">
            <a:extLst>
              <a:ext uri="{FF2B5EF4-FFF2-40B4-BE49-F238E27FC236}">
                <a16:creationId xmlns:a16="http://schemas.microsoft.com/office/drawing/2014/main" id="{87B33E60-8B76-4C46-A85C-FAD4ACE8EC69}"/>
              </a:ext>
            </a:extLst>
          </p:cNvPr>
          <p:cNvSpPr/>
          <p:nvPr/>
        </p:nvSpPr>
        <p:spPr>
          <a:xfrm>
            <a:off x="1557139" y="3610443"/>
            <a:ext cx="139100" cy="13013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77" name="Rounded Rectangle 176">
            <a:extLst>
              <a:ext uri="{FF2B5EF4-FFF2-40B4-BE49-F238E27FC236}">
                <a16:creationId xmlns:a16="http://schemas.microsoft.com/office/drawing/2014/main" id="{D60BAC88-EF96-234C-B32D-F5AE9BA308E5}"/>
              </a:ext>
            </a:extLst>
          </p:cNvPr>
          <p:cNvSpPr/>
          <p:nvPr/>
        </p:nvSpPr>
        <p:spPr>
          <a:xfrm>
            <a:off x="1328925" y="3612456"/>
            <a:ext cx="139100" cy="13013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2586D5-4A00-4F4B-842A-4E09E27D6E35}"/>
              </a:ext>
            </a:extLst>
          </p:cNvPr>
          <p:cNvSpPr/>
          <p:nvPr/>
        </p:nvSpPr>
        <p:spPr>
          <a:xfrm>
            <a:off x="1267833" y="3402766"/>
            <a:ext cx="479461" cy="378606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7229194-6CDB-354F-BFBA-D51FAB721E79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1747294" y="3457940"/>
            <a:ext cx="923987" cy="134129"/>
          </a:xfrm>
          <a:prstGeom prst="straightConnector1">
            <a:avLst/>
          </a:prstGeom>
          <a:ln w="127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Rounded Rectangle 177">
            <a:extLst>
              <a:ext uri="{FF2B5EF4-FFF2-40B4-BE49-F238E27FC236}">
                <a16:creationId xmlns:a16="http://schemas.microsoft.com/office/drawing/2014/main" id="{64E0B2A3-6ED3-CC4A-9F2E-A687513AD7D3}"/>
              </a:ext>
            </a:extLst>
          </p:cNvPr>
          <p:cNvSpPr/>
          <p:nvPr/>
        </p:nvSpPr>
        <p:spPr>
          <a:xfrm>
            <a:off x="2732926" y="3405955"/>
            <a:ext cx="715085" cy="13013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FB3DF7-FCD1-F040-8558-352F91FB5831}"/>
              </a:ext>
            </a:extLst>
          </p:cNvPr>
          <p:cNvSpPr txBox="1"/>
          <p:nvPr/>
        </p:nvSpPr>
        <p:spPr>
          <a:xfrm rot="21122778">
            <a:off x="1929883" y="3261533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200">
                <a:latin typeface="Arial" panose="020B0604020202020204" pitchFamily="34" charset="0"/>
                <a:cs typeface="Arial" panose="020B0604020202020204" pitchFamily="34" charset="0"/>
              </a:rPr>
              <a:t>merge</a:t>
            </a:r>
          </a:p>
        </p:txBody>
      </p:sp>
      <p:sp>
        <p:nvSpPr>
          <p:cNvPr id="180" name="Rounded Rectangle 179">
            <a:extLst>
              <a:ext uri="{FF2B5EF4-FFF2-40B4-BE49-F238E27FC236}">
                <a16:creationId xmlns:a16="http://schemas.microsoft.com/office/drawing/2014/main" id="{6124C322-DA3D-F646-9B27-225791610B26}"/>
              </a:ext>
            </a:extLst>
          </p:cNvPr>
          <p:cNvSpPr/>
          <p:nvPr/>
        </p:nvSpPr>
        <p:spPr>
          <a:xfrm>
            <a:off x="2207607" y="4047555"/>
            <a:ext cx="715085" cy="13013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81" name="Rounded Rectangle 180">
            <a:extLst>
              <a:ext uri="{FF2B5EF4-FFF2-40B4-BE49-F238E27FC236}">
                <a16:creationId xmlns:a16="http://schemas.microsoft.com/office/drawing/2014/main" id="{AC7688C8-5C52-F147-966A-1B684D26B72C}"/>
              </a:ext>
            </a:extLst>
          </p:cNvPr>
          <p:cNvSpPr/>
          <p:nvPr/>
        </p:nvSpPr>
        <p:spPr>
          <a:xfrm>
            <a:off x="2207607" y="4241646"/>
            <a:ext cx="715085" cy="13013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82" name="Rounded Rectangle 181">
            <a:extLst>
              <a:ext uri="{FF2B5EF4-FFF2-40B4-BE49-F238E27FC236}">
                <a16:creationId xmlns:a16="http://schemas.microsoft.com/office/drawing/2014/main" id="{7AF125D0-45F9-3349-885B-613BD2EB29AD}"/>
              </a:ext>
            </a:extLst>
          </p:cNvPr>
          <p:cNvSpPr/>
          <p:nvPr/>
        </p:nvSpPr>
        <p:spPr>
          <a:xfrm>
            <a:off x="1350773" y="4241646"/>
            <a:ext cx="715085" cy="13013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83" name="Rounded Rectangle 182">
            <a:extLst>
              <a:ext uri="{FF2B5EF4-FFF2-40B4-BE49-F238E27FC236}">
                <a16:creationId xmlns:a16="http://schemas.microsoft.com/office/drawing/2014/main" id="{D0A93B32-B353-CE43-B884-605AE9805F4C}"/>
              </a:ext>
            </a:extLst>
          </p:cNvPr>
          <p:cNvSpPr/>
          <p:nvPr/>
        </p:nvSpPr>
        <p:spPr>
          <a:xfrm>
            <a:off x="1267833" y="4827529"/>
            <a:ext cx="3295378" cy="13013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84" name="Rounded Rectangle 183">
            <a:extLst>
              <a:ext uri="{FF2B5EF4-FFF2-40B4-BE49-F238E27FC236}">
                <a16:creationId xmlns:a16="http://schemas.microsoft.com/office/drawing/2014/main" id="{BFC127FD-E36F-C340-BC66-2709434AD9BB}"/>
              </a:ext>
            </a:extLst>
          </p:cNvPr>
          <p:cNvSpPr/>
          <p:nvPr/>
        </p:nvSpPr>
        <p:spPr>
          <a:xfrm>
            <a:off x="1282959" y="5020620"/>
            <a:ext cx="3295378" cy="13013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85" name="Rounded Rectangle 184">
            <a:extLst>
              <a:ext uri="{FF2B5EF4-FFF2-40B4-BE49-F238E27FC236}">
                <a16:creationId xmlns:a16="http://schemas.microsoft.com/office/drawing/2014/main" id="{3B8254A7-54DE-C74A-A364-A65AB7DC1B14}"/>
              </a:ext>
            </a:extLst>
          </p:cNvPr>
          <p:cNvSpPr/>
          <p:nvPr/>
        </p:nvSpPr>
        <p:spPr>
          <a:xfrm>
            <a:off x="1267833" y="5208018"/>
            <a:ext cx="3295378" cy="13013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86" name="Rounded Rectangle 185">
            <a:extLst>
              <a:ext uri="{FF2B5EF4-FFF2-40B4-BE49-F238E27FC236}">
                <a16:creationId xmlns:a16="http://schemas.microsoft.com/office/drawing/2014/main" id="{F83F50BB-2BA2-CF49-81CC-1D200AF3C91B}"/>
              </a:ext>
            </a:extLst>
          </p:cNvPr>
          <p:cNvSpPr/>
          <p:nvPr/>
        </p:nvSpPr>
        <p:spPr>
          <a:xfrm>
            <a:off x="1282959" y="5373750"/>
            <a:ext cx="3295378" cy="13013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54022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-0.11446 0.0935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  <p:bldP spid="166" grpId="1" animBg="1"/>
      <p:bldP spid="168" grpId="0" animBg="1"/>
      <p:bldP spid="168" grpId="1" animBg="1"/>
      <p:bldP spid="169" grpId="0" animBg="1"/>
      <p:bldP spid="169" grpId="1" animBg="1"/>
      <p:bldP spid="177" grpId="0" animBg="1"/>
      <p:bldP spid="177" grpId="1" animBg="1"/>
      <p:bldP spid="9" grpId="0" animBg="1"/>
      <p:bldP spid="9" grpId="1" animBg="1"/>
      <p:bldP spid="178" grpId="0" animBg="1"/>
      <p:bldP spid="178" grpId="1" animBg="1"/>
      <p:bldP spid="15" grpId="0"/>
      <p:bldP spid="15" grpId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8AB95-9218-7144-B017-CC7D73C76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N"/>
              <a:t>Compaction in LSM-tree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F7DC69-9F84-9443-B012-E2594188F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8152" y="6356350"/>
            <a:ext cx="4114800" cy="365125"/>
          </a:xfrm>
        </p:spPr>
        <p:txBody>
          <a:bodyPr/>
          <a:lstStyle/>
          <a:p>
            <a:r>
              <a:rPr lang="en-US" altLang="zh-CN"/>
              <a:t>USTC-Reading-Group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BEED47-36DF-FE49-AE0C-93753E23A6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752" y="6356350"/>
            <a:ext cx="2743200" cy="365125"/>
          </a:xfrm>
        </p:spPr>
        <p:txBody>
          <a:bodyPr/>
          <a:lstStyle/>
          <a:p>
            <a:r>
              <a:rPr lang="en-US" altLang="zh-CN"/>
              <a:t>Mar 10, 2021</a:t>
            </a:r>
            <a:endParaRPr lang="zh-CN" altLang="en-US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2C235546-65EB-4047-9B8D-00412125A217}"/>
              </a:ext>
            </a:extLst>
          </p:cNvPr>
          <p:cNvSpPr/>
          <p:nvPr/>
        </p:nvSpPr>
        <p:spPr>
          <a:xfrm>
            <a:off x="1567413" y="7912259"/>
            <a:ext cx="418025" cy="26091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9C50075-B2D4-E845-8A00-B4A0B6EB163E}"/>
                  </a:ext>
                </a:extLst>
              </p:cNvPr>
              <p:cNvSpPr txBox="1"/>
              <p:nvPr/>
            </p:nvSpPr>
            <p:spPr>
              <a:xfrm>
                <a:off x="484001" y="1285716"/>
                <a:ext cx="683639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CN" sz="2400">
                    <a:solidFill>
                      <a:schemeClr val="bg1">
                        <a:lumMod val="85000"/>
                      </a:schemeClr>
                    </a:solidFill>
                  </a:rPr>
                  <a:t>Tiered compaction</a:t>
                </a:r>
              </a:p>
              <a:p>
                <a:pPr marL="800100" lvl="1" indent="-342900">
                  <a:buSzPct val="80000"/>
                  <a:buFont typeface="Wingdings" pitchFamily="2" charset="2"/>
                  <a:buChar char="v"/>
                </a:pPr>
                <a:r>
                  <a:rPr lang="en-CN" sz="2000">
                    <a:solidFill>
                      <a:schemeClr val="bg1">
                        <a:lumMod val="85000"/>
                      </a:schemeClr>
                    </a:solidFill>
                  </a:rPr>
                  <a:t>Each level has the same number of files (</a:t>
                </a:r>
                <a:r>
                  <a:rPr lang="en-CN" sz="2000" i="1">
                    <a:solidFill>
                      <a:schemeClr val="bg1">
                        <a:lumMod val="85000"/>
                      </a:schemeClr>
                    </a:solidFill>
                  </a:rPr>
                  <a:t>n</a:t>
                </a:r>
                <a:r>
                  <a:rPr lang="en-CN" sz="2000">
                    <a:solidFill>
                      <a:schemeClr val="bg1">
                        <a:lumMod val="85000"/>
                      </a:schemeClr>
                    </a:solidFill>
                  </a:rPr>
                  <a:t>)</a:t>
                </a:r>
              </a:p>
              <a:p>
                <a:pPr marL="800100" lvl="1" indent="-342900">
                  <a:buSzPct val="80000"/>
                  <a:buFont typeface="Wingdings" pitchFamily="2" charset="2"/>
                  <a:buChar char="v"/>
                </a:pPr>
                <a:r>
                  <a:rPr lang="en-CN" sz="2000">
                    <a:solidFill>
                      <a:schemeClr val="bg1">
                        <a:lumMod val="85000"/>
                      </a:schemeClr>
                    </a:solidFill>
                  </a:rPr>
                  <a:t>File size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𝐿𝑒𝑣𝑒𝑙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CN" sz="2000">
                    <a:solidFill>
                      <a:schemeClr val="bg1">
                        <a:lumMod val="85000"/>
                      </a:schemeClr>
                    </a:solidFill>
                  </a:rPr>
                  <a:t> is </a:t>
                </a:r>
                <a:r>
                  <a:rPr lang="en-CN" sz="2000" i="1">
                    <a:solidFill>
                      <a:schemeClr val="bg1">
                        <a:lumMod val="85000"/>
                      </a:schemeClr>
                    </a:solidFill>
                  </a:rPr>
                  <a:t>n</a:t>
                </a:r>
                <a:r>
                  <a:rPr lang="en-CN" sz="2000">
                    <a:solidFill>
                      <a:schemeClr val="bg1">
                        <a:lumMod val="85000"/>
                      </a:schemeClr>
                    </a:solidFill>
                  </a:rPr>
                  <a:t> times bigger than that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𝐿𝑒𝑣𝑒𝑙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CN" sz="200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9C50075-B2D4-E845-8A00-B4A0B6EB1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01" y="1285716"/>
                <a:ext cx="6836392" cy="1077218"/>
              </a:xfrm>
              <a:prstGeom prst="rect">
                <a:avLst/>
              </a:prstGeom>
              <a:blipFill>
                <a:blip r:embed="rId3"/>
                <a:stretch>
                  <a:fillRect l="-1159" t="-4520" b="-9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81A28ADE-B1C3-1C4F-8575-7A86B3521E28}"/>
              </a:ext>
            </a:extLst>
          </p:cNvPr>
          <p:cNvSpPr/>
          <p:nvPr/>
        </p:nvSpPr>
        <p:spPr>
          <a:xfrm>
            <a:off x="8592214" y="1764926"/>
            <a:ext cx="1634867" cy="45714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36ADD6BD-AE80-234D-A654-097C0D1F0A20}"/>
              </a:ext>
            </a:extLst>
          </p:cNvPr>
          <p:cNvSpPr/>
          <p:nvPr/>
        </p:nvSpPr>
        <p:spPr>
          <a:xfrm>
            <a:off x="8593621" y="2287862"/>
            <a:ext cx="3495751" cy="77456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0F370A66-5C40-AE47-BC76-3DB5F8DE43CF}"/>
              </a:ext>
            </a:extLst>
          </p:cNvPr>
          <p:cNvSpPr/>
          <p:nvPr/>
        </p:nvSpPr>
        <p:spPr>
          <a:xfrm>
            <a:off x="8592215" y="1216862"/>
            <a:ext cx="526249" cy="42087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B55B1543-971D-6B40-A52E-EA9D179AB940}"/>
              </a:ext>
            </a:extLst>
          </p:cNvPr>
          <p:cNvSpPr/>
          <p:nvPr/>
        </p:nvSpPr>
        <p:spPr>
          <a:xfrm>
            <a:off x="8691760" y="1457333"/>
            <a:ext cx="139048" cy="13013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0FD3209-EB7F-D149-9D53-C1630E9C696D}"/>
              </a:ext>
            </a:extLst>
          </p:cNvPr>
          <p:cNvSpPr txBox="1"/>
          <p:nvPr/>
        </p:nvSpPr>
        <p:spPr>
          <a:xfrm>
            <a:off x="8145744" y="127545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>
                <a:solidFill>
                  <a:schemeClr val="bg1">
                    <a:lumMod val="85000"/>
                  </a:schemeClr>
                </a:solidFill>
              </a:rPr>
              <a:t>L0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D15FC14-0647-EE41-B270-09BBA7444135}"/>
              </a:ext>
            </a:extLst>
          </p:cNvPr>
          <p:cNvSpPr txBox="1"/>
          <p:nvPr/>
        </p:nvSpPr>
        <p:spPr>
          <a:xfrm>
            <a:off x="8140628" y="183106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>
                <a:solidFill>
                  <a:schemeClr val="bg1">
                    <a:lumMod val="85000"/>
                  </a:schemeClr>
                </a:solidFill>
              </a:rPr>
              <a:t>L1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6BD3B4E-7D54-1840-B525-9FADF6003EB7}"/>
              </a:ext>
            </a:extLst>
          </p:cNvPr>
          <p:cNvSpPr txBox="1"/>
          <p:nvPr/>
        </p:nvSpPr>
        <p:spPr>
          <a:xfrm>
            <a:off x="8140628" y="251884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>
                <a:solidFill>
                  <a:schemeClr val="bg1">
                    <a:lumMod val="85000"/>
                  </a:schemeClr>
                </a:solidFill>
              </a:rPr>
              <a:t>L2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9613594-B780-7B4F-9E33-297BF31E90EE}"/>
              </a:ext>
            </a:extLst>
          </p:cNvPr>
          <p:cNvSpPr txBox="1"/>
          <p:nvPr/>
        </p:nvSpPr>
        <p:spPr>
          <a:xfrm>
            <a:off x="8874076" y="2924230"/>
            <a:ext cx="361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b="1">
                <a:solidFill>
                  <a:schemeClr val="bg1">
                    <a:lumMod val="85000"/>
                  </a:schemeClr>
                </a:solidFill>
              </a:rPr>
              <a:t>…</a:t>
            </a:r>
          </a:p>
        </p:txBody>
      </p: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AB005632-690B-1241-9601-A227C1BF0061}"/>
              </a:ext>
            </a:extLst>
          </p:cNvPr>
          <p:cNvSpPr/>
          <p:nvPr/>
        </p:nvSpPr>
        <p:spPr>
          <a:xfrm>
            <a:off x="8692012" y="1283192"/>
            <a:ext cx="139100" cy="13013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0B0098BD-7B5E-7C49-A7A2-BF91A84060BD}"/>
              </a:ext>
            </a:extLst>
          </p:cNvPr>
          <p:cNvSpPr/>
          <p:nvPr/>
        </p:nvSpPr>
        <p:spPr>
          <a:xfrm>
            <a:off x="8691760" y="1834793"/>
            <a:ext cx="715085" cy="13013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16" name="Rounded Rectangle 115">
            <a:extLst>
              <a:ext uri="{FF2B5EF4-FFF2-40B4-BE49-F238E27FC236}">
                <a16:creationId xmlns:a16="http://schemas.microsoft.com/office/drawing/2014/main" id="{57184D5F-100A-E445-B8DA-97BD57EB2E1A}"/>
              </a:ext>
            </a:extLst>
          </p:cNvPr>
          <p:cNvSpPr/>
          <p:nvPr/>
        </p:nvSpPr>
        <p:spPr>
          <a:xfrm>
            <a:off x="8874076" y="1281080"/>
            <a:ext cx="139100" cy="13013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17" name="Rounded Rectangle 116">
            <a:extLst>
              <a:ext uri="{FF2B5EF4-FFF2-40B4-BE49-F238E27FC236}">
                <a16:creationId xmlns:a16="http://schemas.microsoft.com/office/drawing/2014/main" id="{DAE06A14-A7B0-7549-A7EF-C2BE57EA5F12}"/>
              </a:ext>
            </a:extLst>
          </p:cNvPr>
          <p:cNvSpPr/>
          <p:nvPr/>
        </p:nvSpPr>
        <p:spPr>
          <a:xfrm>
            <a:off x="8884666" y="1452191"/>
            <a:ext cx="139100" cy="13013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18" name="Rounded Rectangle 117">
            <a:extLst>
              <a:ext uri="{FF2B5EF4-FFF2-40B4-BE49-F238E27FC236}">
                <a16:creationId xmlns:a16="http://schemas.microsoft.com/office/drawing/2014/main" id="{422F6652-D538-2747-9A38-B01724B53BDC}"/>
              </a:ext>
            </a:extLst>
          </p:cNvPr>
          <p:cNvSpPr/>
          <p:nvPr/>
        </p:nvSpPr>
        <p:spPr>
          <a:xfrm>
            <a:off x="8707029" y="2030724"/>
            <a:ext cx="715085" cy="13013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19" name="Rounded Rectangle 118">
            <a:extLst>
              <a:ext uri="{FF2B5EF4-FFF2-40B4-BE49-F238E27FC236}">
                <a16:creationId xmlns:a16="http://schemas.microsoft.com/office/drawing/2014/main" id="{94679A11-59F0-494E-9D90-18C8FD7AECC0}"/>
              </a:ext>
            </a:extLst>
          </p:cNvPr>
          <p:cNvSpPr/>
          <p:nvPr/>
        </p:nvSpPr>
        <p:spPr>
          <a:xfrm>
            <a:off x="9447826" y="1833074"/>
            <a:ext cx="715085" cy="13013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20" name="Rounded Rectangle 119">
            <a:extLst>
              <a:ext uri="{FF2B5EF4-FFF2-40B4-BE49-F238E27FC236}">
                <a16:creationId xmlns:a16="http://schemas.microsoft.com/office/drawing/2014/main" id="{1B5C9F83-7868-1B45-8499-04DEF8D57DE4}"/>
              </a:ext>
            </a:extLst>
          </p:cNvPr>
          <p:cNvSpPr/>
          <p:nvPr/>
        </p:nvSpPr>
        <p:spPr>
          <a:xfrm>
            <a:off x="9464134" y="2030724"/>
            <a:ext cx="715085" cy="13013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21" name="Rounded Rectangle 120">
            <a:extLst>
              <a:ext uri="{FF2B5EF4-FFF2-40B4-BE49-F238E27FC236}">
                <a16:creationId xmlns:a16="http://schemas.microsoft.com/office/drawing/2014/main" id="{0E9472F9-7223-A24C-803F-35625C6C0D49}"/>
              </a:ext>
            </a:extLst>
          </p:cNvPr>
          <p:cNvSpPr/>
          <p:nvPr/>
        </p:nvSpPr>
        <p:spPr>
          <a:xfrm>
            <a:off x="8693808" y="2375110"/>
            <a:ext cx="3295378" cy="13013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22" name="Rounded Rectangle 121">
            <a:extLst>
              <a:ext uri="{FF2B5EF4-FFF2-40B4-BE49-F238E27FC236}">
                <a16:creationId xmlns:a16="http://schemas.microsoft.com/office/drawing/2014/main" id="{7705A91B-88DD-F542-9F04-8D759599D82D}"/>
              </a:ext>
            </a:extLst>
          </p:cNvPr>
          <p:cNvSpPr/>
          <p:nvPr/>
        </p:nvSpPr>
        <p:spPr>
          <a:xfrm>
            <a:off x="8693808" y="2544538"/>
            <a:ext cx="3295378" cy="13013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23" name="Rounded Rectangle 122">
            <a:extLst>
              <a:ext uri="{FF2B5EF4-FFF2-40B4-BE49-F238E27FC236}">
                <a16:creationId xmlns:a16="http://schemas.microsoft.com/office/drawing/2014/main" id="{ED1E969C-CF76-924C-97B8-9061891B34B1}"/>
              </a:ext>
            </a:extLst>
          </p:cNvPr>
          <p:cNvSpPr/>
          <p:nvPr/>
        </p:nvSpPr>
        <p:spPr>
          <a:xfrm>
            <a:off x="8693808" y="2703407"/>
            <a:ext cx="3295378" cy="13013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24" name="Rounded Rectangle 123">
            <a:extLst>
              <a:ext uri="{FF2B5EF4-FFF2-40B4-BE49-F238E27FC236}">
                <a16:creationId xmlns:a16="http://schemas.microsoft.com/office/drawing/2014/main" id="{E810F7BB-0DDF-8348-9CB3-E4E453C4692E}"/>
              </a:ext>
            </a:extLst>
          </p:cNvPr>
          <p:cNvSpPr/>
          <p:nvPr/>
        </p:nvSpPr>
        <p:spPr>
          <a:xfrm>
            <a:off x="8699155" y="2869757"/>
            <a:ext cx="3295378" cy="13013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59" name="Rounded Rectangle 158">
            <a:extLst>
              <a:ext uri="{FF2B5EF4-FFF2-40B4-BE49-F238E27FC236}">
                <a16:creationId xmlns:a16="http://schemas.microsoft.com/office/drawing/2014/main" id="{417CEA4C-7575-7D43-9F3C-1C790EBC4F48}"/>
              </a:ext>
            </a:extLst>
          </p:cNvPr>
          <p:cNvSpPr/>
          <p:nvPr/>
        </p:nvSpPr>
        <p:spPr>
          <a:xfrm>
            <a:off x="1176146" y="3324471"/>
            <a:ext cx="643440" cy="50536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BA0B6476-AE73-D84E-B6E7-8CC0619E5728}"/>
              </a:ext>
            </a:extLst>
          </p:cNvPr>
          <p:cNvSpPr txBox="1"/>
          <p:nvPr/>
        </p:nvSpPr>
        <p:spPr>
          <a:xfrm>
            <a:off x="484000" y="2502083"/>
            <a:ext cx="3114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>
                <a:solidFill>
                  <a:schemeClr val="bg1">
                    <a:lumMod val="85000"/>
                  </a:schemeClr>
                </a:solidFill>
              </a:rPr>
              <a:t>Compaction process</a:t>
            </a:r>
            <a:endParaRPr lang="en-CN" sz="24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2" name="Rounded Rectangle 151">
            <a:extLst>
              <a:ext uri="{FF2B5EF4-FFF2-40B4-BE49-F238E27FC236}">
                <a16:creationId xmlns:a16="http://schemas.microsoft.com/office/drawing/2014/main" id="{20C783D6-FA09-2A48-B10F-A0AFE317414A}"/>
              </a:ext>
            </a:extLst>
          </p:cNvPr>
          <p:cNvSpPr/>
          <p:nvPr/>
        </p:nvSpPr>
        <p:spPr>
          <a:xfrm>
            <a:off x="1162483" y="3922888"/>
            <a:ext cx="1930040" cy="53658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58" name="Rounded Rectangle 157">
            <a:extLst>
              <a:ext uri="{FF2B5EF4-FFF2-40B4-BE49-F238E27FC236}">
                <a16:creationId xmlns:a16="http://schemas.microsoft.com/office/drawing/2014/main" id="{46490853-3E98-0F42-9FC3-C29C8C4FB503}"/>
              </a:ext>
            </a:extLst>
          </p:cNvPr>
          <p:cNvSpPr/>
          <p:nvPr/>
        </p:nvSpPr>
        <p:spPr>
          <a:xfrm>
            <a:off x="1176146" y="4712384"/>
            <a:ext cx="3495751" cy="880811"/>
          </a:xfrm>
          <a:prstGeom prst="roundRect">
            <a:avLst/>
          </a:prstGeom>
          <a:solidFill>
            <a:srgbClr val="B4C7E7"/>
          </a:solidFill>
          <a:ln w="127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A6A84A94-455A-D749-A874-FA65D69B8865}"/>
              </a:ext>
            </a:extLst>
          </p:cNvPr>
          <p:cNvSpPr txBox="1"/>
          <p:nvPr/>
        </p:nvSpPr>
        <p:spPr>
          <a:xfrm>
            <a:off x="720096" y="343933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>
                <a:solidFill>
                  <a:schemeClr val="bg1">
                    <a:lumMod val="85000"/>
                  </a:schemeClr>
                </a:solidFill>
              </a:rPr>
              <a:t>L0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7E2F3BCD-F5BD-2140-B494-0508F0A24D90}"/>
              </a:ext>
            </a:extLst>
          </p:cNvPr>
          <p:cNvSpPr txBox="1"/>
          <p:nvPr/>
        </p:nvSpPr>
        <p:spPr>
          <a:xfrm>
            <a:off x="690319" y="406736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>
                <a:solidFill>
                  <a:schemeClr val="bg1">
                    <a:lumMod val="85000"/>
                  </a:schemeClr>
                </a:solidFill>
              </a:rPr>
              <a:t>L1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C2A4EFC1-166D-D446-8EF2-E90ECBA95401}"/>
              </a:ext>
            </a:extLst>
          </p:cNvPr>
          <p:cNvSpPr txBox="1"/>
          <p:nvPr/>
        </p:nvSpPr>
        <p:spPr>
          <a:xfrm>
            <a:off x="720097" y="4976124"/>
            <a:ext cx="302333" cy="2878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/>
              <a:t>L2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35B901CB-6B3A-5D4C-AC10-86DF43A387F1}"/>
              </a:ext>
            </a:extLst>
          </p:cNvPr>
          <p:cNvSpPr txBox="1"/>
          <p:nvPr/>
        </p:nvSpPr>
        <p:spPr>
          <a:xfrm>
            <a:off x="1623859" y="5593195"/>
            <a:ext cx="361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b="1"/>
              <a:t>…</a:t>
            </a:r>
          </a:p>
        </p:txBody>
      </p:sp>
      <p:sp>
        <p:nvSpPr>
          <p:cNvPr id="180" name="Rounded Rectangle 179">
            <a:extLst>
              <a:ext uri="{FF2B5EF4-FFF2-40B4-BE49-F238E27FC236}">
                <a16:creationId xmlns:a16="http://schemas.microsoft.com/office/drawing/2014/main" id="{6124C322-DA3D-F646-9B27-225791610B26}"/>
              </a:ext>
            </a:extLst>
          </p:cNvPr>
          <p:cNvSpPr/>
          <p:nvPr/>
        </p:nvSpPr>
        <p:spPr>
          <a:xfrm>
            <a:off x="2207607" y="4047555"/>
            <a:ext cx="715085" cy="13013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81" name="Rounded Rectangle 180">
            <a:extLst>
              <a:ext uri="{FF2B5EF4-FFF2-40B4-BE49-F238E27FC236}">
                <a16:creationId xmlns:a16="http://schemas.microsoft.com/office/drawing/2014/main" id="{AC7688C8-5C52-F147-966A-1B684D26B72C}"/>
              </a:ext>
            </a:extLst>
          </p:cNvPr>
          <p:cNvSpPr/>
          <p:nvPr/>
        </p:nvSpPr>
        <p:spPr>
          <a:xfrm>
            <a:off x="2207607" y="4241646"/>
            <a:ext cx="715085" cy="13013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82" name="Rounded Rectangle 181">
            <a:extLst>
              <a:ext uri="{FF2B5EF4-FFF2-40B4-BE49-F238E27FC236}">
                <a16:creationId xmlns:a16="http://schemas.microsoft.com/office/drawing/2014/main" id="{7AF125D0-45F9-3349-885B-613BD2EB29AD}"/>
              </a:ext>
            </a:extLst>
          </p:cNvPr>
          <p:cNvSpPr/>
          <p:nvPr/>
        </p:nvSpPr>
        <p:spPr>
          <a:xfrm>
            <a:off x="1350773" y="4241646"/>
            <a:ext cx="715085" cy="13013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83" name="Rounded Rectangle 182">
            <a:extLst>
              <a:ext uri="{FF2B5EF4-FFF2-40B4-BE49-F238E27FC236}">
                <a16:creationId xmlns:a16="http://schemas.microsoft.com/office/drawing/2014/main" id="{D0A93B32-B353-CE43-B884-605AE9805F4C}"/>
              </a:ext>
            </a:extLst>
          </p:cNvPr>
          <p:cNvSpPr/>
          <p:nvPr/>
        </p:nvSpPr>
        <p:spPr>
          <a:xfrm>
            <a:off x="1267833" y="4827529"/>
            <a:ext cx="3295378" cy="13013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84" name="Rounded Rectangle 183">
            <a:extLst>
              <a:ext uri="{FF2B5EF4-FFF2-40B4-BE49-F238E27FC236}">
                <a16:creationId xmlns:a16="http://schemas.microsoft.com/office/drawing/2014/main" id="{BFC127FD-E36F-C340-BC66-2709434AD9BB}"/>
              </a:ext>
            </a:extLst>
          </p:cNvPr>
          <p:cNvSpPr/>
          <p:nvPr/>
        </p:nvSpPr>
        <p:spPr>
          <a:xfrm>
            <a:off x="1282959" y="5020620"/>
            <a:ext cx="3295378" cy="13013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85" name="Rounded Rectangle 184">
            <a:extLst>
              <a:ext uri="{FF2B5EF4-FFF2-40B4-BE49-F238E27FC236}">
                <a16:creationId xmlns:a16="http://schemas.microsoft.com/office/drawing/2014/main" id="{3B8254A7-54DE-C74A-A364-A65AB7DC1B14}"/>
              </a:ext>
            </a:extLst>
          </p:cNvPr>
          <p:cNvSpPr/>
          <p:nvPr/>
        </p:nvSpPr>
        <p:spPr>
          <a:xfrm>
            <a:off x="1267833" y="5208018"/>
            <a:ext cx="3295378" cy="13013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86" name="Rounded Rectangle 185">
            <a:extLst>
              <a:ext uri="{FF2B5EF4-FFF2-40B4-BE49-F238E27FC236}">
                <a16:creationId xmlns:a16="http://schemas.microsoft.com/office/drawing/2014/main" id="{F83F50BB-2BA2-CF49-81CC-1D200AF3C91B}"/>
              </a:ext>
            </a:extLst>
          </p:cNvPr>
          <p:cNvSpPr/>
          <p:nvPr/>
        </p:nvSpPr>
        <p:spPr>
          <a:xfrm>
            <a:off x="1282959" y="5373750"/>
            <a:ext cx="3295378" cy="13013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B78C9D6-32F0-F64D-9B95-E77CA83E61E3}"/>
              </a:ext>
            </a:extLst>
          </p:cNvPr>
          <p:cNvGrpSpPr/>
          <p:nvPr/>
        </p:nvGrpSpPr>
        <p:grpSpPr>
          <a:xfrm>
            <a:off x="4763581" y="4489932"/>
            <a:ext cx="931668" cy="1232913"/>
            <a:chOff x="4763581" y="4489932"/>
            <a:chExt cx="931668" cy="123291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76D8516-7084-FC41-A35C-D0BDC062DF54}"/>
                </a:ext>
              </a:extLst>
            </p:cNvPr>
            <p:cNvSpPr txBox="1"/>
            <p:nvPr/>
          </p:nvSpPr>
          <p:spPr>
            <a:xfrm>
              <a:off x="4763584" y="4738708"/>
              <a:ext cx="9316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1400"/>
                <a:t>(100, 500)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1E3156C7-8F8D-9444-A6E4-5AB1D0FF66E4}"/>
                </a:ext>
              </a:extLst>
            </p:cNvPr>
            <p:cNvSpPr txBox="1"/>
            <p:nvPr/>
          </p:nvSpPr>
          <p:spPr>
            <a:xfrm>
              <a:off x="4763583" y="4976124"/>
              <a:ext cx="9316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1400"/>
                <a:t>(200, 600)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66C211BC-EC44-974D-80DB-2E6E3A187A6C}"/>
                </a:ext>
              </a:extLst>
            </p:cNvPr>
            <p:cNvSpPr txBox="1"/>
            <p:nvPr/>
          </p:nvSpPr>
          <p:spPr>
            <a:xfrm>
              <a:off x="4763582" y="5184265"/>
              <a:ext cx="9316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1400"/>
                <a:t>(100, 400)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6358EBF1-AEC5-8D40-BBC1-AD59E986CDA8}"/>
                </a:ext>
              </a:extLst>
            </p:cNvPr>
            <p:cNvSpPr txBox="1"/>
            <p:nvPr/>
          </p:nvSpPr>
          <p:spPr>
            <a:xfrm>
              <a:off x="4763581" y="5415068"/>
              <a:ext cx="9316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1400"/>
                <a:t>(400, 800)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CB24FAD7-7FFD-3C44-9D7F-6CF641BA5809}"/>
                </a:ext>
              </a:extLst>
            </p:cNvPr>
            <p:cNvSpPr txBox="1"/>
            <p:nvPr/>
          </p:nvSpPr>
          <p:spPr>
            <a:xfrm>
              <a:off x="4800213" y="4489932"/>
              <a:ext cx="8883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1400"/>
                <a:t>key range</a:t>
              </a:r>
            </a:p>
          </p:txBody>
        </p:sp>
      </p:grpSp>
      <p:sp>
        <p:nvSpPr>
          <p:cNvPr id="195" name="TextBox 194">
            <a:extLst>
              <a:ext uri="{FF2B5EF4-FFF2-40B4-BE49-F238E27FC236}">
                <a16:creationId xmlns:a16="http://schemas.microsoft.com/office/drawing/2014/main" id="{75B31E13-FF08-364D-A45E-A6E238895B8A}"/>
              </a:ext>
            </a:extLst>
          </p:cNvPr>
          <p:cNvSpPr txBox="1"/>
          <p:nvPr/>
        </p:nvSpPr>
        <p:spPr>
          <a:xfrm>
            <a:off x="5816914" y="4604371"/>
            <a:ext cx="3805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>
                <a:solidFill>
                  <a:srgbClr val="FF0000"/>
                </a:solidFill>
              </a:rPr>
              <a:t>Key range overlapped in each level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2C9A0BC-3AB9-7747-83BF-3C04D6D7DF5C}"/>
              </a:ext>
            </a:extLst>
          </p:cNvPr>
          <p:cNvGrpSpPr/>
          <p:nvPr/>
        </p:nvGrpSpPr>
        <p:grpSpPr>
          <a:xfrm>
            <a:off x="7224303" y="5292153"/>
            <a:ext cx="4141938" cy="548269"/>
            <a:chOff x="7224303" y="5292153"/>
            <a:chExt cx="4141938" cy="548269"/>
          </a:xfrm>
        </p:grpSpPr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388E6E79-7B63-2045-A5FD-8C2B1AD0B37A}"/>
                </a:ext>
              </a:extLst>
            </p:cNvPr>
            <p:cNvSpPr txBox="1"/>
            <p:nvPr/>
          </p:nvSpPr>
          <p:spPr>
            <a:xfrm>
              <a:off x="7224303" y="5292153"/>
              <a:ext cx="38813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2800">
                  <a:solidFill>
                    <a:srgbClr val="FF0000"/>
                  </a:solidFill>
                </a:rPr>
                <a:t>Worse read performance  </a:t>
              </a:r>
            </a:p>
          </p:txBody>
        </p:sp>
        <p:pic>
          <p:nvPicPr>
            <p:cNvPr id="21" name="Graphic 20" descr="Sad face outline with solid fill">
              <a:extLst>
                <a:ext uri="{FF2B5EF4-FFF2-40B4-BE49-F238E27FC236}">
                  <a16:creationId xmlns:a16="http://schemas.microsoft.com/office/drawing/2014/main" id="{51960D06-EF70-C74F-9627-ABC65ED46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909041" y="5383222"/>
              <a:ext cx="457200" cy="457200"/>
            </a:xfrm>
            <a:prstGeom prst="rect">
              <a:avLst/>
            </a:prstGeom>
          </p:spPr>
        </p:pic>
      </p:grp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06B70525-4227-2F4D-B069-8349634649CB}"/>
              </a:ext>
            </a:extLst>
          </p:cNvPr>
          <p:cNvSpPr/>
          <p:nvPr/>
        </p:nvSpPr>
        <p:spPr>
          <a:xfrm>
            <a:off x="1338696" y="4045288"/>
            <a:ext cx="715085" cy="13013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83049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085B-82F5-DA48-9B5B-9AEB50D7E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Outline</a:t>
            </a:r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753D09-97E5-224E-8F5E-540C9730B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7190D-DD1D-964C-8F16-F70A14D89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Mar 10, 2021</a:t>
            </a:r>
            <a:endParaRPr lang="zh-CN" altLang="en-US"/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DE1CB258-D57F-094F-AC17-FF41E3B22ED3}"/>
              </a:ext>
            </a:extLst>
          </p:cNvPr>
          <p:cNvGrpSpPr>
            <a:grpSpLocks/>
          </p:cNvGrpSpPr>
          <p:nvPr/>
        </p:nvGrpSpPr>
        <p:grpSpPr bwMode="auto">
          <a:xfrm>
            <a:off x="1152931" y="1808290"/>
            <a:ext cx="762000" cy="665162"/>
            <a:chOff x="1110" y="2656"/>
            <a:chExt cx="1549" cy="1351"/>
          </a:xfrm>
        </p:grpSpPr>
        <p:sp>
          <p:nvSpPr>
            <p:cNvPr id="7" name="AutoShape 4">
              <a:extLst>
                <a:ext uri="{FF2B5EF4-FFF2-40B4-BE49-F238E27FC236}">
                  <a16:creationId xmlns:a16="http://schemas.microsoft.com/office/drawing/2014/main" id="{22453FB6-685E-F344-B333-E6B3BF3C233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AutoShape 5">
              <a:extLst>
                <a:ext uri="{FF2B5EF4-FFF2-40B4-BE49-F238E27FC236}">
                  <a16:creationId xmlns:a16="http://schemas.microsoft.com/office/drawing/2014/main" id="{6ADA8423-2378-A646-8E4C-1BDF33C6CB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AutoShape 6">
              <a:extLst>
                <a:ext uri="{FF2B5EF4-FFF2-40B4-BE49-F238E27FC236}">
                  <a16:creationId xmlns:a16="http://schemas.microsoft.com/office/drawing/2014/main" id="{8064B3AA-949F-6241-B235-43E6282908C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Line 11">
            <a:extLst>
              <a:ext uri="{FF2B5EF4-FFF2-40B4-BE49-F238E27FC236}">
                <a16:creationId xmlns:a16="http://schemas.microsoft.com/office/drawing/2014/main" id="{AA57EFEA-C4D4-4047-96E8-C82BC5DD20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531" y="2417890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ED78A1E2-071B-EE46-8A16-8F4B411CC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011" y="1884490"/>
            <a:ext cx="1905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1041842B-EACB-FB4C-BBE8-9AEF2239DBB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48194" y="1906715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id="{6FE4313A-ADBF-354C-B8E1-499B9FA3A349}"/>
              </a:ext>
            </a:extLst>
          </p:cNvPr>
          <p:cNvGrpSpPr>
            <a:grpSpLocks/>
          </p:cNvGrpSpPr>
          <p:nvPr/>
        </p:nvGrpSpPr>
        <p:grpSpPr bwMode="auto">
          <a:xfrm>
            <a:off x="1152931" y="2722690"/>
            <a:ext cx="762000" cy="665162"/>
            <a:chOff x="3174" y="2656"/>
            <a:chExt cx="1549" cy="1351"/>
          </a:xfrm>
        </p:grpSpPr>
        <p:sp>
          <p:nvSpPr>
            <p:cNvPr id="14" name="AutoShape 8">
              <a:extLst>
                <a:ext uri="{FF2B5EF4-FFF2-40B4-BE49-F238E27FC236}">
                  <a16:creationId xmlns:a16="http://schemas.microsoft.com/office/drawing/2014/main" id="{9448FA97-6768-AC48-9E4B-74F21B47025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AutoShape 9">
              <a:extLst>
                <a:ext uri="{FF2B5EF4-FFF2-40B4-BE49-F238E27FC236}">
                  <a16:creationId xmlns:a16="http://schemas.microsoft.com/office/drawing/2014/main" id="{0C2AB8FB-ABE8-3646-9D0E-12B966FE1BC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AutoShape 10">
              <a:extLst>
                <a:ext uri="{FF2B5EF4-FFF2-40B4-BE49-F238E27FC236}">
                  <a16:creationId xmlns:a16="http://schemas.microsoft.com/office/drawing/2014/main" id="{A11CEA87-C5F3-2C46-A7CB-48481D49609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7" name="Line 14">
            <a:extLst>
              <a:ext uri="{FF2B5EF4-FFF2-40B4-BE49-F238E27FC236}">
                <a16:creationId xmlns:a16="http://schemas.microsoft.com/office/drawing/2014/main" id="{D17DA239-B395-604A-B674-84CE1E41722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531" y="3332290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0B1E965C-9203-614E-B230-3AB1C9B4E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011" y="2798890"/>
            <a:ext cx="64338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/>
          <a:p>
            <a:pPr eaLnBrk="0" hangingPunct="0"/>
            <a:r>
              <a:rPr lang="en-US" altLang="zh-CN" sz="2400" b="1">
                <a:solidFill>
                  <a:schemeClr val="bg1">
                    <a:lumMod val="50000"/>
                  </a:schemeClr>
                </a:solidFill>
                <a:latin typeface="Gill Sans MT"/>
                <a:ea typeface="宋体"/>
                <a:cs typeface="Calibri"/>
              </a:rPr>
              <a:t>Evolution of Resource Optimization Targets</a:t>
            </a: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5AECE352-4AEE-AE40-8030-C0261E400C6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48194" y="2821115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grpSp>
        <p:nvGrpSpPr>
          <p:cNvPr id="20" name="Group 17">
            <a:extLst>
              <a:ext uri="{FF2B5EF4-FFF2-40B4-BE49-F238E27FC236}">
                <a16:creationId xmlns:a16="http://schemas.microsoft.com/office/drawing/2014/main" id="{31CE9C3D-7397-E847-B3AA-62DA5D925F14}"/>
              </a:ext>
            </a:extLst>
          </p:cNvPr>
          <p:cNvGrpSpPr>
            <a:grpSpLocks/>
          </p:cNvGrpSpPr>
          <p:nvPr/>
        </p:nvGrpSpPr>
        <p:grpSpPr bwMode="auto">
          <a:xfrm>
            <a:off x="1152931" y="3614865"/>
            <a:ext cx="762001" cy="665162"/>
            <a:chOff x="1110" y="2656"/>
            <a:chExt cx="1549" cy="1351"/>
          </a:xfrm>
        </p:grpSpPr>
        <p:sp>
          <p:nvSpPr>
            <p:cNvPr id="21" name="AutoShape 18">
              <a:extLst>
                <a:ext uri="{FF2B5EF4-FFF2-40B4-BE49-F238E27FC236}">
                  <a16:creationId xmlns:a16="http://schemas.microsoft.com/office/drawing/2014/main" id="{04EF499B-5311-904B-A25E-44BEEEA7EE9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AutoShape 19">
              <a:extLst>
                <a:ext uri="{FF2B5EF4-FFF2-40B4-BE49-F238E27FC236}">
                  <a16:creationId xmlns:a16="http://schemas.microsoft.com/office/drawing/2014/main" id="{F427C7A2-1B48-7847-9163-3717F0F24B4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AutoShape 20">
              <a:extLst>
                <a:ext uri="{FF2B5EF4-FFF2-40B4-BE49-F238E27FC236}">
                  <a16:creationId xmlns:a16="http://schemas.microsoft.com/office/drawing/2014/main" id="{8FD76F14-1F64-0042-9B85-608BCD32C18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4" name="Line 25">
            <a:extLst>
              <a:ext uri="{FF2B5EF4-FFF2-40B4-BE49-F238E27FC236}">
                <a16:creationId xmlns:a16="http://schemas.microsoft.com/office/drawing/2014/main" id="{22D2A4A0-4FF7-134D-8959-53175B16D11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531" y="4224465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74626734-4459-D84A-A704-3DE5903D9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011" y="3691065"/>
            <a:ext cx="56452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/>
          <a:p>
            <a:pPr eaLnBrk="0" hangingPunct="0"/>
            <a:r>
              <a:rPr lang="en-US" altLang="zh-CN" sz="2400" b="1">
                <a:latin typeface="Gill Sans MT"/>
                <a:ea typeface="宋体"/>
                <a:cs typeface="Calibri"/>
              </a:rPr>
              <a:t>Lessons from Real-world Applications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32A00673-759D-B144-AB26-5E487FBD236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48194" y="3713290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27" name="Group 21">
            <a:extLst>
              <a:ext uri="{FF2B5EF4-FFF2-40B4-BE49-F238E27FC236}">
                <a16:creationId xmlns:a16="http://schemas.microsoft.com/office/drawing/2014/main" id="{AC12AB32-0D0B-D345-90B5-F5B21332CBA3}"/>
              </a:ext>
            </a:extLst>
          </p:cNvPr>
          <p:cNvGrpSpPr>
            <a:grpSpLocks/>
          </p:cNvGrpSpPr>
          <p:nvPr/>
        </p:nvGrpSpPr>
        <p:grpSpPr bwMode="auto">
          <a:xfrm>
            <a:off x="1152931" y="4529265"/>
            <a:ext cx="762000" cy="665162"/>
            <a:chOff x="3174" y="2656"/>
            <a:chExt cx="1549" cy="1351"/>
          </a:xfrm>
        </p:grpSpPr>
        <p:sp>
          <p:nvSpPr>
            <p:cNvPr id="28" name="AutoShape 22">
              <a:extLst>
                <a:ext uri="{FF2B5EF4-FFF2-40B4-BE49-F238E27FC236}">
                  <a16:creationId xmlns:a16="http://schemas.microsoft.com/office/drawing/2014/main" id="{457B5392-3ED2-2B4C-B162-454614A9A62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AutoShape 23">
              <a:extLst>
                <a:ext uri="{FF2B5EF4-FFF2-40B4-BE49-F238E27FC236}">
                  <a16:creationId xmlns:a16="http://schemas.microsoft.com/office/drawing/2014/main" id="{3B340ABD-3DAB-BF49-AEB0-17A9A4EDB6F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AutoShape 24">
              <a:extLst>
                <a:ext uri="{FF2B5EF4-FFF2-40B4-BE49-F238E27FC236}">
                  <a16:creationId xmlns:a16="http://schemas.microsoft.com/office/drawing/2014/main" id="{C794E69F-D5DC-F446-86D0-86A31B26DDF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1" name="Line 28">
            <a:extLst>
              <a:ext uri="{FF2B5EF4-FFF2-40B4-BE49-F238E27FC236}">
                <a16:creationId xmlns:a16="http://schemas.microsoft.com/office/drawing/2014/main" id="{8344E2C2-B780-C246-AC8A-362BE71E99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531" y="5138865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 Box 29">
            <a:extLst>
              <a:ext uri="{FF2B5EF4-FFF2-40B4-BE49-F238E27FC236}">
                <a16:creationId xmlns:a16="http://schemas.microsoft.com/office/drawing/2014/main" id="{D19C3F29-CFEF-8142-882A-A33C4A7DD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011" y="4605465"/>
            <a:ext cx="17780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33" name="Text Box 30">
            <a:extLst>
              <a:ext uri="{FF2B5EF4-FFF2-40B4-BE49-F238E27FC236}">
                <a16:creationId xmlns:a16="http://schemas.microsoft.com/office/drawing/2014/main" id="{D93FB346-69DB-D249-B202-DCB3FEF0B6F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48194" y="4627690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24138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94655-DC1F-43A1-801A-91795B7C7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0" y="388797"/>
            <a:ext cx="10515600" cy="688515"/>
          </a:xfrm>
        </p:spPr>
        <p:txBody>
          <a:bodyPr>
            <a:normAutofit fontScale="90000"/>
          </a:bodyPr>
          <a:lstStyle/>
          <a:p>
            <a:r>
              <a:rPr lang="en-US">
                <a:latin typeface="Gill Sans MT"/>
              </a:rPr>
              <a:t>Evolution of Resource Optimization Targets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93F949-1200-41F8-8196-10E72E76D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4D48D2-385F-4E10-9329-BD3264DF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Mar 10, 2021</a:t>
            </a:r>
            <a:endParaRPr lang="zh-CN" altLang="en-US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BE22F735-A8AF-CC44-BA52-23B4D1B2F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04432"/>
            <a:ext cx="10515600" cy="35866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SzPct val="80000"/>
              <a:buFont typeface="Wingdings" pitchFamily="2" charset="2"/>
              <a:buChar char="q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Write amplification</a:t>
            </a:r>
          </a:p>
          <a:p>
            <a:pPr>
              <a:lnSpc>
                <a:spcPct val="150000"/>
              </a:lnSpc>
              <a:buSzPct val="80000"/>
              <a:buFont typeface="Wingdings" pitchFamily="2" charset="2"/>
              <a:buChar char="q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Space amplification</a:t>
            </a:r>
          </a:p>
          <a:p>
            <a:pPr>
              <a:lnSpc>
                <a:spcPct val="150000"/>
              </a:lnSpc>
              <a:buSzPct val="80000"/>
              <a:buFont typeface="Wingdings" pitchFamily="2" charset="2"/>
              <a:buChar char="q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CPU utilization</a:t>
            </a:r>
          </a:p>
          <a:p>
            <a:pPr>
              <a:lnSpc>
                <a:spcPct val="150000"/>
              </a:lnSpc>
              <a:buSzPct val="80000"/>
              <a:buFont typeface="Wingdings" pitchFamily="2" charset="2"/>
              <a:buChar char="q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Adapting to newer technologies </a:t>
            </a:r>
          </a:p>
          <a:p>
            <a:pPr>
              <a:lnSpc>
                <a:spcPct val="150000"/>
              </a:lnSpc>
              <a:buSzPct val="80000"/>
              <a:buFont typeface="Wingdings" pitchFamily="2" charset="2"/>
              <a:buChar char="q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Main Data Structure Revisited</a:t>
            </a:r>
          </a:p>
        </p:txBody>
      </p:sp>
    </p:spTree>
    <p:extLst>
      <p:ext uri="{BB962C8B-B14F-4D97-AF65-F5344CB8AC3E}">
        <p14:creationId xmlns:p14="http://schemas.microsoft.com/office/powerpoint/2010/main" val="1436927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09AA7-5920-0A4E-AB13-D50932BCE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N"/>
              <a:t>Write Amplification (WA)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5570A-3675-3840-94E0-B53CC88AE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6A5F5-ABB8-6441-87BC-51466ACBA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Mar 10, 2021</a:t>
            </a:r>
            <a:endParaRPr lang="zh-CN" altLang="en-US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C30AEC52-CBDA-8A4C-B6BC-D17915DF8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100" y="2532746"/>
            <a:ext cx="10515600" cy="14171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SzPct val="80000"/>
              <a:buFont typeface="Wingdings" pitchFamily="2" charset="2"/>
              <a:buChar char="q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N" sz="2400"/>
              <a:t>WA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comes from</a:t>
            </a:r>
          </a:p>
          <a:p>
            <a:pPr lvl="1">
              <a:lnSpc>
                <a:spcPct val="100000"/>
              </a:lnSpc>
              <a:buSzPct val="80000"/>
              <a:buFont typeface="Wingdings" pitchFamily="2" charset="2"/>
              <a:buChar char="v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SSD themselves</a:t>
            </a:r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(4KB write unit, garbage collection), usually </a:t>
            </a:r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1.1~3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SzPct val="80000"/>
              <a:buFont typeface="Wingdings" pitchFamily="2" charset="2"/>
              <a:buChar char="v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Storage and database software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(100B changes cause 4KB write), as high as </a:t>
            </a:r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7965B6-ED2A-8747-8104-C77B255811F4}"/>
              </a:ext>
            </a:extLst>
          </p:cNvPr>
          <p:cNvSpPr txBox="1">
            <a:spLocks/>
          </p:cNvSpPr>
          <p:nvPr/>
        </p:nvSpPr>
        <p:spPr>
          <a:xfrm>
            <a:off x="927100" y="1456314"/>
            <a:ext cx="10515600" cy="862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SzPct val="80000"/>
              <a:buFont typeface="Wingdings" pitchFamily="2" charset="2"/>
              <a:buChar char="q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N" sz="2400"/>
              <a:t>WA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matters</a:t>
            </a:r>
          </a:p>
          <a:p>
            <a:pPr lvl="1">
              <a:lnSpc>
                <a:spcPct val="100000"/>
              </a:lnSpc>
              <a:buSzPct val="80000"/>
              <a:buFont typeface="Wingdings" pitchFamily="2" charset="2"/>
              <a:buChar char="v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Save SSD erase cycle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E6C97C2B-8118-8943-8486-2E989211AABC}"/>
              </a:ext>
            </a:extLst>
          </p:cNvPr>
          <p:cNvSpPr txBox="1">
            <a:spLocks/>
          </p:cNvSpPr>
          <p:nvPr/>
        </p:nvSpPr>
        <p:spPr>
          <a:xfrm>
            <a:off x="927100" y="4016720"/>
            <a:ext cx="10515600" cy="1417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SzPct val="80000"/>
              <a:buFont typeface="Wingdings" pitchFamily="2" charset="2"/>
              <a:buChar char="q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Values of WA</a:t>
            </a:r>
          </a:p>
          <a:p>
            <a:pPr lvl="1">
              <a:lnSpc>
                <a:spcPct val="100000"/>
              </a:lnSpc>
              <a:buSzPct val="80000"/>
              <a:buFont typeface="Wingdings" pitchFamily="2" charset="2"/>
              <a:buChar char="v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Leveled compaction: </a:t>
            </a:r>
            <a:r>
              <a:rPr lang="en-US" sz="200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10~30</a:t>
            </a:r>
          </a:p>
          <a:p>
            <a:pPr lvl="1">
              <a:lnSpc>
                <a:spcPct val="100000"/>
              </a:lnSpc>
              <a:buSzPct val="80000"/>
              <a:buFont typeface="Wingdings" pitchFamily="2" charset="2"/>
              <a:buChar char="v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Tiered compaction: </a:t>
            </a:r>
            <a:r>
              <a:rPr lang="en-US" sz="200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4~10</a:t>
            </a:r>
            <a:r>
              <a:rPr lang="zh-CN" altLang="en-US" sz="200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>
                <a:latin typeface="Arial" panose="020B0604020202020204" pitchFamily="34" charset="0"/>
                <a:cs typeface="Arial" panose="020B0604020202020204" pitchFamily="34" charset="0"/>
              </a:rPr>
              <a:t>(with lower read performance)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39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09AA7-5920-0A4E-AB13-D50932BCE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N"/>
              <a:t>Write Amplification (WA)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5570A-3675-3840-94E0-B53CC88AE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6A5F5-ABB8-6441-87BC-51466ACBA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Mar 10, 2021</a:t>
            </a:r>
            <a:endParaRPr lang="zh-CN" alt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7965B6-ED2A-8747-8104-C77B255811F4}"/>
              </a:ext>
            </a:extLst>
          </p:cNvPr>
          <p:cNvSpPr txBox="1">
            <a:spLocks/>
          </p:cNvSpPr>
          <p:nvPr/>
        </p:nvSpPr>
        <p:spPr>
          <a:xfrm>
            <a:off x="723900" y="1194882"/>
            <a:ext cx="10515600" cy="535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SzPct val="80000"/>
              <a:buFont typeface="Wingdings" pitchFamily="2" charset="2"/>
              <a:buChar char="q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N" sz="2400">
                <a:latin typeface="Arial" panose="020B0604020202020204" pitchFamily="34" charset="0"/>
                <a:cs typeface="Arial" panose="020B0604020202020204" pitchFamily="34" charset="0"/>
              </a:rPr>
              <a:t>Tradeoff between WA and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data ingestion rates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370DF7-D074-3D4C-AC9C-D6B421EEE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730135"/>
            <a:ext cx="5257800" cy="3397729"/>
          </a:xfrm>
          <a:prstGeom prst="rect">
            <a:avLst/>
          </a:prstGeom>
        </p:spPr>
      </p:pic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81E8B241-032C-DA4E-9224-7E68FFCD1E5B}"/>
              </a:ext>
            </a:extLst>
          </p:cNvPr>
          <p:cNvSpPr txBox="1">
            <a:spLocks/>
          </p:cNvSpPr>
          <p:nvPr/>
        </p:nvSpPr>
        <p:spPr>
          <a:xfrm>
            <a:off x="5689600" y="2255992"/>
            <a:ext cx="6184900" cy="862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SzPct val="80000"/>
              <a:buFont typeface="Wingdings" pitchFamily="2" charset="2"/>
              <a:buChar char="v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42 randomly sampled </a:t>
            </a: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ZippyDB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MyRocks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Apps</a:t>
            </a: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038BE43C-1685-2841-B3EC-BBE7064A012D}"/>
              </a:ext>
            </a:extLst>
          </p:cNvPr>
          <p:cNvSpPr txBox="1">
            <a:spLocks/>
          </p:cNvSpPr>
          <p:nvPr/>
        </p:nvSpPr>
        <p:spPr>
          <a:xfrm>
            <a:off x="723900" y="5264574"/>
            <a:ext cx="11379200" cy="104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SzPct val="80000"/>
              <a:buFont typeface="Wingdings" pitchFamily="2" charset="2"/>
              <a:buChar char="q"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 High write rate: </a:t>
            </a:r>
            <a:r>
              <a:rPr lang="en-US" sz="2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tiered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 compaction to </a:t>
            </a:r>
            <a:r>
              <a:rPr lang="en-US" sz="2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WA</a:t>
            </a:r>
          </a:p>
          <a:p>
            <a:pPr>
              <a:lnSpc>
                <a:spcPct val="100000"/>
              </a:lnSpc>
              <a:buSzPct val="80000"/>
              <a:buFont typeface="Wingdings" pitchFamily="2" charset="2"/>
              <a:buChar char="q"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 Low write rate: </a:t>
            </a:r>
            <a:r>
              <a:rPr lang="en-US" sz="2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leveled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 compaction to achieve </a:t>
            </a:r>
            <a:r>
              <a:rPr lang="en-US" sz="2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efficiency 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performance</a:t>
            </a:r>
          </a:p>
        </p:txBody>
      </p:sp>
    </p:spTree>
    <p:extLst>
      <p:ext uri="{BB962C8B-B14F-4D97-AF65-F5344CB8AC3E}">
        <p14:creationId xmlns:p14="http://schemas.microsoft.com/office/powerpoint/2010/main" val="397989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874C2-BEE4-2E41-BC51-9DDF1AF70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Space Amplification</a:t>
            </a:r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BFC69A-F4CE-A242-93A8-996EEF15F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751804-672B-9C4B-A44E-112C70165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Mar 10, 2021</a:t>
            </a:r>
            <a:endParaRPr lang="zh-CN" altLang="en-US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5376A1BF-CC21-A54E-916B-26C49231B85F}"/>
              </a:ext>
            </a:extLst>
          </p:cNvPr>
          <p:cNvSpPr txBox="1">
            <a:spLocks/>
          </p:cNvSpPr>
          <p:nvPr/>
        </p:nvSpPr>
        <p:spPr>
          <a:xfrm>
            <a:off x="666750" y="1164369"/>
            <a:ext cx="10515600" cy="1337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SzPct val="80000"/>
              <a:buFont typeface="Wingdings" pitchFamily="2" charset="2"/>
              <a:buChar char="q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Space utilization was far more important than write amplification</a:t>
            </a:r>
          </a:p>
          <a:p>
            <a:pPr lvl="1">
              <a:lnSpc>
                <a:spcPct val="100000"/>
              </a:lnSpc>
              <a:buSzPct val="80000"/>
              <a:buFont typeface="Wingdings" pitchFamily="2" charset="2"/>
              <a:buChar char="v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Neither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flash write cycles nor write overhead </a:t>
            </a:r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constraining</a:t>
            </a:r>
          </a:p>
          <a:p>
            <a:pPr lvl="1">
              <a:lnSpc>
                <a:spcPct val="100000"/>
              </a:lnSpc>
              <a:buSzPct val="80000"/>
              <a:buFont typeface="Wingdings" pitchFamily="2" charset="2"/>
              <a:buChar char="v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IOPS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in practice was </a:t>
            </a:r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compared to what SSD could provide </a:t>
            </a:r>
          </a:p>
          <a:p>
            <a:pPr marL="457200" lvl="1" indent="0">
              <a:lnSpc>
                <a:spcPct val="100000"/>
              </a:lnSpc>
              <a:buSzPct val="80000"/>
              <a:buNone/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10EDF07-C600-4342-9D27-F362F435F893}"/>
              </a:ext>
            </a:extLst>
          </p:cNvPr>
          <p:cNvSpPr txBox="1">
            <a:spLocks/>
          </p:cNvSpPr>
          <p:nvPr/>
        </p:nvSpPr>
        <p:spPr>
          <a:xfrm>
            <a:off x="666750" y="2360189"/>
            <a:ext cx="10515600" cy="1337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SzPct val="80000"/>
              <a:buFont typeface="Wingdings" pitchFamily="2" charset="2"/>
              <a:buChar char="q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Dynamic leveled compaction </a:t>
            </a:r>
          </a:p>
          <a:p>
            <a:pPr lvl="1">
              <a:lnSpc>
                <a:spcPct val="100000"/>
              </a:lnSpc>
              <a:buSzPct val="80000"/>
              <a:buFont typeface="Wingdings" pitchFamily="2" charset="2"/>
              <a:buChar char="v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Level’s size is </a:t>
            </a:r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dynamically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adjusted based on actual size of last level</a:t>
            </a:r>
          </a:p>
          <a:p>
            <a:pPr lvl="1">
              <a:lnSpc>
                <a:spcPct val="100000"/>
              </a:lnSpc>
              <a:buSzPct val="80000"/>
              <a:buFont typeface="Wingdings" pitchFamily="2" charset="2"/>
              <a:buChar char="v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Achieves </a:t>
            </a:r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and more </a:t>
            </a:r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space efficiency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9DBE1F5-D984-E64C-B71C-897FB9B02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06869"/>
              </p:ext>
            </p:extLst>
          </p:nvPr>
        </p:nvGraphicFramePr>
        <p:xfrm>
          <a:off x="1009650" y="3634375"/>
          <a:ext cx="8019393" cy="2633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1771">
                  <a:extLst>
                    <a:ext uri="{9D8B030D-6E8A-4147-A177-3AD203B41FA5}">
                      <a16:colId xmlns:a16="http://schemas.microsoft.com/office/drawing/2014/main" val="530191660"/>
                    </a:ext>
                  </a:extLst>
                </a:gridCol>
                <a:gridCol w="1447925">
                  <a:extLst>
                    <a:ext uri="{9D8B030D-6E8A-4147-A177-3AD203B41FA5}">
                      <a16:colId xmlns:a16="http://schemas.microsoft.com/office/drawing/2014/main" val="1762733738"/>
                    </a:ext>
                  </a:extLst>
                </a:gridCol>
                <a:gridCol w="1008993">
                  <a:extLst>
                    <a:ext uri="{9D8B030D-6E8A-4147-A177-3AD203B41FA5}">
                      <a16:colId xmlns:a16="http://schemas.microsoft.com/office/drawing/2014/main" val="3420311502"/>
                    </a:ext>
                  </a:extLst>
                </a:gridCol>
                <a:gridCol w="1145628">
                  <a:extLst>
                    <a:ext uri="{9D8B030D-6E8A-4147-A177-3AD203B41FA5}">
                      <a16:colId xmlns:a16="http://schemas.microsoft.com/office/drawing/2014/main" val="470996750"/>
                    </a:ext>
                  </a:extLst>
                </a:gridCol>
                <a:gridCol w="1424027">
                  <a:extLst>
                    <a:ext uri="{9D8B030D-6E8A-4147-A177-3AD203B41FA5}">
                      <a16:colId xmlns:a16="http://schemas.microsoft.com/office/drawing/2014/main" val="3166433677"/>
                    </a:ext>
                  </a:extLst>
                </a:gridCol>
                <a:gridCol w="945932">
                  <a:extLst>
                    <a:ext uri="{9D8B030D-6E8A-4147-A177-3AD203B41FA5}">
                      <a16:colId xmlns:a16="http://schemas.microsoft.com/office/drawing/2014/main" val="3278803794"/>
                    </a:ext>
                  </a:extLst>
                </a:gridCol>
                <a:gridCol w="1135117">
                  <a:extLst>
                    <a:ext uri="{9D8B030D-6E8A-4147-A177-3AD203B41FA5}">
                      <a16:colId xmlns:a16="http://schemas.microsoft.com/office/drawing/2014/main" val="1643527257"/>
                    </a:ext>
                  </a:extLst>
                </a:gridCol>
              </a:tblGrid>
              <a:tr h="313670">
                <a:tc>
                  <a:txBody>
                    <a:bodyPr/>
                    <a:lstStyle/>
                    <a:p>
                      <a:pPr algn="ctr" fontAlgn="b"/>
                      <a:r>
                        <a:rPr lang="en-CN" sz="1600" u="none" strike="noStrike">
                          <a:effectLst/>
                        </a:rPr>
                        <a:t> </a:t>
                      </a:r>
                      <a:endParaRPr lang="en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Dynamic Leveled Compaction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LevelDB-style Compaction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203928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# Keys</a:t>
                      </a:r>
                      <a:br>
                        <a:rPr 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>(millions)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Fully compacted size (GB)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Steady DB size (GB)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Space overhead (%)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Fully compacted size (GB)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Steady DB size (GB)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Space overhead (%)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6063843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 fontAlgn="ctr"/>
                      <a:r>
                        <a:rPr lang="en-CN" sz="1600" u="none" strike="noStrike">
                          <a:effectLst/>
                        </a:rPr>
                        <a:t>200</a:t>
                      </a:r>
                      <a:endParaRPr lang="en-C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N" sz="1600" u="none" strike="noStrike">
                          <a:effectLst/>
                        </a:rPr>
                        <a:t>12.0</a:t>
                      </a:r>
                      <a:endParaRPr lang="en-C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N" sz="1600" u="none" strike="noStrike">
                          <a:effectLst/>
                        </a:rPr>
                        <a:t>13.5</a:t>
                      </a:r>
                      <a:endParaRPr lang="en-C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N" sz="1600" u="none" strike="noStrike">
                          <a:effectLst/>
                        </a:rPr>
                        <a:t>12.4</a:t>
                      </a:r>
                      <a:endParaRPr lang="en-C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N" sz="1600" u="none" strike="noStrike">
                          <a:effectLst/>
                        </a:rPr>
                        <a:t>12</a:t>
                      </a:r>
                      <a:r>
                        <a:rPr lang="en-US" sz="1600" u="none" strike="noStrike">
                          <a:effectLst/>
                        </a:rPr>
                        <a:t>.0</a:t>
                      </a:r>
                      <a:endParaRPr lang="en-C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N" sz="1600" u="none" strike="noStrike">
                          <a:effectLst/>
                        </a:rPr>
                        <a:t>15.1</a:t>
                      </a:r>
                      <a:endParaRPr lang="en-C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N" sz="1600" u="none" strike="noStrike">
                          <a:effectLst/>
                        </a:rPr>
                        <a:t>25.6</a:t>
                      </a:r>
                      <a:endParaRPr lang="en-C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9699831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 fontAlgn="ctr"/>
                      <a:r>
                        <a:rPr lang="en-CN" sz="1600" u="none" strike="noStrike">
                          <a:effectLst/>
                        </a:rPr>
                        <a:t>400</a:t>
                      </a:r>
                      <a:endParaRPr lang="en-C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N" sz="1600" u="none" strike="noStrike">
                          <a:effectLst/>
                        </a:rPr>
                        <a:t>24.0</a:t>
                      </a:r>
                      <a:endParaRPr lang="en-C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N" sz="1600" u="none" strike="noStrike">
                          <a:effectLst/>
                        </a:rPr>
                        <a:t>26.9</a:t>
                      </a:r>
                      <a:endParaRPr lang="en-C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N" sz="1600" u="none" strike="noStrike">
                          <a:effectLst/>
                        </a:rPr>
                        <a:t>11.8</a:t>
                      </a:r>
                      <a:endParaRPr lang="en-C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N" sz="1600" u="none" strike="noStrike">
                          <a:effectLst/>
                        </a:rPr>
                        <a:t>24.0</a:t>
                      </a:r>
                      <a:endParaRPr lang="en-C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N" sz="1600" u="none" strike="noStrike">
                          <a:effectLst/>
                        </a:rPr>
                        <a:t>26.9</a:t>
                      </a:r>
                      <a:endParaRPr lang="en-C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N" sz="1600" u="none" strike="noStrike">
                          <a:effectLst/>
                        </a:rPr>
                        <a:t>12.2</a:t>
                      </a:r>
                      <a:endParaRPr lang="en-C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2906036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 fontAlgn="ctr"/>
                      <a:r>
                        <a:rPr lang="en-CN" sz="1600" u="none" strike="noStrike">
                          <a:effectLst/>
                        </a:rPr>
                        <a:t>600</a:t>
                      </a:r>
                      <a:endParaRPr lang="en-C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N" sz="1600" u="none" strike="noStrike">
                          <a:effectLst/>
                        </a:rPr>
                        <a:t>36.0</a:t>
                      </a:r>
                      <a:endParaRPr lang="en-C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N" sz="1600" u="none" strike="noStrike">
                          <a:effectLst/>
                        </a:rPr>
                        <a:t>40.4</a:t>
                      </a:r>
                      <a:endParaRPr lang="en-C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N" sz="1600" u="none" strike="noStrike">
                          <a:effectLst/>
                        </a:rPr>
                        <a:t>12.2</a:t>
                      </a:r>
                      <a:endParaRPr lang="en-C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N" sz="1600" u="none" strike="noStrike">
                          <a:effectLst/>
                        </a:rPr>
                        <a:t>36.4</a:t>
                      </a:r>
                      <a:endParaRPr lang="en-C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N" sz="1600" u="none" strike="noStrike">
                          <a:effectLst/>
                        </a:rPr>
                        <a:t>42.5</a:t>
                      </a:r>
                      <a:endParaRPr lang="en-C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N" sz="1600" u="none" strike="noStrike">
                          <a:effectLst/>
                        </a:rPr>
                        <a:t>16.9</a:t>
                      </a:r>
                      <a:endParaRPr lang="en-C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6006179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 fontAlgn="ctr"/>
                      <a:r>
                        <a:rPr lang="en-CN" sz="1600" u="none" strike="noStrike">
                          <a:effectLst/>
                        </a:rPr>
                        <a:t>800</a:t>
                      </a:r>
                      <a:endParaRPr lang="en-C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N" sz="1600" u="none" strike="noStrike">
                          <a:effectLst/>
                        </a:rPr>
                        <a:t>48.0</a:t>
                      </a:r>
                      <a:endParaRPr lang="en-C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N" sz="1600" u="none" strike="noStrike">
                          <a:effectLst/>
                        </a:rPr>
                        <a:t>54.2</a:t>
                      </a:r>
                      <a:endParaRPr lang="en-C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N" sz="1600" u="none" strike="noStrike">
                          <a:effectLst/>
                        </a:rPr>
                        <a:t>12.7</a:t>
                      </a:r>
                      <a:endParaRPr lang="en-C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N" sz="1600" u="none" strike="noStrike">
                          <a:effectLst/>
                        </a:rPr>
                        <a:t>48.3</a:t>
                      </a:r>
                      <a:endParaRPr lang="en-C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N" sz="1600" u="none" strike="noStrike">
                          <a:effectLst/>
                        </a:rPr>
                        <a:t>57.9</a:t>
                      </a:r>
                      <a:endParaRPr lang="en-C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N" sz="1600" u="none" strike="noStrike">
                          <a:effectLst/>
                        </a:rPr>
                        <a:t>19.7</a:t>
                      </a:r>
                      <a:endParaRPr lang="en-C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5826490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 fontAlgn="ctr"/>
                      <a:r>
                        <a:rPr lang="en-CN" sz="1600" u="none" strike="noStrike">
                          <a:effectLst/>
                        </a:rPr>
                        <a:t>1000</a:t>
                      </a:r>
                      <a:endParaRPr lang="en-C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N" sz="1600" u="none" strike="noStrike">
                          <a:effectLst/>
                        </a:rPr>
                        <a:t>60.1</a:t>
                      </a:r>
                      <a:endParaRPr lang="en-C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N" sz="1600" u="none" strike="noStrike">
                          <a:effectLst/>
                        </a:rPr>
                        <a:t>67.5</a:t>
                      </a:r>
                      <a:endParaRPr lang="en-C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N" sz="1600" u="none" strike="noStrike">
                          <a:effectLst/>
                        </a:rPr>
                        <a:t>12.4</a:t>
                      </a:r>
                      <a:endParaRPr lang="en-C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N" sz="1600" u="none" strike="noStrike">
                          <a:effectLst/>
                        </a:rPr>
                        <a:t>60.3</a:t>
                      </a:r>
                      <a:endParaRPr lang="en-C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N" sz="1600" u="none" strike="noStrike">
                          <a:effectLst/>
                        </a:rPr>
                        <a:t>73.8</a:t>
                      </a:r>
                      <a:endParaRPr lang="en-C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N" sz="1600" u="none" strike="noStrike">
                          <a:effectLst/>
                        </a:rPr>
                        <a:t>22.4</a:t>
                      </a:r>
                      <a:endParaRPr lang="en-C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014069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216B41E-353E-584D-952F-DDAC154797A1}"/>
              </a:ext>
            </a:extLst>
          </p:cNvPr>
          <p:cNvSpPr txBox="1"/>
          <p:nvPr/>
        </p:nvSpPr>
        <p:spPr>
          <a:xfrm rot="16200000">
            <a:off x="-82814" y="5188032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/>
              <a:t>Random write</a:t>
            </a:r>
          </a:p>
        </p:txBody>
      </p:sp>
    </p:spTree>
    <p:extLst>
      <p:ext uri="{BB962C8B-B14F-4D97-AF65-F5344CB8AC3E}">
        <p14:creationId xmlns:p14="http://schemas.microsoft.com/office/powerpoint/2010/main" val="99410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085B-82F5-DA48-9B5B-9AEB50D7E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Outline</a:t>
            </a:r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753D09-97E5-224E-8F5E-540C9730B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7190D-DD1D-964C-8F16-F70A14D89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Mar 10, 2021</a:t>
            </a:r>
            <a:endParaRPr lang="zh-CN" altLang="en-US"/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DE1CB258-D57F-094F-AC17-FF41E3B22ED3}"/>
              </a:ext>
            </a:extLst>
          </p:cNvPr>
          <p:cNvGrpSpPr>
            <a:grpSpLocks/>
          </p:cNvGrpSpPr>
          <p:nvPr/>
        </p:nvGrpSpPr>
        <p:grpSpPr bwMode="auto">
          <a:xfrm>
            <a:off x="1152931" y="1808290"/>
            <a:ext cx="762000" cy="665162"/>
            <a:chOff x="1110" y="2656"/>
            <a:chExt cx="1549" cy="1351"/>
          </a:xfrm>
        </p:grpSpPr>
        <p:sp>
          <p:nvSpPr>
            <p:cNvPr id="7" name="AutoShape 4">
              <a:extLst>
                <a:ext uri="{FF2B5EF4-FFF2-40B4-BE49-F238E27FC236}">
                  <a16:creationId xmlns:a16="http://schemas.microsoft.com/office/drawing/2014/main" id="{22453FB6-685E-F344-B333-E6B3BF3C233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AutoShape 5">
              <a:extLst>
                <a:ext uri="{FF2B5EF4-FFF2-40B4-BE49-F238E27FC236}">
                  <a16:creationId xmlns:a16="http://schemas.microsoft.com/office/drawing/2014/main" id="{6ADA8423-2378-A646-8E4C-1BDF33C6CB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AutoShape 6">
              <a:extLst>
                <a:ext uri="{FF2B5EF4-FFF2-40B4-BE49-F238E27FC236}">
                  <a16:creationId xmlns:a16="http://schemas.microsoft.com/office/drawing/2014/main" id="{8064B3AA-949F-6241-B235-43E6282908C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Line 11">
            <a:extLst>
              <a:ext uri="{FF2B5EF4-FFF2-40B4-BE49-F238E27FC236}">
                <a16:creationId xmlns:a16="http://schemas.microsoft.com/office/drawing/2014/main" id="{AA57EFEA-C4D4-4047-96E8-C82BC5DD20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531" y="2417890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ED78A1E2-071B-EE46-8A16-8F4B411CC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011" y="1884490"/>
            <a:ext cx="1905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1041842B-EACB-FB4C-BBE8-9AEF2239DBB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48194" y="1906715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id="{6FE4313A-ADBF-354C-B8E1-499B9FA3A349}"/>
              </a:ext>
            </a:extLst>
          </p:cNvPr>
          <p:cNvGrpSpPr>
            <a:grpSpLocks/>
          </p:cNvGrpSpPr>
          <p:nvPr/>
        </p:nvGrpSpPr>
        <p:grpSpPr bwMode="auto">
          <a:xfrm>
            <a:off x="1152931" y="2722690"/>
            <a:ext cx="762000" cy="665162"/>
            <a:chOff x="3174" y="2656"/>
            <a:chExt cx="1549" cy="1351"/>
          </a:xfrm>
        </p:grpSpPr>
        <p:sp>
          <p:nvSpPr>
            <p:cNvPr id="14" name="AutoShape 8">
              <a:extLst>
                <a:ext uri="{FF2B5EF4-FFF2-40B4-BE49-F238E27FC236}">
                  <a16:creationId xmlns:a16="http://schemas.microsoft.com/office/drawing/2014/main" id="{9448FA97-6768-AC48-9E4B-74F21B47025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AutoShape 9">
              <a:extLst>
                <a:ext uri="{FF2B5EF4-FFF2-40B4-BE49-F238E27FC236}">
                  <a16:creationId xmlns:a16="http://schemas.microsoft.com/office/drawing/2014/main" id="{0C2AB8FB-ABE8-3646-9D0E-12B966FE1BC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AutoShape 10">
              <a:extLst>
                <a:ext uri="{FF2B5EF4-FFF2-40B4-BE49-F238E27FC236}">
                  <a16:creationId xmlns:a16="http://schemas.microsoft.com/office/drawing/2014/main" id="{A11CEA87-C5F3-2C46-A7CB-48481D49609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7" name="Line 14">
            <a:extLst>
              <a:ext uri="{FF2B5EF4-FFF2-40B4-BE49-F238E27FC236}">
                <a16:creationId xmlns:a16="http://schemas.microsoft.com/office/drawing/2014/main" id="{D17DA239-B395-604A-B674-84CE1E41722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531" y="3332290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0B1E965C-9203-614E-B230-3AB1C9B4E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011" y="2798890"/>
            <a:ext cx="64338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Evolution of Resource Optimization Targets</a:t>
            </a: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5AECE352-4AEE-AE40-8030-C0261E400C6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48194" y="2821115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grpSp>
        <p:nvGrpSpPr>
          <p:cNvPr id="20" name="Group 17">
            <a:extLst>
              <a:ext uri="{FF2B5EF4-FFF2-40B4-BE49-F238E27FC236}">
                <a16:creationId xmlns:a16="http://schemas.microsoft.com/office/drawing/2014/main" id="{31CE9C3D-7397-E847-B3AA-62DA5D925F14}"/>
              </a:ext>
            </a:extLst>
          </p:cNvPr>
          <p:cNvGrpSpPr>
            <a:grpSpLocks/>
          </p:cNvGrpSpPr>
          <p:nvPr/>
        </p:nvGrpSpPr>
        <p:grpSpPr bwMode="auto">
          <a:xfrm>
            <a:off x="1152931" y="3614865"/>
            <a:ext cx="762001" cy="665162"/>
            <a:chOff x="1110" y="2656"/>
            <a:chExt cx="1549" cy="1351"/>
          </a:xfrm>
        </p:grpSpPr>
        <p:sp>
          <p:nvSpPr>
            <p:cNvPr id="21" name="AutoShape 18">
              <a:extLst>
                <a:ext uri="{FF2B5EF4-FFF2-40B4-BE49-F238E27FC236}">
                  <a16:creationId xmlns:a16="http://schemas.microsoft.com/office/drawing/2014/main" id="{04EF499B-5311-904B-A25E-44BEEEA7EE9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AutoShape 19">
              <a:extLst>
                <a:ext uri="{FF2B5EF4-FFF2-40B4-BE49-F238E27FC236}">
                  <a16:creationId xmlns:a16="http://schemas.microsoft.com/office/drawing/2014/main" id="{F427C7A2-1B48-7847-9163-3717F0F24B4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AutoShape 20">
              <a:extLst>
                <a:ext uri="{FF2B5EF4-FFF2-40B4-BE49-F238E27FC236}">
                  <a16:creationId xmlns:a16="http://schemas.microsoft.com/office/drawing/2014/main" id="{8FD76F14-1F64-0042-9B85-608BCD32C18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4" name="Line 25">
            <a:extLst>
              <a:ext uri="{FF2B5EF4-FFF2-40B4-BE49-F238E27FC236}">
                <a16:creationId xmlns:a16="http://schemas.microsoft.com/office/drawing/2014/main" id="{22D2A4A0-4FF7-134D-8959-53175B16D11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531" y="4224465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74626734-4459-D84A-A704-3DE5903D9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011" y="3691065"/>
            <a:ext cx="55565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Lessons from Real-world Applications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32A00673-759D-B144-AB26-5E487FBD236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48194" y="3713290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27" name="Group 21">
            <a:extLst>
              <a:ext uri="{FF2B5EF4-FFF2-40B4-BE49-F238E27FC236}">
                <a16:creationId xmlns:a16="http://schemas.microsoft.com/office/drawing/2014/main" id="{AC12AB32-0D0B-D345-90B5-F5B21332CBA3}"/>
              </a:ext>
            </a:extLst>
          </p:cNvPr>
          <p:cNvGrpSpPr>
            <a:grpSpLocks/>
          </p:cNvGrpSpPr>
          <p:nvPr/>
        </p:nvGrpSpPr>
        <p:grpSpPr bwMode="auto">
          <a:xfrm>
            <a:off x="1152931" y="4529265"/>
            <a:ext cx="762000" cy="665162"/>
            <a:chOff x="3174" y="2656"/>
            <a:chExt cx="1549" cy="1351"/>
          </a:xfrm>
        </p:grpSpPr>
        <p:sp>
          <p:nvSpPr>
            <p:cNvPr id="28" name="AutoShape 22">
              <a:extLst>
                <a:ext uri="{FF2B5EF4-FFF2-40B4-BE49-F238E27FC236}">
                  <a16:creationId xmlns:a16="http://schemas.microsoft.com/office/drawing/2014/main" id="{457B5392-3ED2-2B4C-B162-454614A9A62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AutoShape 23">
              <a:extLst>
                <a:ext uri="{FF2B5EF4-FFF2-40B4-BE49-F238E27FC236}">
                  <a16:creationId xmlns:a16="http://schemas.microsoft.com/office/drawing/2014/main" id="{3B340ABD-3DAB-BF49-AEB0-17A9A4EDB6F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AutoShape 24">
              <a:extLst>
                <a:ext uri="{FF2B5EF4-FFF2-40B4-BE49-F238E27FC236}">
                  <a16:creationId xmlns:a16="http://schemas.microsoft.com/office/drawing/2014/main" id="{C794E69F-D5DC-F446-86D0-86A31B26DDF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1" name="Line 28">
            <a:extLst>
              <a:ext uri="{FF2B5EF4-FFF2-40B4-BE49-F238E27FC236}">
                <a16:creationId xmlns:a16="http://schemas.microsoft.com/office/drawing/2014/main" id="{8344E2C2-B780-C246-AC8A-362BE71E99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531" y="5138865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 Box 29">
            <a:extLst>
              <a:ext uri="{FF2B5EF4-FFF2-40B4-BE49-F238E27FC236}">
                <a16:creationId xmlns:a16="http://schemas.microsoft.com/office/drawing/2014/main" id="{D19C3F29-CFEF-8142-882A-A33C4A7DD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011" y="4605465"/>
            <a:ext cx="17780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33" name="Text Box 30">
            <a:extLst>
              <a:ext uri="{FF2B5EF4-FFF2-40B4-BE49-F238E27FC236}">
                <a16:creationId xmlns:a16="http://schemas.microsoft.com/office/drawing/2014/main" id="{D93FB346-69DB-D249-B202-DCB3FEF0B6F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48194" y="4627690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46598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874C2-BEE4-2E41-BC51-9DDF1AF70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CPU Utilization</a:t>
            </a:r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BFC69A-F4CE-A242-93A8-996EEF15F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751804-672B-9C4B-A44E-112C70165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Mar 10, 2021</a:t>
            </a:r>
            <a:endParaRPr lang="zh-CN" alt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98B63C0-022F-9E4E-A852-CCFE9FB8A88E}"/>
              </a:ext>
            </a:extLst>
          </p:cNvPr>
          <p:cNvGrpSpPr/>
          <p:nvPr/>
        </p:nvGrpSpPr>
        <p:grpSpPr>
          <a:xfrm>
            <a:off x="119921" y="2865832"/>
            <a:ext cx="11952158" cy="3295132"/>
            <a:chOff x="99593" y="2245904"/>
            <a:chExt cx="11952158" cy="329513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C2057FF-DDB4-6D4F-B20B-EABDB0F50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593" y="2245904"/>
              <a:ext cx="5976079" cy="296774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303C32F-0B35-FB42-90F7-A7A61AE16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0" y="2253260"/>
              <a:ext cx="5955751" cy="2967746"/>
            </a:xfrm>
            <a:prstGeom prst="rect">
              <a:avLst/>
            </a:prstGeom>
          </p:spPr>
        </p:pic>
        <p:sp>
          <p:nvSpPr>
            <p:cNvPr id="9" name="Content Placeholder 6">
              <a:extLst>
                <a:ext uri="{FF2B5EF4-FFF2-40B4-BE49-F238E27FC236}">
                  <a16:creationId xmlns:a16="http://schemas.microsoft.com/office/drawing/2014/main" id="{409AEF57-DF7B-FF4A-A950-1044FC33F958}"/>
                </a:ext>
              </a:extLst>
            </p:cNvPr>
            <p:cNvSpPr txBox="1">
              <a:spLocks/>
            </p:cNvSpPr>
            <p:nvPr/>
          </p:nvSpPr>
          <p:spPr>
            <a:xfrm>
              <a:off x="3880556" y="5175911"/>
              <a:ext cx="4272844" cy="3651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 baseline="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 baseline="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SzPct val="80000"/>
                <a:buNone/>
              </a:pPr>
              <a:r>
                <a:rPr lang="en-US" sz="1400">
                  <a:latin typeface="Arial" panose="020B0604020202020204" pitchFamily="34" charset="0"/>
                  <a:cs typeface="Arial" panose="020B0604020202020204" pitchFamily="34" charset="0"/>
                </a:rPr>
                <a:t>42 randomly sampled </a:t>
              </a:r>
              <a:r>
                <a:rPr lang="en-US" sz="1400" err="1">
                  <a:latin typeface="Arial" panose="020B0604020202020204" pitchFamily="34" charset="0"/>
                  <a:cs typeface="Arial" panose="020B0604020202020204" pitchFamily="34" charset="0"/>
                </a:rPr>
                <a:t>ZippyDB</a:t>
              </a:r>
              <a:r>
                <a:rPr lang="en-US" sz="1400">
                  <a:latin typeface="Arial" panose="020B0604020202020204" pitchFamily="34" charset="0"/>
                  <a:cs typeface="Arial" panose="020B0604020202020204" pitchFamily="34" charset="0"/>
                </a:rPr>
                <a:t> and </a:t>
              </a:r>
              <a:r>
                <a:rPr lang="en-US" sz="1400" err="1">
                  <a:latin typeface="Arial" panose="020B0604020202020204" pitchFamily="34" charset="0"/>
                  <a:cs typeface="Arial" panose="020B0604020202020204" pitchFamily="34" charset="0"/>
                </a:rPr>
                <a:t>MyRocks</a:t>
              </a:r>
              <a:r>
                <a:rPr lang="en-US" sz="1400">
                  <a:latin typeface="Arial" panose="020B0604020202020204" pitchFamily="34" charset="0"/>
                  <a:cs typeface="Arial" panose="020B0604020202020204" pitchFamily="34" charset="0"/>
                </a:rPr>
                <a:t> Apps</a:t>
              </a:r>
            </a:p>
          </p:txBody>
        </p:sp>
      </p:grp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06CF1A2D-0CDD-3F4D-98E0-38E965ABF629}"/>
              </a:ext>
            </a:extLst>
          </p:cNvPr>
          <p:cNvSpPr txBox="1">
            <a:spLocks/>
          </p:cNvSpPr>
          <p:nvPr/>
        </p:nvSpPr>
        <p:spPr>
          <a:xfrm>
            <a:off x="503064" y="1323953"/>
            <a:ext cx="11886495" cy="1123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SzPct val="80000"/>
              <a:buFont typeface="Wingdings" pitchFamily="2" charset="2"/>
              <a:buChar char="q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Bottleneck shifted from storage to CPU with SSD, but 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expect to become an issue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Clr>
                <a:schemeClr val="tx1"/>
              </a:buClr>
              <a:buSzPct val="80000"/>
              <a:buFont typeface="Wingdings" pitchFamily="2" charset="2"/>
              <a:buChar char="v"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Only a few applications limited by SSDs, </a:t>
            </a:r>
            <a:r>
              <a:rPr lang="en-US" sz="1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limited by space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SzPct val="80000"/>
              <a:buFont typeface="Wingdings" pitchFamily="2" charset="2"/>
              <a:buChar char="v"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A high-end CPU has enough power to </a:t>
            </a:r>
            <a:r>
              <a:rPr lang="en-US" sz="1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saturate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one high-end SSD</a:t>
            </a:r>
          </a:p>
        </p:txBody>
      </p:sp>
    </p:spTree>
    <p:extLst>
      <p:ext uri="{BB962C8B-B14F-4D97-AF65-F5344CB8AC3E}">
        <p14:creationId xmlns:p14="http://schemas.microsoft.com/office/powerpoint/2010/main" val="400536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874C2-BEE4-2E41-BC51-9DDF1AF70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CPU Utilization</a:t>
            </a:r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BFC69A-F4CE-A242-93A8-996EEF15F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751804-672B-9C4B-A44E-112C70165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Mar 10, 2021</a:t>
            </a:r>
            <a:endParaRPr lang="zh-CN" altLang="en-US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06CF1A2D-0CDD-3F4D-98E0-38E965ABF629}"/>
              </a:ext>
            </a:extLst>
          </p:cNvPr>
          <p:cNvSpPr txBox="1">
            <a:spLocks/>
          </p:cNvSpPr>
          <p:nvPr/>
        </p:nvSpPr>
        <p:spPr>
          <a:xfrm>
            <a:off x="838200" y="1281090"/>
            <a:ext cx="11886495" cy="1333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SzPct val="80000"/>
              <a:buFont typeface="Wingdings" pitchFamily="2" charset="2"/>
              <a:buChar char="q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Reducing CPU overheads becoming more important</a:t>
            </a:r>
          </a:p>
          <a:p>
            <a:pPr lvl="1">
              <a:lnSpc>
                <a:spcPct val="100000"/>
              </a:lnSpc>
              <a:buSzPct val="80000"/>
              <a:buFont typeface="Wingdings" pitchFamily="2" charset="2"/>
              <a:buChar char="v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Make hardware configurations </a:t>
            </a:r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cost-effective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SzPct val="80000"/>
              <a:buFont typeface="Wingdings" pitchFamily="2" charset="2"/>
              <a:buChar char="v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CPU and memory </a:t>
            </a:r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prices increased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substantially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3152C893-3A32-E043-9167-BBEF7CFBCBA5}"/>
              </a:ext>
            </a:extLst>
          </p:cNvPr>
          <p:cNvSpPr txBox="1">
            <a:spLocks/>
          </p:cNvSpPr>
          <p:nvPr/>
        </p:nvSpPr>
        <p:spPr>
          <a:xfrm>
            <a:off x="838199" y="2655859"/>
            <a:ext cx="11886495" cy="666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SzPct val="80000"/>
              <a:buFont typeface="Wingdings" pitchFamily="2" charset="2"/>
              <a:buChar char="q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CPU and space balance is important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0F08A2-70DE-B54F-96E2-50A15B216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888" y="3361723"/>
            <a:ext cx="2085975" cy="16948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4CCF5C-8D89-9C49-AB8F-D9585E7F3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0053" y="3361723"/>
            <a:ext cx="2890231" cy="17666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91523F-88FC-A348-B610-132A606A0A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4332" y="3361723"/>
            <a:ext cx="1994525" cy="20447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94DCE74-4AE9-4944-9267-DD6988DDB9C7}"/>
              </a:ext>
            </a:extLst>
          </p:cNvPr>
          <p:cNvSpPr txBox="1"/>
          <p:nvPr/>
        </p:nvSpPr>
        <p:spPr>
          <a:xfrm>
            <a:off x="1408574" y="5134782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CN">
                <a:latin typeface="Arial" panose="020B0604020202020204" pitchFamily="34" charset="0"/>
                <a:cs typeface="Arial" panose="020B0604020202020204" pitchFamily="34" charset="0"/>
              </a:rPr>
              <a:t>pace bottleneck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2B6629-61AA-3547-A32F-B54A416AD30E}"/>
              </a:ext>
            </a:extLst>
          </p:cNvPr>
          <p:cNvSpPr txBox="1"/>
          <p:nvPr/>
        </p:nvSpPr>
        <p:spPr>
          <a:xfrm>
            <a:off x="4940021" y="5150726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CPU</a:t>
            </a:r>
            <a:r>
              <a:rPr lang="en-CN">
                <a:latin typeface="Arial" panose="020B0604020202020204" pitchFamily="34" charset="0"/>
                <a:cs typeface="Arial" panose="020B0604020202020204" pitchFamily="34" charset="0"/>
              </a:rPr>
              <a:t> bottleneck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6E2B89-9D16-D34B-8FA3-A72C9844C589}"/>
              </a:ext>
            </a:extLst>
          </p:cNvPr>
          <p:cNvSpPr txBox="1"/>
          <p:nvPr/>
        </p:nvSpPr>
        <p:spPr>
          <a:xfrm>
            <a:off x="2481655" y="5656062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 to balance CPU and SSD</a:t>
            </a:r>
            <a:endParaRPr lang="en-C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4DB96E-E0F8-0B41-ABE4-53C5BA711C7E}"/>
              </a:ext>
            </a:extLst>
          </p:cNvPr>
          <p:cNvSpPr txBox="1"/>
          <p:nvPr/>
        </p:nvSpPr>
        <p:spPr>
          <a:xfrm>
            <a:off x="7668237" y="5636874"/>
            <a:ext cx="404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full use of both CPU and SSD</a:t>
            </a:r>
            <a:endParaRPr lang="en-CN" b="1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86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874C2-BEE4-2E41-BC51-9DDF1AF70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New Technology Adaption</a:t>
            </a:r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BFC69A-F4CE-A242-93A8-996EEF15F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751804-672B-9C4B-A44E-112C70165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Mar 10, 2021</a:t>
            </a:r>
            <a:endParaRPr lang="zh-CN" altLang="en-US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377BF75-7A5E-8547-AB08-353DF45CB512}"/>
              </a:ext>
            </a:extLst>
          </p:cNvPr>
          <p:cNvSpPr txBox="1">
            <a:spLocks/>
          </p:cNvSpPr>
          <p:nvPr/>
        </p:nvSpPr>
        <p:spPr>
          <a:xfrm>
            <a:off x="571500" y="1095656"/>
            <a:ext cx="10515600" cy="1953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SzPct val="80000"/>
              <a:buFont typeface="Wingdings" pitchFamily="2" charset="2"/>
              <a:buChar char="q"/>
            </a:pPr>
            <a:r>
              <a:rPr lang="zh-CN" alt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New SSD architecture (Open-channel, multi-stream, ZNS SSD)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SzPct val="80000"/>
              <a:buFont typeface="Wingdings" pitchFamily="2" charset="2"/>
              <a:buChar char="v"/>
            </a:pPr>
            <a:r>
              <a:rPr lang="en-US" altLang="zh-CN" sz="2000">
                <a:latin typeface="Arial" panose="020B0604020202020204" pitchFamily="34" charset="0"/>
                <a:cs typeface="Arial" panose="020B0604020202020204" pitchFamily="34" charset="0"/>
              </a:rPr>
              <a:t>Promise </a:t>
            </a:r>
            <a:r>
              <a:rPr lang="en-US" altLang="zh-CN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latency </a:t>
            </a:r>
            <a:r>
              <a:rPr lang="en-US" altLang="zh-CN" sz="200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zh-CN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erase cycles</a:t>
            </a:r>
            <a:r>
              <a:rPr lang="en-US" altLang="zh-CN" sz="2000">
                <a:latin typeface="Arial" panose="020B0604020202020204" pitchFamily="34" charset="0"/>
                <a:cs typeface="Arial" panose="020B0604020202020204" pitchFamily="34" charset="0"/>
              </a:rPr>
              <a:t>, but m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ost app are </a:t>
            </a:r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constrained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SzPct val="80000"/>
              <a:buFont typeface="Wingdings" pitchFamily="2" charset="2"/>
              <a:buChar char="v"/>
            </a:pPr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 unified experience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when accommodating these technologies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SzPct val="80000"/>
              <a:buFont typeface="Wingdings" pitchFamily="2" charset="2"/>
              <a:buChar char="v"/>
            </a:pP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Delegate to underlying file system</a:t>
            </a:r>
          </a:p>
        </p:txBody>
      </p:sp>
    </p:spTree>
    <p:extLst>
      <p:ext uri="{BB962C8B-B14F-4D97-AF65-F5344CB8AC3E}">
        <p14:creationId xmlns:p14="http://schemas.microsoft.com/office/powerpoint/2010/main" val="173710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874C2-BEE4-2E41-BC51-9DDF1AF70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New Technology Adaption</a:t>
            </a:r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BFC69A-F4CE-A242-93A8-996EEF15F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751804-672B-9C4B-A44E-112C70165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Mar 10, 2021</a:t>
            </a:r>
            <a:endParaRPr lang="zh-CN" alt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031158-765C-AA45-808F-D95D66518E10}"/>
              </a:ext>
            </a:extLst>
          </p:cNvPr>
          <p:cNvSpPr txBox="1">
            <a:spLocks/>
          </p:cNvSpPr>
          <p:nvPr/>
        </p:nvSpPr>
        <p:spPr>
          <a:xfrm>
            <a:off x="579967" y="2579658"/>
            <a:ext cx="10515600" cy="1291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SzPct val="80000"/>
              <a:buFont typeface="Wingdings" pitchFamily="2" charset="2"/>
              <a:buChar char="q"/>
            </a:pPr>
            <a:r>
              <a:rPr lang="zh-CN" alt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In-storage computing</a:t>
            </a:r>
          </a:p>
          <a:p>
            <a:pPr lvl="1">
              <a:lnSpc>
                <a:spcPct val="100000"/>
              </a:lnSpc>
              <a:buSzPct val="80000"/>
              <a:buFont typeface="Wingdings" pitchFamily="2" charset="2"/>
              <a:buChar char="v"/>
            </a:pPr>
            <a:r>
              <a:rPr lang="zh-CN" alt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Might offer significant gains</a:t>
            </a:r>
          </a:p>
          <a:p>
            <a:pPr lvl="1">
              <a:lnSpc>
                <a:spcPct val="100000"/>
              </a:lnSpc>
              <a:buSzPct val="80000"/>
              <a:buFont typeface="Wingdings" pitchFamily="2" charset="2"/>
              <a:buChar char="v"/>
            </a:pPr>
            <a:r>
              <a:rPr lang="zh-CN" alt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>
                <a:latin typeface="Arial" panose="020B0604020202020204" pitchFamily="34" charset="0"/>
                <a:cs typeface="Arial" panose="020B0604020202020204" pitchFamily="34" charset="0"/>
              </a:rPr>
              <a:t>Challenging for RocksDB to adapt to in-storage computing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377BF75-7A5E-8547-AB08-353DF45CB512}"/>
              </a:ext>
            </a:extLst>
          </p:cNvPr>
          <p:cNvSpPr txBox="1">
            <a:spLocks/>
          </p:cNvSpPr>
          <p:nvPr/>
        </p:nvSpPr>
        <p:spPr>
          <a:xfrm>
            <a:off x="571500" y="1095656"/>
            <a:ext cx="10515600" cy="1953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SzPct val="80000"/>
              <a:buFont typeface="Wingdings" pitchFamily="2" charset="2"/>
              <a:buChar char="q"/>
            </a:pPr>
            <a:r>
              <a:rPr lang="zh-CN" altLang="en-US" sz="2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SSD architecture (Open-channel, multi-stream, ZNS SSD)</a:t>
            </a:r>
            <a:endParaRPr lang="en-US" sz="2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SzPct val="80000"/>
              <a:buFont typeface="Wingdings" pitchFamily="2" charset="2"/>
              <a:buChar char="v"/>
            </a:pPr>
            <a:r>
              <a:rPr lang="en-US" altLang="zh-CN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Promise low latency and save erase cycles, but m</a:t>
            </a: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 app are space constrained</a:t>
            </a:r>
          </a:p>
          <a:p>
            <a:pPr lvl="1">
              <a:lnSpc>
                <a:spcPct val="100000"/>
              </a:lnSpc>
              <a:buClr>
                <a:schemeClr val="bg1">
                  <a:lumMod val="65000"/>
                </a:schemeClr>
              </a:buClr>
              <a:buSzPct val="80000"/>
              <a:buFont typeface="Wingdings" pitchFamily="2" charset="2"/>
              <a:buChar char="v"/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 unified experience when accommodating these technologies</a:t>
            </a:r>
          </a:p>
          <a:p>
            <a:pPr lvl="1">
              <a:lnSpc>
                <a:spcPct val="100000"/>
              </a:lnSpc>
              <a:buClr>
                <a:schemeClr val="bg1">
                  <a:lumMod val="65000"/>
                </a:schemeClr>
              </a:buClr>
              <a:buSzPct val="80000"/>
              <a:buFont typeface="Wingdings" pitchFamily="2" charset="2"/>
              <a:buChar char="v"/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Delegate to underlying file system</a:t>
            </a:r>
          </a:p>
        </p:txBody>
      </p:sp>
    </p:spTree>
    <p:extLst>
      <p:ext uri="{BB962C8B-B14F-4D97-AF65-F5344CB8AC3E}">
        <p14:creationId xmlns:p14="http://schemas.microsoft.com/office/powerpoint/2010/main" val="366704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874C2-BEE4-2E41-BC51-9DDF1AF70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New Technology Adaption</a:t>
            </a:r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BFC69A-F4CE-A242-93A8-996EEF15F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751804-672B-9C4B-A44E-112C70165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Mar 10, 2021</a:t>
            </a:r>
            <a:endParaRPr lang="zh-CN" alt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031158-765C-AA45-808F-D95D66518E10}"/>
              </a:ext>
            </a:extLst>
          </p:cNvPr>
          <p:cNvSpPr txBox="1">
            <a:spLocks/>
          </p:cNvSpPr>
          <p:nvPr/>
        </p:nvSpPr>
        <p:spPr>
          <a:xfrm>
            <a:off x="579967" y="2579658"/>
            <a:ext cx="10515600" cy="1291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SzPct val="80000"/>
              <a:buFont typeface="Wingdings" pitchFamily="2" charset="2"/>
              <a:buChar char="q"/>
            </a:pPr>
            <a:r>
              <a:rPr lang="zh-CN" altLang="en-US" sz="2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In-storage computing</a:t>
            </a:r>
          </a:p>
          <a:p>
            <a:pPr lvl="1">
              <a:lnSpc>
                <a:spcPct val="100000"/>
              </a:lnSpc>
              <a:buSzPct val="80000"/>
              <a:buFont typeface="Wingdings" pitchFamily="2" charset="2"/>
              <a:buChar char="v"/>
            </a:pPr>
            <a:r>
              <a:rPr lang="zh-CN" alt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Might offer significant gains</a:t>
            </a:r>
          </a:p>
          <a:p>
            <a:pPr lvl="1">
              <a:lnSpc>
                <a:spcPct val="100000"/>
              </a:lnSpc>
              <a:buSzPct val="80000"/>
              <a:buFont typeface="Wingdings" pitchFamily="2" charset="2"/>
              <a:buChar char="v"/>
            </a:pPr>
            <a:r>
              <a:rPr lang="zh-CN" alt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Challenging for RocksDB to adapt to in-storage computing</a:t>
            </a:r>
            <a:endParaRPr 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79116B0A-2479-1142-B976-285FA2CB5071}"/>
              </a:ext>
            </a:extLst>
          </p:cNvPr>
          <p:cNvSpPr txBox="1">
            <a:spLocks/>
          </p:cNvSpPr>
          <p:nvPr/>
        </p:nvSpPr>
        <p:spPr>
          <a:xfrm>
            <a:off x="588434" y="3730663"/>
            <a:ext cx="10515600" cy="1324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SzPct val="80000"/>
              <a:buFont typeface="Wingdings" pitchFamily="2" charset="2"/>
              <a:buChar char="q"/>
            </a:pPr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 Disaggregated (remote) storage</a:t>
            </a:r>
          </a:p>
          <a:p>
            <a:pPr lvl="1">
              <a:lnSpc>
                <a:spcPct val="100000"/>
              </a:lnSpc>
              <a:buSzPct val="80000"/>
              <a:buFont typeface="Wingdings" pitchFamily="2" charset="2"/>
              <a:buChar char="v"/>
            </a:pPr>
            <a:r>
              <a:rPr lang="zh-CN" alt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More interesting and current priority</a:t>
            </a:r>
          </a:p>
          <a:p>
            <a:pPr lvl="1">
              <a:lnSpc>
                <a:spcPct val="100000"/>
              </a:lnSpc>
              <a:buSzPct val="80000"/>
              <a:buFont typeface="Wingdings" pitchFamily="2" charset="2"/>
              <a:buChar char="v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Easier to make full use of both CPU and SSD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8E894BD2-E3F3-D14D-971A-19FF000A9130}"/>
              </a:ext>
            </a:extLst>
          </p:cNvPr>
          <p:cNvSpPr txBox="1">
            <a:spLocks/>
          </p:cNvSpPr>
          <p:nvPr/>
        </p:nvSpPr>
        <p:spPr>
          <a:xfrm>
            <a:off x="571500" y="1095656"/>
            <a:ext cx="10515600" cy="1953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SzPct val="80000"/>
              <a:buFont typeface="Wingdings" pitchFamily="2" charset="2"/>
              <a:buChar char="q"/>
            </a:pPr>
            <a:r>
              <a:rPr lang="zh-CN" altLang="en-US" sz="2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SSD architecture (Open-channel, multi-stream, ZNS SSD)</a:t>
            </a:r>
            <a:endParaRPr lang="en-US" sz="2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SzPct val="80000"/>
              <a:buFont typeface="Wingdings" pitchFamily="2" charset="2"/>
              <a:buChar char="v"/>
            </a:pPr>
            <a:r>
              <a:rPr lang="en-US" altLang="zh-CN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Promise low latency and save erase cycles, but m</a:t>
            </a: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 app are space constrained</a:t>
            </a:r>
          </a:p>
          <a:p>
            <a:pPr lvl="1">
              <a:lnSpc>
                <a:spcPct val="100000"/>
              </a:lnSpc>
              <a:buClr>
                <a:schemeClr val="bg1">
                  <a:lumMod val="65000"/>
                </a:schemeClr>
              </a:buClr>
              <a:buSzPct val="80000"/>
              <a:buFont typeface="Wingdings" pitchFamily="2" charset="2"/>
              <a:buChar char="v"/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 unified experience when accommodating these technologies</a:t>
            </a:r>
          </a:p>
          <a:p>
            <a:pPr lvl="1">
              <a:lnSpc>
                <a:spcPct val="100000"/>
              </a:lnSpc>
              <a:buClr>
                <a:schemeClr val="bg1">
                  <a:lumMod val="65000"/>
                </a:schemeClr>
              </a:buClr>
              <a:buSzPct val="80000"/>
              <a:buFont typeface="Wingdings" pitchFamily="2" charset="2"/>
              <a:buChar char="v"/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Delegate to underlying file system</a:t>
            </a:r>
          </a:p>
        </p:txBody>
      </p:sp>
    </p:spTree>
    <p:extLst>
      <p:ext uri="{BB962C8B-B14F-4D97-AF65-F5344CB8AC3E}">
        <p14:creationId xmlns:p14="http://schemas.microsoft.com/office/powerpoint/2010/main" val="37891277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874C2-BEE4-2E41-BC51-9DDF1AF70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New Technology Adaption</a:t>
            </a:r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BFC69A-F4CE-A242-93A8-996EEF15F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751804-672B-9C4B-A44E-112C70165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Mar 10, 2021</a:t>
            </a:r>
            <a:endParaRPr lang="zh-CN" altLang="en-US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A93021A6-EA29-224E-B14C-5D3DCC7D3E3D}"/>
              </a:ext>
            </a:extLst>
          </p:cNvPr>
          <p:cNvSpPr txBox="1">
            <a:spLocks/>
          </p:cNvSpPr>
          <p:nvPr/>
        </p:nvSpPr>
        <p:spPr>
          <a:xfrm>
            <a:off x="571500" y="1095656"/>
            <a:ext cx="10515600" cy="1953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SzPct val="80000"/>
              <a:buFont typeface="Wingdings" pitchFamily="2" charset="2"/>
              <a:buChar char="q"/>
            </a:pPr>
            <a:r>
              <a:rPr lang="zh-CN" altLang="en-US" sz="2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SSD architecture (Open-channel, multi-stream, ZNS SSD)</a:t>
            </a:r>
            <a:endParaRPr lang="en-US" sz="2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SzPct val="80000"/>
              <a:buFont typeface="Wingdings" pitchFamily="2" charset="2"/>
              <a:buChar char="v"/>
            </a:pPr>
            <a:r>
              <a:rPr lang="en-US" altLang="zh-CN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Promise low latency and save erase cycles, but m</a:t>
            </a: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 app are space constrained</a:t>
            </a:r>
          </a:p>
          <a:p>
            <a:pPr lvl="1">
              <a:lnSpc>
                <a:spcPct val="100000"/>
              </a:lnSpc>
              <a:buClr>
                <a:schemeClr val="bg1">
                  <a:lumMod val="65000"/>
                </a:schemeClr>
              </a:buClr>
              <a:buSzPct val="80000"/>
              <a:buFont typeface="Wingdings" pitchFamily="2" charset="2"/>
              <a:buChar char="v"/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 unified experience when accommodating these technologies</a:t>
            </a:r>
          </a:p>
          <a:p>
            <a:pPr lvl="1">
              <a:lnSpc>
                <a:spcPct val="100000"/>
              </a:lnSpc>
              <a:buClr>
                <a:schemeClr val="bg1">
                  <a:lumMod val="65000"/>
                </a:schemeClr>
              </a:buClr>
              <a:buSzPct val="80000"/>
              <a:buFont typeface="Wingdings" pitchFamily="2" charset="2"/>
              <a:buChar char="v"/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Delegate to underlying file system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031158-765C-AA45-808F-D95D66518E10}"/>
              </a:ext>
            </a:extLst>
          </p:cNvPr>
          <p:cNvSpPr txBox="1">
            <a:spLocks/>
          </p:cNvSpPr>
          <p:nvPr/>
        </p:nvSpPr>
        <p:spPr>
          <a:xfrm>
            <a:off x="579967" y="2579658"/>
            <a:ext cx="10515600" cy="1291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SzPct val="80000"/>
              <a:buFont typeface="Wingdings" pitchFamily="2" charset="2"/>
              <a:buChar char="q"/>
            </a:pPr>
            <a:r>
              <a:rPr lang="zh-CN" altLang="en-US" sz="2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In-storage computing</a:t>
            </a:r>
          </a:p>
          <a:p>
            <a:pPr lvl="1">
              <a:lnSpc>
                <a:spcPct val="100000"/>
              </a:lnSpc>
              <a:buSzPct val="80000"/>
              <a:buFont typeface="Wingdings" pitchFamily="2" charset="2"/>
              <a:buChar char="v"/>
            </a:pPr>
            <a:r>
              <a:rPr lang="zh-CN" alt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Might offer significant gains</a:t>
            </a:r>
          </a:p>
          <a:p>
            <a:pPr lvl="1">
              <a:lnSpc>
                <a:spcPct val="100000"/>
              </a:lnSpc>
              <a:buSzPct val="80000"/>
              <a:buFont typeface="Wingdings" pitchFamily="2" charset="2"/>
              <a:buChar char="v"/>
            </a:pPr>
            <a:r>
              <a:rPr lang="zh-CN" alt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Challenging for RocksDB to adapt to in-storage computing</a:t>
            </a:r>
            <a:endParaRPr 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79116B0A-2479-1142-B976-285FA2CB5071}"/>
              </a:ext>
            </a:extLst>
          </p:cNvPr>
          <p:cNvSpPr txBox="1">
            <a:spLocks/>
          </p:cNvSpPr>
          <p:nvPr/>
        </p:nvSpPr>
        <p:spPr>
          <a:xfrm>
            <a:off x="588434" y="3730663"/>
            <a:ext cx="10515600" cy="1324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SzPct val="80000"/>
              <a:buFont typeface="Wingdings" pitchFamily="2" charset="2"/>
              <a:buChar char="q"/>
            </a:pPr>
            <a:r>
              <a:rPr lang="en-US" altLang="zh-CN" sz="2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Disaggregated (remote) storage</a:t>
            </a:r>
          </a:p>
          <a:p>
            <a:pPr lvl="1">
              <a:lnSpc>
                <a:spcPct val="100000"/>
              </a:lnSpc>
              <a:buSzPct val="80000"/>
              <a:buFont typeface="Wingdings" pitchFamily="2" charset="2"/>
              <a:buChar char="v"/>
            </a:pPr>
            <a:r>
              <a:rPr lang="zh-CN" alt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interesting and current priority</a:t>
            </a:r>
          </a:p>
          <a:p>
            <a:pPr lvl="1">
              <a:lnSpc>
                <a:spcPct val="100000"/>
              </a:lnSpc>
              <a:buSzPct val="80000"/>
              <a:buFont typeface="Wingdings" pitchFamily="2" charset="2"/>
              <a:buChar char="v"/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Easier to make full use of both CPU and SSD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312E9133-9066-2F49-96A9-D8A4C89D0DB5}"/>
              </a:ext>
            </a:extLst>
          </p:cNvPr>
          <p:cNvSpPr txBox="1">
            <a:spLocks/>
          </p:cNvSpPr>
          <p:nvPr/>
        </p:nvSpPr>
        <p:spPr>
          <a:xfrm>
            <a:off x="596901" y="4909164"/>
            <a:ext cx="10515600" cy="1614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SzPct val="80000"/>
              <a:buFont typeface="Wingdings" pitchFamily="2" charset="2"/>
              <a:buChar char="q"/>
            </a:pPr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Storage Class Memory (SCM) </a:t>
            </a:r>
          </a:p>
          <a:p>
            <a:pPr lvl="1">
              <a:lnSpc>
                <a:spcPct val="100000"/>
              </a:lnSpc>
              <a:buSzPct val="80000"/>
              <a:buFont typeface="Wingdings" pitchFamily="2" charset="2"/>
              <a:buChar char="v"/>
            </a:pPr>
            <a:r>
              <a:rPr lang="zh-CN" alt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Use as </a:t>
            </a:r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 of DRAM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(how best to implement data structure)</a:t>
            </a:r>
          </a:p>
          <a:p>
            <a:pPr lvl="1">
              <a:lnSpc>
                <a:spcPct val="100000"/>
              </a:lnSpc>
              <a:buSzPct val="80000"/>
              <a:buFont typeface="Wingdings" pitchFamily="2" charset="2"/>
              <a:buChar char="v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Use as </a:t>
            </a:r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storage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(but RocksDB bottlenecked by space or CPU)</a:t>
            </a:r>
          </a:p>
          <a:p>
            <a:pPr lvl="1">
              <a:lnSpc>
                <a:spcPct val="100000"/>
              </a:lnSpc>
              <a:buSzPct val="80000"/>
              <a:buFont typeface="Wingdings" pitchFamily="2" charset="2"/>
              <a:buChar char="v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Use for </a:t>
            </a:r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(could justify the cost of SCM, WAL size is small)</a:t>
            </a:r>
          </a:p>
        </p:txBody>
      </p:sp>
    </p:spTree>
    <p:extLst>
      <p:ext uri="{BB962C8B-B14F-4D97-AF65-F5344CB8AC3E}">
        <p14:creationId xmlns:p14="http://schemas.microsoft.com/office/powerpoint/2010/main" val="383458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874C2-BEE4-2E41-BC51-9DDF1AF70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Main Data Structure Revisited</a:t>
            </a:r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BFC69A-F4CE-A242-93A8-996EEF15F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751804-672B-9C4B-A44E-112C70165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Mar 10, 2021</a:t>
            </a:r>
            <a:endParaRPr lang="zh-CN" altLang="en-US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9F4F5871-1D72-E04F-9140-8912AADBB9C3}"/>
              </a:ext>
            </a:extLst>
          </p:cNvPr>
          <p:cNvSpPr txBox="1">
            <a:spLocks/>
          </p:cNvSpPr>
          <p:nvPr/>
        </p:nvSpPr>
        <p:spPr>
          <a:xfrm>
            <a:off x="730250" y="1509467"/>
            <a:ext cx="10515600" cy="1360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SzPct val="80000"/>
              <a:buFont typeface="Wingdings" pitchFamily="2" charset="2"/>
              <a:buChar char="q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LSM-trees still appropriate</a:t>
            </a:r>
          </a:p>
          <a:p>
            <a:pPr lvl="1">
              <a:lnSpc>
                <a:spcPct val="100000"/>
              </a:lnSpc>
              <a:buSzPct val="80000"/>
              <a:buFont typeface="Wingdings" pitchFamily="2" charset="2"/>
              <a:buChar char="v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SSDs’ price has not drop enough (space and endurance matter)</a:t>
            </a:r>
          </a:p>
          <a:p>
            <a:pPr lvl="1">
              <a:lnSpc>
                <a:spcPct val="100000"/>
              </a:lnSpc>
              <a:buSzPct val="80000"/>
              <a:buFont typeface="Wingdings" pitchFamily="2" charset="2"/>
              <a:buChar char="v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Trading SSD usage with CPU or DRAM only suitable for few app</a:t>
            </a:r>
          </a:p>
          <a:p>
            <a:pPr marL="457200" lvl="1" indent="0">
              <a:lnSpc>
                <a:spcPct val="100000"/>
              </a:lnSpc>
              <a:buSzPct val="80000"/>
              <a:buNone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96CA593-6305-7F43-AF2F-CD7D7945F3C7}"/>
              </a:ext>
            </a:extLst>
          </p:cNvPr>
          <p:cNvSpPr txBox="1">
            <a:spLocks/>
          </p:cNvSpPr>
          <p:nvPr/>
        </p:nvSpPr>
        <p:spPr>
          <a:xfrm>
            <a:off x="787400" y="2986471"/>
            <a:ext cx="10515600" cy="1360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SzPct val="80000"/>
              <a:buFont typeface="Wingdings" pitchFamily="2" charset="2"/>
              <a:buChar char="q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LSM-tree good for space efficiency (with some optimization)</a:t>
            </a:r>
          </a:p>
          <a:p>
            <a:pPr lvl="1">
              <a:lnSpc>
                <a:spcPct val="100000"/>
              </a:lnSpc>
              <a:buSzPct val="80000"/>
              <a:buFont typeface="Wingdings" pitchFamily="2" charset="2"/>
              <a:buChar char="v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Separating key and value to reduce WA for big object (</a:t>
            </a:r>
            <a:r>
              <a:rPr lang="en-US" sz="20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WiscKey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ForrestDB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00000"/>
              </a:lnSpc>
              <a:buSzPct val="80000"/>
              <a:buFont typeface="Wingdings" pitchFamily="2" charset="2"/>
              <a:buChar char="v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RocksDB trying to separate key and value (</a:t>
            </a:r>
            <a:r>
              <a:rPr lang="en-US" sz="20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BlobDB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00000"/>
              </a:lnSpc>
              <a:buSzPct val="80000"/>
              <a:buFont typeface="Wingdings" pitchFamily="2" charset="2"/>
              <a:buChar char="v"/>
            </a:pP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52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085B-82F5-DA48-9B5B-9AEB50D7E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Outline</a:t>
            </a:r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753D09-97E5-224E-8F5E-540C9730B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7190D-DD1D-964C-8F16-F70A14D89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Mar 10, 2021</a:t>
            </a:r>
            <a:endParaRPr lang="zh-CN" altLang="en-US"/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DE1CB258-D57F-094F-AC17-FF41E3B22ED3}"/>
              </a:ext>
            </a:extLst>
          </p:cNvPr>
          <p:cNvGrpSpPr>
            <a:grpSpLocks/>
          </p:cNvGrpSpPr>
          <p:nvPr/>
        </p:nvGrpSpPr>
        <p:grpSpPr bwMode="auto">
          <a:xfrm>
            <a:off x="1152931" y="1808290"/>
            <a:ext cx="762000" cy="665162"/>
            <a:chOff x="1110" y="2656"/>
            <a:chExt cx="1549" cy="1351"/>
          </a:xfrm>
        </p:grpSpPr>
        <p:sp>
          <p:nvSpPr>
            <p:cNvPr id="7" name="AutoShape 4">
              <a:extLst>
                <a:ext uri="{FF2B5EF4-FFF2-40B4-BE49-F238E27FC236}">
                  <a16:creationId xmlns:a16="http://schemas.microsoft.com/office/drawing/2014/main" id="{22453FB6-685E-F344-B333-E6B3BF3C233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AutoShape 5">
              <a:extLst>
                <a:ext uri="{FF2B5EF4-FFF2-40B4-BE49-F238E27FC236}">
                  <a16:creationId xmlns:a16="http://schemas.microsoft.com/office/drawing/2014/main" id="{6ADA8423-2378-A646-8E4C-1BDF33C6CB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AutoShape 6">
              <a:extLst>
                <a:ext uri="{FF2B5EF4-FFF2-40B4-BE49-F238E27FC236}">
                  <a16:creationId xmlns:a16="http://schemas.microsoft.com/office/drawing/2014/main" id="{8064B3AA-949F-6241-B235-43E6282908C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Line 11">
            <a:extLst>
              <a:ext uri="{FF2B5EF4-FFF2-40B4-BE49-F238E27FC236}">
                <a16:creationId xmlns:a16="http://schemas.microsoft.com/office/drawing/2014/main" id="{AA57EFEA-C4D4-4047-96E8-C82BC5DD20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531" y="2417890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ED78A1E2-071B-EE46-8A16-8F4B411CC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011" y="1884490"/>
            <a:ext cx="1905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1041842B-EACB-FB4C-BBE8-9AEF2239DBB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48194" y="1906715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id="{6FE4313A-ADBF-354C-B8E1-499B9FA3A349}"/>
              </a:ext>
            </a:extLst>
          </p:cNvPr>
          <p:cNvGrpSpPr>
            <a:grpSpLocks/>
          </p:cNvGrpSpPr>
          <p:nvPr/>
        </p:nvGrpSpPr>
        <p:grpSpPr bwMode="auto">
          <a:xfrm>
            <a:off x="1152931" y="2722690"/>
            <a:ext cx="762000" cy="665162"/>
            <a:chOff x="3174" y="2656"/>
            <a:chExt cx="1549" cy="1351"/>
          </a:xfrm>
        </p:grpSpPr>
        <p:sp>
          <p:nvSpPr>
            <p:cNvPr id="14" name="AutoShape 8">
              <a:extLst>
                <a:ext uri="{FF2B5EF4-FFF2-40B4-BE49-F238E27FC236}">
                  <a16:creationId xmlns:a16="http://schemas.microsoft.com/office/drawing/2014/main" id="{9448FA97-6768-AC48-9E4B-74F21B47025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AutoShape 9">
              <a:extLst>
                <a:ext uri="{FF2B5EF4-FFF2-40B4-BE49-F238E27FC236}">
                  <a16:creationId xmlns:a16="http://schemas.microsoft.com/office/drawing/2014/main" id="{0C2AB8FB-ABE8-3646-9D0E-12B966FE1BC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AutoShape 10">
              <a:extLst>
                <a:ext uri="{FF2B5EF4-FFF2-40B4-BE49-F238E27FC236}">
                  <a16:creationId xmlns:a16="http://schemas.microsoft.com/office/drawing/2014/main" id="{A11CEA87-C5F3-2C46-A7CB-48481D49609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7" name="Line 14">
            <a:extLst>
              <a:ext uri="{FF2B5EF4-FFF2-40B4-BE49-F238E27FC236}">
                <a16:creationId xmlns:a16="http://schemas.microsoft.com/office/drawing/2014/main" id="{D17DA239-B395-604A-B674-84CE1E41722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531" y="3332290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0B1E965C-9203-614E-B230-3AB1C9B4E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011" y="2798890"/>
            <a:ext cx="64338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/>
          <a:p>
            <a:pPr eaLnBrk="0" hangingPunct="0"/>
            <a:r>
              <a:rPr lang="en-US" altLang="zh-CN" sz="2400" b="1">
                <a:latin typeface="Gill Sans MT"/>
                <a:ea typeface="宋体"/>
                <a:cs typeface="Calibri"/>
              </a:rPr>
              <a:t>Evolution of Resource Optimization Targets</a:t>
            </a: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5AECE352-4AEE-AE40-8030-C0261E400C6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48194" y="2821115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grpSp>
        <p:nvGrpSpPr>
          <p:cNvPr id="20" name="Group 17">
            <a:extLst>
              <a:ext uri="{FF2B5EF4-FFF2-40B4-BE49-F238E27FC236}">
                <a16:creationId xmlns:a16="http://schemas.microsoft.com/office/drawing/2014/main" id="{31CE9C3D-7397-E847-B3AA-62DA5D925F14}"/>
              </a:ext>
            </a:extLst>
          </p:cNvPr>
          <p:cNvGrpSpPr>
            <a:grpSpLocks/>
          </p:cNvGrpSpPr>
          <p:nvPr/>
        </p:nvGrpSpPr>
        <p:grpSpPr bwMode="auto">
          <a:xfrm>
            <a:off x="1152931" y="3614865"/>
            <a:ext cx="762001" cy="665162"/>
            <a:chOff x="1110" y="2656"/>
            <a:chExt cx="1549" cy="1351"/>
          </a:xfrm>
        </p:grpSpPr>
        <p:sp>
          <p:nvSpPr>
            <p:cNvPr id="21" name="AutoShape 18">
              <a:extLst>
                <a:ext uri="{FF2B5EF4-FFF2-40B4-BE49-F238E27FC236}">
                  <a16:creationId xmlns:a16="http://schemas.microsoft.com/office/drawing/2014/main" id="{04EF499B-5311-904B-A25E-44BEEEA7EE9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AutoShape 19">
              <a:extLst>
                <a:ext uri="{FF2B5EF4-FFF2-40B4-BE49-F238E27FC236}">
                  <a16:creationId xmlns:a16="http://schemas.microsoft.com/office/drawing/2014/main" id="{F427C7A2-1B48-7847-9163-3717F0F24B4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AutoShape 20">
              <a:extLst>
                <a:ext uri="{FF2B5EF4-FFF2-40B4-BE49-F238E27FC236}">
                  <a16:creationId xmlns:a16="http://schemas.microsoft.com/office/drawing/2014/main" id="{8FD76F14-1F64-0042-9B85-608BCD32C18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4" name="Line 25">
            <a:extLst>
              <a:ext uri="{FF2B5EF4-FFF2-40B4-BE49-F238E27FC236}">
                <a16:creationId xmlns:a16="http://schemas.microsoft.com/office/drawing/2014/main" id="{22D2A4A0-4FF7-134D-8959-53175B16D11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531" y="4224465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74626734-4459-D84A-A704-3DE5903D9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011" y="3691065"/>
            <a:ext cx="55074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/>
          <a:p>
            <a:pPr eaLnBrk="0" hangingPunct="0"/>
            <a:r>
              <a:rPr lang="en-US" altLang="zh-CN" sz="2400" b="1">
                <a:solidFill>
                  <a:schemeClr val="bg1">
                    <a:lumMod val="50000"/>
                  </a:schemeClr>
                </a:solidFill>
                <a:latin typeface="Gill Sans MT"/>
                <a:ea typeface="宋体"/>
                <a:cs typeface="Calibri"/>
              </a:rPr>
              <a:t>Lessons from Real-world Applications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32A00673-759D-B144-AB26-5E487FBD236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48194" y="3713290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27" name="Group 21">
            <a:extLst>
              <a:ext uri="{FF2B5EF4-FFF2-40B4-BE49-F238E27FC236}">
                <a16:creationId xmlns:a16="http://schemas.microsoft.com/office/drawing/2014/main" id="{AC12AB32-0D0B-D345-90B5-F5B21332CBA3}"/>
              </a:ext>
            </a:extLst>
          </p:cNvPr>
          <p:cNvGrpSpPr>
            <a:grpSpLocks/>
          </p:cNvGrpSpPr>
          <p:nvPr/>
        </p:nvGrpSpPr>
        <p:grpSpPr bwMode="auto">
          <a:xfrm>
            <a:off x="1152931" y="4529265"/>
            <a:ext cx="762000" cy="665162"/>
            <a:chOff x="3174" y="2656"/>
            <a:chExt cx="1549" cy="1351"/>
          </a:xfrm>
        </p:grpSpPr>
        <p:sp>
          <p:nvSpPr>
            <p:cNvPr id="28" name="AutoShape 22">
              <a:extLst>
                <a:ext uri="{FF2B5EF4-FFF2-40B4-BE49-F238E27FC236}">
                  <a16:creationId xmlns:a16="http://schemas.microsoft.com/office/drawing/2014/main" id="{457B5392-3ED2-2B4C-B162-454614A9A62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AutoShape 23">
              <a:extLst>
                <a:ext uri="{FF2B5EF4-FFF2-40B4-BE49-F238E27FC236}">
                  <a16:creationId xmlns:a16="http://schemas.microsoft.com/office/drawing/2014/main" id="{3B340ABD-3DAB-BF49-AEB0-17A9A4EDB6F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AutoShape 24">
              <a:extLst>
                <a:ext uri="{FF2B5EF4-FFF2-40B4-BE49-F238E27FC236}">
                  <a16:creationId xmlns:a16="http://schemas.microsoft.com/office/drawing/2014/main" id="{C794E69F-D5DC-F446-86D0-86A31B26DDF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1" name="Line 28">
            <a:extLst>
              <a:ext uri="{FF2B5EF4-FFF2-40B4-BE49-F238E27FC236}">
                <a16:creationId xmlns:a16="http://schemas.microsoft.com/office/drawing/2014/main" id="{8344E2C2-B780-C246-AC8A-362BE71E99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531" y="5138865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 Box 29">
            <a:extLst>
              <a:ext uri="{FF2B5EF4-FFF2-40B4-BE49-F238E27FC236}">
                <a16:creationId xmlns:a16="http://schemas.microsoft.com/office/drawing/2014/main" id="{D19C3F29-CFEF-8142-882A-A33C4A7DD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011" y="4605465"/>
            <a:ext cx="17780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33" name="Text Box 30">
            <a:extLst>
              <a:ext uri="{FF2B5EF4-FFF2-40B4-BE49-F238E27FC236}">
                <a16:creationId xmlns:a16="http://schemas.microsoft.com/office/drawing/2014/main" id="{D93FB346-69DB-D249-B202-DCB3FEF0B6F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48194" y="4627690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818337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A3211-7254-46A2-A4D5-3E27932A9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Gill Sans MT"/>
                <a:cs typeface="Arial"/>
              </a:rPr>
              <a:t>Lessons from Real-world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9AF29-46F4-43A0-B612-35AB75916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0471"/>
            <a:ext cx="10515600" cy="496312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q"/>
            </a:pPr>
            <a:r>
              <a:rPr lang="en-US">
                <a:latin typeface="Gill Sans MT"/>
              </a:rPr>
              <a:t> Lessons on Serving Large-scale Systems</a:t>
            </a:r>
          </a:p>
          <a:p>
            <a:pPr>
              <a:buFont typeface="Wingdings" panose="020B0604020202020204" pitchFamily="34" charset="0"/>
              <a:buChar char="q"/>
            </a:pPr>
            <a:endParaRPr lang="en-US"/>
          </a:p>
          <a:p>
            <a:pPr>
              <a:buFont typeface="Wingdings" panose="020B0604020202020204" pitchFamily="34" charset="0"/>
              <a:buChar char="q"/>
            </a:pPr>
            <a:endParaRPr lang="en-US"/>
          </a:p>
          <a:p>
            <a:pPr>
              <a:buFont typeface="Wingdings" panose="020B0604020202020204" pitchFamily="34" charset="0"/>
              <a:buChar char="q"/>
            </a:pPr>
            <a:r>
              <a:rPr lang="en-US">
                <a:latin typeface="Gill Sans MT"/>
              </a:rPr>
              <a:t> Lessons on Failure Handling</a:t>
            </a:r>
          </a:p>
          <a:p>
            <a:pPr>
              <a:buFont typeface="Wingdings" panose="020B0604020202020204" pitchFamily="34" charset="0"/>
              <a:buChar char="q"/>
            </a:pPr>
            <a:endParaRPr lang="en-US"/>
          </a:p>
          <a:p>
            <a:pPr>
              <a:buFont typeface="Wingdings" panose="020B0604020202020204" pitchFamily="34" charset="0"/>
              <a:buChar char="q"/>
            </a:pPr>
            <a:endParaRPr lang="en-US"/>
          </a:p>
          <a:p>
            <a:pPr>
              <a:buFont typeface="Wingdings" panose="020B0604020202020204" pitchFamily="34" charset="0"/>
              <a:buChar char="q"/>
            </a:pPr>
            <a:r>
              <a:rPr lang="en-US">
                <a:latin typeface="Gill Sans MT"/>
              </a:rPr>
              <a:t> Lessons on the Key-value Interface</a:t>
            </a:r>
          </a:p>
          <a:p>
            <a:pPr>
              <a:buFont typeface="Wingdings" panose="020B0604020202020204" pitchFamily="34" charset="0"/>
              <a:buChar char="q"/>
            </a:pPr>
            <a:endParaRPr lang="en-US"/>
          </a:p>
          <a:p>
            <a:pPr>
              <a:buFont typeface="Wingdings" panose="020B0604020202020204" pitchFamily="34" charset="0"/>
              <a:buChar char="q"/>
            </a:pPr>
            <a:endParaRPr lang="en-US"/>
          </a:p>
          <a:p>
            <a:pPr>
              <a:buFont typeface="Wingdings" panose="020B0604020202020204" pitchFamily="34" charset="0"/>
              <a:buChar char="q"/>
            </a:pPr>
            <a:endParaRPr lang="en-US"/>
          </a:p>
          <a:p>
            <a:pPr>
              <a:buFont typeface="Wingdings" panose="020B0604020202020204" pitchFamily="34" charset="0"/>
              <a:buChar char="q"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013F0C-7128-4D64-BDA4-6FEFF4DA7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4E08E-BCBB-4CB1-A199-1F3EE6498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Mar 10, 2021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2991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51087-898B-4048-AA82-849A62A76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Gill Sans MT"/>
              </a:rPr>
              <a:t>Lessons on Serving Large-scale Systems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D11965-9C69-42C3-8BE0-B5F0CBEB7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CA7C0F-E7AE-406D-BBAB-11B0EBA12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Mar 10, 2021</a:t>
            </a:r>
            <a:endParaRPr lang="zh-CN" altLang="en-US"/>
          </a:p>
        </p:txBody>
      </p:sp>
      <p:sp>
        <p:nvSpPr>
          <p:cNvPr id="23" name="Content Placeholder 6">
            <a:extLst>
              <a:ext uri="{FF2B5EF4-FFF2-40B4-BE49-F238E27FC236}">
                <a16:creationId xmlns:a16="http://schemas.microsoft.com/office/drawing/2014/main" id="{75E94F24-7A88-4B2D-81E7-833B96EA8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037" y="1334631"/>
            <a:ext cx="10515600" cy="3586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buSzPct val="80000"/>
              <a:buFont typeface="Wingdings" pitchFamily="2" charset="2"/>
              <a:buChar char="q"/>
            </a:pPr>
            <a:r>
              <a:rPr lang="en-US" sz="2400">
                <a:latin typeface="Arial"/>
                <a:cs typeface="Arial"/>
              </a:rPr>
              <a:t> Resource management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SzPct val="80000"/>
              <a:buFont typeface="Wingdings" pitchFamily="2" charset="2"/>
              <a:buChar char="q"/>
            </a:pPr>
            <a:r>
              <a:rPr lang="en-US" sz="2400">
                <a:latin typeface="Arial"/>
                <a:cs typeface="Arial"/>
              </a:rPr>
              <a:t> WAL treatment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SzPct val="80000"/>
              <a:buFont typeface="Wingdings" pitchFamily="2" charset="2"/>
              <a:buChar char="q"/>
            </a:pPr>
            <a:r>
              <a:rPr lang="en-US" sz="2400">
                <a:latin typeface="Arial"/>
                <a:cs typeface="Arial"/>
              </a:rPr>
              <a:t> Rate-limited file deletions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SzPct val="80000"/>
              <a:buFont typeface="Wingdings" pitchFamily="2" charset="2"/>
              <a:buChar char="q"/>
            </a:pPr>
            <a:r>
              <a:rPr lang="en-US" sz="2400">
                <a:latin typeface="Arial"/>
                <a:cs typeface="Arial"/>
              </a:rPr>
              <a:t> Data format compatibility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SzPct val="80000"/>
              <a:buFont typeface="Wingdings" pitchFamily="2" charset="2"/>
              <a:buChar char="q"/>
            </a:pPr>
            <a:r>
              <a:rPr lang="en-US" sz="2400">
                <a:latin typeface="Arial"/>
                <a:cs typeface="Arial"/>
              </a:rPr>
              <a:t> Manage configuration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706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1409C-C827-D544-8E11-03CC6D4B5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N"/>
              <a:t>Key-value Stores Widely Used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47CB0D-618E-8F4C-976E-C0F667AE1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EFF5CD-8F77-D44C-AE48-DBA5EC160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Mar 10, 2021</a:t>
            </a:r>
            <a:endParaRPr lang="zh-CN" alt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207CB4C-A12F-CC4D-BC1C-CBE9F90C5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2034"/>
            <a:ext cx="10515600" cy="1296888"/>
          </a:xfrm>
        </p:spPr>
        <p:txBody>
          <a:bodyPr>
            <a:normAutofit/>
          </a:bodyPr>
          <a:lstStyle/>
          <a:p>
            <a:pPr>
              <a:buSzPct val="80000"/>
              <a:buFont typeface="Wingdings" pitchFamily="2" charset="2"/>
              <a:buChar char="q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Data represented in the form of 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array[‘key’] = value</a:t>
            </a:r>
          </a:p>
          <a:p>
            <a:pPr lvl="1">
              <a:spcBef>
                <a:spcPts val="1100"/>
              </a:spcBef>
              <a:buSzPct val="80000"/>
              <a:buFont typeface="Wingdings" pitchFamily="2" charset="2"/>
              <a:buChar char="v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Simple APIs like Put(</a:t>
            </a: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k,v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), Get(k)</a:t>
            </a:r>
          </a:p>
          <a:p>
            <a:pPr lvl="1">
              <a:buSzPct val="80000"/>
              <a:buFont typeface="Wingdings" pitchFamily="2" charset="2"/>
              <a:buChar char="v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High performance on semi-structured data</a:t>
            </a:r>
          </a:p>
          <a:p>
            <a:pPr marL="457200" lvl="1" indent="0">
              <a:buSzPct val="80000"/>
              <a:buNone/>
            </a:pPr>
            <a:endParaRPr lang="en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E08FB436-7D2E-D649-B98A-80A7FA2C9403}"/>
              </a:ext>
            </a:extLst>
          </p:cNvPr>
          <p:cNvSpPr txBox="1">
            <a:spLocks/>
          </p:cNvSpPr>
          <p:nvPr/>
        </p:nvSpPr>
        <p:spPr>
          <a:xfrm>
            <a:off x="838200" y="2954148"/>
            <a:ext cx="10515600" cy="12968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80000"/>
              <a:buFont typeface="Wingdings" pitchFamily="2" charset="2"/>
              <a:buChar char="q"/>
            </a:pPr>
            <a:r>
              <a:rPr lang="en-CN" sz="3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3400">
                <a:latin typeface="Arial" charset="0"/>
                <a:ea typeface="Arial" charset="0"/>
                <a:cs typeface="Arial" charset="0"/>
              </a:rPr>
              <a:t>Widely used in many applications</a:t>
            </a:r>
            <a:endParaRPr lang="en-US" sz="3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100"/>
              </a:spcBef>
              <a:buSzPct val="80000"/>
              <a:buFont typeface="Wingdings" pitchFamily="2" charset="2"/>
              <a:buChar char="v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Social networks</a:t>
            </a:r>
          </a:p>
          <a:p>
            <a:pPr lvl="1">
              <a:buSzPct val="80000"/>
              <a:buFont typeface="Wingdings" pitchFamily="2" charset="2"/>
              <a:buChar char="v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Cloud storage</a:t>
            </a:r>
          </a:p>
          <a:p>
            <a:pPr lvl="1">
              <a:buSzPct val="80000"/>
              <a:buFont typeface="Wingdings" pitchFamily="2" charset="2"/>
              <a:buChar char="v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New-SQL database</a:t>
            </a:r>
          </a:p>
          <a:p>
            <a:pPr lvl="1">
              <a:buSzPct val="80000"/>
              <a:buFont typeface="Wingdings" pitchFamily="2" charset="2"/>
              <a:buChar char="v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SzPct val="80000"/>
              <a:buFont typeface="Arial" panose="020B0604020202020204" pitchFamily="34" charset="0"/>
              <a:buNone/>
            </a:pPr>
            <a:endParaRPr lang="en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C362B48-C9E1-BB4F-9113-490E880F02B0}"/>
              </a:ext>
            </a:extLst>
          </p:cNvPr>
          <p:cNvGrpSpPr/>
          <p:nvPr/>
        </p:nvGrpSpPr>
        <p:grpSpPr>
          <a:xfrm>
            <a:off x="846707" y="4487372"/>
            <a:ext cx="8136296" cy="1307575"/>
            <a:chOff x="846707" y="4487372"/>
            <a:chExt cx="8136296" cy="1307575"/>
          </a:xfrm>
        </p:grpSpPr>
        <p:sp>
          <p:nvSpPr>
            <p:cNvPr id="9" name="Content Placeholder 6">
              <a:extLst>
                <a:ext uri="{FF2B5EF4-FFF2-40B4-BE49-F238E27FC236}">
                  <a16:creationId xmlns:a16="http://schemas.microsoft.com/office/drawing/2014/main" id="{6CF39E1A-D68B-744E-8BF4-152205982658}"/>
                </a:ext>
              </a:extLst>
            </p:cNvPr>
            <p:cNvSpPr txBox="1">
              <a:spLocks/>
            </p:cNvSpPr>
            <p:nvPr/>
          </p:nvSpPr>
          <p:spPr>
            <a:xfrm>
              <a:off x="846707" y="4487372"/>
              <a:ext cx="6337515" cy="72381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 baseline="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 baseline="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SzPct val="80000"/>
                <a:buFont typeface="Wingdings" pitchFamily="2" charset="2"/>
                <a:buChar char="q"/>
              </a:pPr>
              <a:r>
                <a:rPr lang="en-US" sz="2400">
                  <a:latin typeface="Arial" panose="020B0604020202020204" pitchFamily="34" charset="0"/>
                  <a:cs typeface="Arial" panose="020B0604020202020204" pitchFamily="34" charset="0"/>
                </a:rPr>
                <a:t> Examples of key-value stores</a:t>
              </a:r>
            </a:p>
          </p:txBody>
        </p:sp>
        <p:pic>
          <p:nvPicPr>
            <p:cNvPr id="10" name="Picture 2" descr="¸å³å¾ç">
              <a:extLst>
                <a:ext uri="{FF2B5EF4-FFF2-40B4-BE49-F238E27FC236}">
                  <a16:creationId xmlns:a16="http://schemas.microsoft.com/office/drawing/2014/main" id="{789FBCB2-6D3A-1D43-8D72-128F3D9F2D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338" y="5121635"/>
              <a:ext cx="1392104" cy="532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rocksdbâçå¾çæç´¢ç»æ">
              <a:extLst>
                <a:ext uri="{FF2B5EF4-FFF2-40B4-BE49-F238E27FC236}">
                  <a16:creationId xmlns:a16="http://schemas.microsoft.com/office/drawing/2014/main" id="{508EDC18-400F-E243-AFC1-7611641764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9279" y="5150595"/>
              <a:ext cx="1735829" cy="439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0" descr="cassandraâçå¾çæç´¢ç»æ">
              <a:extLst>
                <a:ext uri="{FF2B5EF4-FFF2-40B4-BE49-F238E27FC236}">
                  <a16:creationId xmlns:a16="http://schemas.microsoft.com/office/drawing/2014/main" id="{50A2A5AE-0406-0C42-8950-0FB8C8F469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1567" y="5056984"/>
              <a:ext cx="1101436" cy="737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4" descr="hbaseâçå¾çæç´¢ç»æ">
              <a:extLst>
                <a:ext uri="{FF2B5EF4-FFF2-40B4-BE49-F238E27FC236}">
                  <a16:creationId xmlns:a16="http://schemas.microsoft.com/office/drawing/2014/main" id="{8C07BD19-A5B3-4F46-B166-F0D16D7EC7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865" y="5234261"/>
              <a:ext cx="1838012" cy="469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2" descr="google bigtableâçå¾çæç´¢ç»æ">
              <a:extLst>
                <a:ext uri="{FF2B5EF4-FFF2-40B4-BE49-F238E27FC236}">
                  <a16:creationId xmlns:a16="http://schemas.microsoft.com/office/drawing/2014/main" id="{66640BF9-2A3F-F143-95DB-79CC6AB26A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14" r="1608" b="24545"/>
            <a:stretch/>
          </p:blipFill>
          <p:spPr bwMode="auto">
            <a:xfrm>
              <a:off x="6772366" y="5200137"/>
              <a:ext cx="823712" cy="585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图片 20">
            <a:extLst>
              <a:ext uri="{FF2B5EF4-FFF2-40B4-BE49-F238E27FC236}">
                <a16:creationId xmlns:a16="http://schemas.microsoft.com/office/drawing/2014/main" id="{2826F7E1-F676-6442-87FA-3316932911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3400" y="1833725"/>
            <a:ext cx="3601676" cy="261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1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51087-898B-4048-AA82-849A62A76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Gill Sans MT"/>
              </a:rPr>
              <a:t>Lessons on Serving Large-scale Systems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D11965-9C69-42C3-8BE0-B5F0CBEB7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CA7C0F-E7AE-406D-BBAB-11B0EBA12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Mar 10, 2021</a:t>
            </a:r>
            <a:endParaRPr lang="zh-CN" alt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AA71C7-0F2C-46A4-8B6F-36C278254024}"/>
              </a:ext>
            </a:extLst>
          </p:cNvPr>
          <p:cNvSpPr/>
          <p:nvPr/>
        </p:nvSpPr>
        <p:spPr>
          <a:xfrm>
            <a:off x="1518175" y="3039746"/>
            <a:ext cx="1541449" cy="7969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cs typeface="Times New Roman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C31F75-F36F-44D2-83CF-8DD3CF381477}"/>
              </a:ext>
            </a:extLst>
          </p:cNvPr>
          <p:cNvSpPr/>
          <p:nvPr/>
        </p:nvSpPr>
        <p:spPr>
          <a:xfrm>
            <a:off x="3664570" y="3039744"/>
            <a:ext cx="1541449" cy="7969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cs typeface="Times New Roman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AAE3CE-3AF5-4AAB-B28C-319DF23E55C0}"/>
              </a:ext>
            </a:extLst>
          </p:cNvPr>
          <p:cNvSpPr/>
          <p:nvPr/>
        </p:nvSpPr>
        <p:spPr>
          <a:xfrm>
            <a:off x="5735418" y="3039744"/>
            <a:ext cx="1541449" cy="7969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cs typeface="Times New Roman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F7FA97-2454-43BA-9E53-FCEA1EE28567}"/>
              </a:ext>
            </a:extLst>
          </p:cNvPr>
          <p:cNvSpPr/>
          <p:nvPr/>
        </p:nvSpPr>
        <p:spPr>
          <a:xfrm>
            <a:off x="8908923" y="3039744"/>
            <a:ext cx="1541449" cy="7969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92C084-D2AC-472D-A12F-E814940F0958}"/>
              </a:ext>
            </a:extLst>
          </p:cNvPr>
          <p:cNvSpPr txBox="1"/>
          <p:nvPr/>
        </p:nvSpPr>
        <p:spPr>
          <a:xfrm>
            <a:off x="7879975" y="3128683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>
                <a:cs typeface="Times New Roman"/>
              </a:rPr>
              <a:t>…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1AC51E0-96E7-4B3B-92EF-BFF8DEE57E31}"/>
              </a:ext>
            </a:extLst>
          </p:cNvPr>
          <p:cNvSpPr/>
          <p:nvPr/>
        </p:nvSpPr>
        <p:spPr>
          <a:xfrm>
            <a:off x="1612527" y="3132045"/>
            <a:ext cx="403412" cy="3048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70D2E8D-0B8E-4B9F-8B77-ED0BD234751B}"/>
              </a:ext>
            </a:extLst>
          </p:cNvPr>
          <p:cNvSpPr/>
          <p:nvPr/>
        </p:nvSpPr>
        <p:spPr>
          <a:xfrm>
            <a:off x="2257986" y="3132045"/>
            <a:ext cx="403412" cy="3048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6FE38CA-10FB-46ED-A1D7-9FC487A15DB5}"/>
              </a:ext>
            </a:extLst>
          </p:cNvPr>
          <p:cNvSpPr/>
          <p:nvPr/>
        </p:nvSpPr>
        <p:spPr>
          <a:xfrm>
            <a:off x="1612527" y="3499598"/>
            <a:ext cx="403412" cy="3048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585E41-AE21-4379-8661-2D5949B90D53}"/>
              </a:ext>
            </a:extLst>
          </p:cNvPr>
          <p:cNvSpPr txBox="1"/>
          <p:nvPr/>
        </p:nvSpPr>
        <p:spPr>
          <a:xfrm>
            <a:off x="2214281" y="3281082"/>
            <a:ext cx="49305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>
                <a:cs typeface="Times New Roman"/>
              </a:rPr>
              <a:t>…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6829E0C-0CAF-4328-ABD4-A5B3ACE9F32C}"/>
              </a:ext>
            </a:extLst>
          </p:cNvPr>
          <p:cNvSpPr/>
          <p:nvPr/>
        </p:nvSpPr>
        <p:spPr>
          <a:xfrm>
            <a:off x="3907490" y="3132045"/>
            <a:ext cx="403412" cy="3048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2091A0F-7D59-4B03-956B-4CDC577DCBF0}"/>
              </a:ext>
            </a:extLst>
          </p:cNvPr>
          <p:cNvSpPr/>
          <p:nvPr/>
        </p:nvSpPr>
        <p:spPr>
          <a:xfrm>
            <a:off x="4552949" y="3132045"/>
            <a:ext cx="403412" cy="3048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0950179-B4C2-4F60-BFD2-A39FA6D44505}"/>
              </a:ext>
            </a:extLst>
          </p:cNvPr>
          <p:cNvSpPr/>
          <p:nvPr/>
        </p:nvSpPr>
        <p:spPr>
          <a:xfrm>
            <a:off x="3907490" y="3499598"/>
            <a:ext cx="403412" cy="3048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FC5822-BE69-43F1-A23D-CD9D8CCCCF0E}"/>
              </a:ext>
            </a:extLst>
          </p:cNvPr>
          <p:cNvSpPr txBox="1"/>
          <p:nvPr/>
        </p:nvSpPr>
        <p:spPr>
          <a:xfrm>
            <a:off x="4509244" y="3281082"/>
            <a:ext cx="49305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>
                <a:cs typeface="Times New Roman"/>
              </a:rPr>
              <a:t>…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89DA3ED-1BC2-4C66-80AC-6E216DDE9417}"/>
              </a:ext>
            </a:extLst>
          </p:cNvPr>
          <p:cNvSpPr/>
          <p:nvPr/>
        </p:nvSpPr>
        <p:spPr>
          <a:xfrm>
            <a:off x="5942478" y="3105150"/>
            <a:ext cx="403412" cy="3048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A5FDCB8-8D6B-4C3B-9DDF-8D95028A831E}"/>
              </a:ext>
            </a:extLst>
          </p:cNvPr>
          <p:cNvSpPr/>
          <p:nvPr/>
        </p:nvSpPr>
        <p:spPr>
          <a:xfrm>
            <a:off x="6587937" y="3105150"/>
            <a:ext cx="403412" cy="3048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9D84DD7-45B1-4316-87E2-DA492209BF92}"/>
              </a:ext>
            </a:extLst>
          </p:cNvPr>
          <p:cNvSpPr/>
          <p:nvPr/>
        </p:nvSpPr>
        <p:spPr>
          <a:xfrm>
            <a:off x="5942478" y="3472702"/>
            <a:ext cx="403412" cy="3048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FB9F4B-14E8-47C4-8B79-FFDFC3D86381}"/>
              </a:ext>
            </a:extLst>
          </p:cNvPr>
          <p:cNvSpPr txBox="1"/>
          <p:nvPr/>
        </p:nvSpPr>
        <p:spPr>
          <a:xfrm>
            <a:off x="6544232" y="3254187"/>
            <a:ext cx="49305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>
                <a:cs typeface="Times New Roman"/>
              </a:rPr>
              <a:t>…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DFA267B-545B-48C2-A0D5-F13D94A3F13A}"/>
              </a:ext>
            </a:extLst>
          </p:cNvPr>
          <p:cNvSpPr/>
          <p:nvPr/>
        </p:nvSpPr>
        <p:spPr>
          <a:xfrm>
            <a:off x="9187702" y="3123079"/>
            <a:ext cx="403412" cy="3048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E08ED75-A206-4597-AB23-3B4F4A3F286F}"/>
              </a:ext>
            </a:extLst>
          </p:cNvPr>
          <p:cNvSpPr/>
          <p:nvPr/>
        </p:nvSpPr>
        <p:spPr>
          <a:xfrm>
            <a:off x="9833161" y="3123079"/>
            <a:ext cx="403412" cy="3048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56E576A-37CA-4E2E-9F17-E0ABC129D481}"/>
              </a:ext>
            </a:extLst>
          </p:cNvPr>
          <p:cNvSpPr/>
          <p:nvPr/>
        </p:nvSpPr>
        <p:spPr>
          <a:xfrm>
            <a:off x="9187702" y="3490632"/>
            <a:ext cx="403412" cy="3048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CF44544-A87E-4125-8F87-051328392F5C}"/>
              </a:ext>
            </a:extLst>
          </p:cNvPr>
          <p:cNvSpPr txBox="1"/>
          <p:nvPr/>
        </p:nvSpPr>
        <p:spPr>
          <a:xfrm>
            <a:off x="9789456" y="3272115"/>
            <a:ext cx="49305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>
                <a:cs typeface="Times New Roman"/>
              </a:rPr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DBF30E-7744-48E5-9D7A-F4EDD309B5CA}"/>
              </a:ext>
            </a:extLst>
          </p:cNvPr>
          <p:cNvSpPr txBox="1"/>
          <p:nvPr/>
        </p:nvSpPr>
        <p:spPr>
          <a:xfrm>
            <a:off x="1764366" y="4202766"/>
            <a:ext cx="116541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Server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2AE2B6-C467-435D-A450-654779A5B808}"/>
              </a:ext>
            </a:extLst>
          </p:cNvPr>
          <p:cNvSpPr txBox="1"/>
          <p:nvPr/>
        </p:nvSpPr>
        <p:spPr>
          <a:xfrm>
            <a:off x="3969683" y="4202765"/>
            <a:ext cx="116541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Server 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5EE1586-1E90-4DF7-A23A-064DE44C2B04}"/>
              </a:ext>
            </a:extLst>
          </p:cNvPr>
          <p:cNvSpPr txBox="1"/>
          <p:nvPr/>
        </p:nvSpPr>
        <p:spPr>
          <a:xfrm>
            <a:off x="5923989" y="4202765"/>
            <a:ext cx="116541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Server 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9744986-2FFD-41DE-9646-831683137E9C}"/>
              </a:ext>
            </a:extLst>
          </p:cNvPr>
          <p:cNvSpPr txBox="1"/>
          <p:nvPr/>
        </p:nvSpPr>
        <p:spPr>
          <a:xfrm>
            <a:off x="9187141" y="4202764"/>
            <a:ext cx="116541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Server N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1C2136F-C378-4883-A53E-BD81DD1D1036}"/>
              </a:ext>
            </a:extLst>
          </p:cNvPr>
          <p:cNvSpPr/>
          <p:nvPr/>
        </p:nvSpPr>
        <p:spPr>
          <a:xfrm>
            <a:off x="8255374" y="4862233"/>
            <a:ext cx="403412" cy="3048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B816E9-5077-4AE9-A46B-9BC6B58CDBA5}"/>
              </a:ext>
            </a:extLst>
          </p:cNvPr>
          <p:cNvSpPr txBox="1"/>
          <p:nvPr/>
        </p:nvSpPr>
        <p:spPr>
          <a:xfrm>
            <a:off x="8801100" y="482973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Shard / </a:t>
            </a:r>
            <a:r>
              <a:rPr lang="en-US" err="1"/>
              <a:t>RocksDB</a:t>
            </a:r>
            <a:endParaRPr lang="en-US" err="1"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EC635A-3697-49DE-AAA5-72951BBD457B}"/>
              </a:ext>
            </a:extLst>
          </p:cNvPr>
          <p:cNvSpPr txBox="1"/>
          <p:nvPr/>
        </p:nvSpPr>
        <p:spPr>
          <a:xfrm>
            <a:off x="3666565" y="2187388"/>
            <a:ext cx="492162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Hundreds of thousands of instance</a:t>
            </a:r>
            <a:endParaRPr lang="en-US" sz="240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67843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51087-898B-4048-AA82-849A62A76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Gill Sans MT"/>
              </a:rPr>
              <a:t>Lessons on Serving Large-scale Systems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D11965-9C69-42C3-8BE0-B5F0CBEB7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CA7C0F-E7AE-406D-BBAB-11B0EBA12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Mar 10, 2021</a:t>
            </a:r>
            <a:endParaRPr lang="zh-CN" altLang="en-US"/>
          </a:p>
        </p:txBody>
      </p:sp>
      <p:sp>
        <p:nvSpPr>
          <p:cNvPr id="23" name="Content Placeholder 6">
            <a:extLst>
              <a:ext uri="{FF2B5EF4-FFF2-40B4-BE49-F238E27FC236}">
                <a16:creationId xmlns:a16="http://schemas.microsoft.com/office/drawing/2014/main" id="{75E94F24-7A88-4B2D-81E7-833B96EA8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037" y="1334631"/>
            <a:ext cx="10515600" cy="494276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buSzPct val="80000"/>
              <a:buFont typeface="Wingdings" pitchFamily="2" charset="2"/>
              <a:buChar char="q"/>
            </a:pPr>
            <a:r>
              <a:rPr lang="en-US" sz="2400">
                <a:latin typeface="Arial"/>
                <a:cs typeface="Arial"/>
              </a:rPr>
              <a:t> Resource management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SzPct val="80000"/>
              <a:buFont typeface="Wingdings" pitchFamily="2" charset="2"/>
              <a:buChar char="v"/>
            </a:pPr>
            <a:r>
              <a:rPr lang="en-US" sz="2000">
                <a:latin typeface="Arial"/>
                <a:cs typeface="Arial"/>
              </a:rPr>
              <a:t>One Process Mode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50000"/>
              </a:lnSpc>
              <a:buSzPct val="80000"/>
              <a:buFont typeface="Wingdings" pitchFamily="2" charset="2"/>
              <a:buChar char="Ø"/>
            </a:pPr>
            <a:r>
              <a:rPr lang="en-US" sz="1600">
                <a:latin typeface="Arial"/>
                <a:cs typeface="Arial"/>
              </a:rPr>
              <a:t>Global &amp; Local resource Limits</a:t>
            </a:r>
          </a:p>
          <a:p>
            <a:pPr lvl="3">
              <a:lnSpc>
                <a:spcPct val="150000"/>
              </a:lnSpc>
              <a:buSzPct val="80000"/>
              <a:buFont typeface="Wingdings" pitchFamily="2" charset="2"/>
              <a:buChar char="ü"/>
            </a:pPr>
            <a:r>
              <a:rPr lang="en-US" sz="1400">
                <a:latin typeface="Arial"/>
                <a:cs typeface="Arial"/>
              </a:rPr>
              <a:t>Memory, compaction I/O &amp; BW &amp; threads, disk usage …</a:t>
            </a:r>
          </a:p>
          <a:p>
            <a:pPr lvl="3">
              <a:lnSpc>
                <a:spcPct val="150000"/>
              </a:lnSpc>
              <a:buSzPct val="80000"/>
              <a:buFont typeface="Wingdings" pitchFamily="2" charset="2"/>
              <a:buChar char="ü"/>
            </a:pPr>
            <a:r>
              <a:rPr lang="en-US" sz="1400">
                <a:latin typeface="Arial"/>
                <a:cs typeface="Arial"/>
              </a:rPr>
              <a:t>Single instance limits</a:t>
            </a:r>
          </a:p>
          <a:p>
            <a:pPr lvl="2">
              <a:lnSpc>
                <a:spcPct val="150000"/>
              </a:lnSpc>
              <a:buSzPct val="80000"/>
              <a:buFont typeface="Wingdings" pitchFamily="2" charset="2"/>
              <a:buChar char="Ø"/>
            </a:pPr>
            <a:r>
              <a:rPr lang="en-US" sz="1600">
                <a:latin typeface="Arial"/>
                <a:cs typeface="Arial"/>
              </a:rPr>
              <a:t>Using thread pools</a:t>
            </a:r>
          </a:p>
          <a:p>
            <a:pPr lvl="3">
              <a:lnSpc>
                <a:spcPct val="150000"/>
              </a:lnSpc>
              <a:buSzPct val="80000"/>
              <a:buFont typeface="Wingdings" pitchFamily="2" charset="2"/>
              <a:buChar char="ü"/>
            </a:pPr>
            <a:r>
              <a:rPr lang="en-US" sz="1400">
                <a:latin typeface="Arial"/>
                <a:cs typeface="Arial"/>
              </a:rPr>
              <a:t>Avoid context switch, debugging, IO spike</a:t>
            </a:r>
          </a:p>
          <a:p>
            <a:pPr lvl="1">
              <a:lnSpc>
                <a:spcPct val="150000"/>
              </a:lnSpc>
              <a:buSzPct val="80000"/>
              <a:buFont typeface="Wingdings" pitchFamily="2" charset="2"/>
              <a:buChar char="v"/>
            </a:pPr>
            <a:r>
              <a:rPr lang="en-US" sz="2000">
                <a:latin typeface="Arial"/>
                <a:cs typeface="Arial"/>
              </a:rPr>
              <a:t>Multiple Process Mode</a:t>
            </a:r>
          </a:p>
          <a:p>
            <a:pPr lvl="2">
              <a:lnSpc>
                <a:spcPct val="150000"/>
              </a:lnSpc>
              <a:buSzPct val="80000"/>
              <a:buFont typeface="Wingdings" pitchFamily="2" charset="2"/>
              <a:buChar char="Ø"/>
            </a:pPr>
            <a:r>
              <a:rPr lang="en-US" sz="1600">
                <a:latin typeface="Arial"/>
                <a:cs typeface="Arial"/>
              </a:rPr>
              <a:t>Conservative Policy</a:t>
            </a:r>
          </a:p>
          <a:p>
            <a:pPr lvl="2">
              <a:lnSpc>
                <a:spcPct val="150000"/>
              </a:lnSpc>
              <a:buSzPct val="80000"/>
              <a:buFont typeface="Wingdings" pitchFamily="2" charset="2"/>
              <a:buChar char="Ø"/>
            </a:pPr>
            <a:r>
              <a:rPr lang="en-US" sz="1600">
                <a:latin typeface="Arial"/>
                <a:cs typeface="Arial"/>
              </a:rPr>
              <a:t>Global Information Sharing </a:t>
            </a:r>
          </a:p>
        </p:txBody>
      </p:sp>
    </p:spTree>
    <p:extLst>
      <p:ext uri="{BB962C8B-B14F-4D97-AF65-F5344CB8AC3E}">
        <p14:creationId xmlns:p14="http://schemas.microsoft.com/office/powerpoint/2010/main" val="30720405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51087-898B-4048-AA82-849A62A76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Gill Sans MT"/>
              </a:rPr>
              <a:t>Lessons on Serving Large-scale Systems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D11965-9C69-42C3-8BE0-B5F0CBEB7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CA7C0F-E7AE-406D-BBAB-11B0EBA12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Mar 10, 2021</a:t>
            </a:r>
            <a:endParaRPr lang="zh-CN" altLang="en-US"/>
          </a:p>
        </p:txBody>
      </p:sp>
      <p:sp>
        <p:nvSpPr>
          <p:cNvPr id="23" name="Content Placeholder 6">
            <a:extLst>
              <a:ext uri="{FF2B5EF4-FFF2-40B4-BE49-F238E27FC236}">
                <a16:creationId xmlns:a16="http://schemas.microsoft.com/office/drawing/2014/main" id="{75E94F24-7A88-4B2D-81E7-833B96EA8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037" y="1334631"/>
            <a:ext cx="10515600" cy="442038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50000"/>
              </a:lnSpc>
              <a:buSzPct val="80000"/>
              <a:buFont typeface="Wingdings" pitchFamily="2" charset="2"/>
              <a:buChar char="q"/>
            </a:pPr>
            <a:r>
              <a:rPr lang="en-US" sz="2400">
                <a:latin typeface="Arial"/>
                <a:cs typeface="Arial"/>
              </a:rPr>
              <a:t> WAL treatment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SzPct val="80000"/>
              <a:buFont typeface="Wingdings" pitchFamily="2" charset="2"/>
              <a:buChar char="v"/>
            </a:pPr>
            <a:r>
              <a:rPr lang="en-US" sz="2000">
                <a:latin typeface="Arial"/>
                <a:cs typeface="Arial"/>
              </a:rPr>
              <a:t>No needed always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50000"/>
              </a:lnSpc>
              <a:buSzPct val="80000"/>
              <a:buFont typeface="Wingdings" pitchFamily="2" charset="2"/>
              <a:buChar char="Ø"/>
            </a:pPr>
            <a:r>
              <a:rPr lang="en-US" sz="1600">
                <a:latin typeface="Arial"/>
                <a:cs typeface="Arial"/>
              </a:rPr>
              <a:t>Traditional DB need it always</a:t>
            </a:r>
          </a:p>
          <a:p>
            <a:pPr lvl="2">
              <a:lnSpc>
                <a:spcPct val="150000"/>
              </a:lnSpc>
              <a:buSzPct val="80000"/>
              <a:buFont typeface="Wingdings" pitchFamily="2" charset="2"/>
              <a:buChar char="Ø"/>
            </a:pPr>
            <a:r>
              <a:rPr lang="en-US" sz="1600">
                <a:latin typeface="Arial"/>
                <a:cs typeface="Arial"/>
              </a:rPr>
              <a:t>Distributed System</a:t>
            </a:r>
            <a:endParaRPr lang="en-US"/>
          </a:p>
          <a:p>
            <a:pPr lvl="3">
              <a:lnSpc>
                <a:spcPct val="150000"/>
              </a:lnSpc>
              <a:buSzPct val="80000"/>
              <a:buFont typeface="Wingdings" pitchFamily="2" charset="2"/>
              <a:buChar char="ü"/>
            </a:pPr>
            <a:r>
              <a:rPr lang="en-US" sz="1400">
                <a:latin typeface="Arial"/>
                <a:cs typeface="Arial"/>
              </a:rPr>
              <a:t>Replication mechanism</a:t>
            </a:r>
          </a:p>
          <a:p>
            <a:pPr lvl="3">
              <a:lnSpc>
                <a:spcPct val="150000"/>
              </a:lnSpc>
              <a:buSzPct val="80000"/>
              <a:buFont typeface="Wingdings" pitchFamily="2" charset="2"/>
              <a:buChar char="ü"/>
            </a:pPr>
            <a:r>
              <a:rPr lang="en-US" sz="1400">
                <a:latin typeface="Arial"/>
                <a:cs typeface="Arial"/>
              </a:rPr>
              <a:t>Copy from normal node when node crashes</a:t>
            </a:r>
          </a:p>
          <a:p>
            <a:pPr lvl="1">
              <a:lnSpc>
                <a:spcPct val="150000"/>
              </a:lnSpc>
              <a:buSzPct val="80000"/>
              <a:buFont typeface="Wingdings" pitchFamily="2" charset="2"/>
              <a:buChar char="v"/>
            </a:pPr>
            <a:r>
              <a:rPr lang="en-US" sz="2000">
                <a:latin typeface="Arial"/>
                <a:cs typeface="Arial"/>
              </a:rPr>
              <a:t>Three mode</a:t>
            </a:r>
          </a:p>
          <a:p>
            <a:pPr lvl="2">
              <a:lnSpc>
                <a:spcPct val="150000"/>
              </a:lnSpc>
              <a:buSzPct val="80000"/>
              <a:buFont typeface="Wingdings" pitchFamily="2" charset="2"/>
              <a:buChar char="Ø"/>
            </a:pPr>
            <a:r>
              <a:rPr lang="en-US" sz="1600">
                <a:latin typeface="Arial"/>
                <a:cs typeface="Arial"/>
              </a:rPr>
              <a:t>Synchronous WAL</a:t>
            </a:r>
            <a:endParaRPr lang="en-US"/>
          </a:p>
          <a:p>
            <a:pPr lvl="2">
              <a:lnSpc>
                <a:spcPct val="150000"/>
              </a:lnSpc>
              <a:buSzPct val="80000"/>
              <a:buFont typeface="Wingdings" pitchFamily="2" charset="2"/>
              <a:buChar char="Ø"/>
            </a:pPr>
            <a:r>
              <a:rPr lang="en-US" sz="1600">
                <a:latin typeface="Arial"/>
                <a:cs typeface="Arial"/>
              </a:rPr>
              <a:t>Buffered WAL</a:t>
            </a:r>
          </a:p>
          <a:p>
            <a:pPr lvl="2">
              <a:lnSpc>
                <a:spcPct val="150000"/>
              </a:lnSpc>
              <a:buSzPct val="80000"/>
              <a:buFont typeface="Wingdings" pitchFamily="2" charset="2"/>
              <a:buChar char="Ø"/>
            </a:pPr>
            <a:r>
              <a:rPr lang="en-US" sz="1600">
                <a:latin typeface="Arial"/>
                <a:cs typeface="Arial"/>
              </a:rPr>
              <a:t>No WAL</a:t>
            </a:r>
          </a:p>
          <a:p>
            <a:pPr lvl="2">
              <a:lnSpc>
                <a:spcPct val="150000"/>
              </a:lnSpc>
              <a:buSzPct val="80000"/>
              <a:buFont typeface="Wingdings" pitchFamily="2" charset="2"/>
              <a:buChar char="q"/>
            </a:pPr>
            <a:endParaRPr lang="en-US" sz="1600">
              <a:latin typeface="Arial"/>
              <a:cs typeface="Arial"/>
            </a:endParaRPr>
          </a:p>
          <a:p>
            <a:pPr lvl="2">
              <a:lnSpc>
                <a:spcPct val="150000"/>
              </a:lnSpc>
              <a:buSzPct val="80000"/>
              <a:buFont typeface="Wingdings" pitchFamily="2" charset="2"/>
              <a:buChar char="q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563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51087-898B-4048-AA82-849A62A76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Gill Sans MT"/>
              </a:rPr>
              <a:t>Lessons on Serving Large-scale Systems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D11965-9C69-42C3-8BE0-B5F0CBEB7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CA7C0F-E7AE-406D-BBAB-11B0EBA12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Mar 10, 2021</a:t>
            </a:r>
            <a:endParaRPr lang="zh-CN" altLang="en-US"/>
          </a:p>
        </p:txBody>
      </p:sp>
      <p:sp>
        <p:nvSpPr>
          <p:cNvPr id="23" name="Content Placeholder 6">
            <a:extLst>
              <a:ext uri="{FF2B5EF4-FFF2-40B4-BE49-F238E27FC236}">
                <a16:creationId xmlns:a16="http://schemas.microsoft.com/office/drawing/2014/main" id="{75E94F24-7A88-4B2D-81E7-833B96EA8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037" y="1334631"/>
            <a:ext cx="10515600" cy="418730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buSzPct val="80000"/>
              <a:buFont typeface="Wingdings" pitchFamily="2" charset="2"/>
              <a:buChar char="q"/>
            </a:pPr>
            <a:r>
              <a:rPr lang="en-US" sz="2400">
                <a:latin typeface="Arial"/>
                <a:cs typeface="Arial"/>
              </a:rPr>
              <a:t> Rate-limited ﬁle deletions</a:t>
            </a:r>
            <a:endParaRPr lang="en-US" sz="2400">
              <a:latin typeface="Arial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SzPct val="80000"/>
              <a:buFont typeface="Wingdings" pitchFamily="2" charset="2"/>
              <a:buChar char="v"/>
            </a:pPr>
            <a:r>
              <a:rPr lang="en-US" sz="2000">
                <a:latin typeface="Arial"/>
                <a:cs typeface="Arial"/>
              </a:rPr>
              <a:t>TRIM </a:t>
            </a:r>
            <a:endParaRPr lang="en-US" sz="2000">
              <a:latin typeface="Gill Sans MT"/>
              <a:cs typeface="Arial"/>
            </a:endParaRP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500">
                <a:latin typeface="Arial"/>
                <a:cs typeface="Arial"/>
              </a:rPr>
              <a:t>Improve performance &amp; ﬂash endurance</a:t>
            </a:r>
            <a:endParaRPr lang="en-US" sz="1500">
              <a:latin typeface="Gill Sans MT"/>
              <a:cs typeface="Arial"/>
            </a:endParaRP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500">
                <a:latin typeface="Arial"/>
                <a:cs typeface="Arial"/>
              </a:rPr>
              <a:t>Writing to FTL journal -&gt; trigger GC and data movement </a:t>
            </a:r>
            <a:endParaRPr lang="en-US" sz="1500">
              <a:latin typeface="Gill Sans MT"/>
              <a:cs typeface="Arial"/>
            </a:endParaRP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500">
                <a:latin typeface="Arial"/>
                <a:cs typeface="Arial"/>
              </a:rPr>
              <a:t>Harm foreground IO</a:t>
            </a:r>
            <a:endParaRPr lang="en-US" sz="1500">
              <a:latin typeface="Gill Sans MT"/>
              <a:cs typeface="Arial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>
                <a:latin typeface="Gill Sans MT"/>
                <a:cs typeface="Arial"/>
              </a:rPr>
              <a:t>Rate limiter</a:t>
            </a:r>
            <a:endParaRPr lang="en-US" sz="2000"/>
          </a:p>
          <a:p>
            <a:pPr>
              <a:lnSpc>
                <a:spcPct val="150000"/>
              </a:lnSpc>
              <a:buSzPct val="80000"/>
              <a:buFont typeface="Wingdings" pitchFamily="2" charset="2"/>
              <a:buChar char="q"/>
            </a:pPr>
            <a:r>
              <a:rPr lang="en-US" sz="2400">
                <a:latin typeface="Gill Sans MT"/>
                <a:cs typeface="Arial"/>
              </a:rPr>
              <a:t> Data format compatibility</a:t>
            </a:r>
            <a:endParaRPr lang="en-US" sz="2400">
              <a:latin typeface="Arial"/>
              <a:cs typeface="Arial"/>
            </a:endParaRPr>
          </a:p>
          <a:p>
            <a:pPr lvl="1">
              <a:lnSpc>
                <a:spcPct val="150000"/>
              </a:lnSpc>
              <a:buSzPct val="80000"/>
              <a:buFont typeface="Wingdings" pitchFamily="2" charset="2"/>
              <a:buChar char="q"/>
            </a:pPr>
            <a:r>
              <a:rPr lang="en-US" sz="2000">
                <a:latin typeface="Gill Sans MT"/>
                <a:cs typeface="Arial"/>
              </a:rPr>
              <a:t>For roll out/back</a:t>
            </a:r>
          </a:p>
          <a:p>
            <a:pPr lvl="2">
              <a:lnSpc>
                <a:spcPct val="150000"/>
              </a:lnSpc>
              <a:buSzPct val="80000"/>
              <a:buFont typeface="Wingdings" pitchFamily="2" charset="2"/>
              <a:buChar char="q"/>
            </a:pPr>
            <a:endParaRPr lang="en-US" sz="1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5038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51087-898B-4048-AA82-849A62A76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Gill Sans MT"/>
              </a:rPr>
              <a:t>Lessons on Serving Large-scale Systems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D11965-9C69-42C3-8BE0-B5F0CBEB7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CA7C0F-E7AE-406D-BBAB-11B0EBA12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Mar 10, 2021</a:t>
            </a:r>
            <a:endParaRPr lang="zh-CN" altLang="en-US"/>
          </a:p>
        </p:txBody>
      </p:sp>
      <p:sp>
        <p:nvSpPr>
          <p:cNvPr id="23" name="Content Placeholder 6">
            <a:extLst>
              <a:ext uri="{FF2B5EF4-FFF2-40B4-BE49-F238E27FC236}">
                <a16:creationId xmlns:a16="http://schemas.microsoft.com/office/drawing/2014/main" id="{75E94F24-7A88-4B2D-81E7-833B96EA8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037" y="1334630"/>
            <a:ext cx="10515600" cy="520782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50000"/>
              </a:lnSpc>
              <a:buSzPct val="80000"/>
              <a:buFont typeface="Wingdings" pitchFamily="2" charset="2"/>
              <a:buChar char="q"/>
            </a:pPr>
            <a:r>
              <a:rPr lang="en-US" sz="2400">
                <a:latin typeface="Arial"/>
                <a:cs typeface="Arial"/>
              </a:rPr>
              <a:t> Managing conﬁgurations</a:t>
            </a:r>
            <a:endParaRPr lang="en-US" sz="2400">
              <a:latin typeface="Arial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SzPct val="80000"/>
              <a:buFont typeface="Wingdings" pitchFamily="2" charset="2"/>
              <a:buChar char="v"/>
            </a:pPr>
            <a:r>
              <a:rPr lang="en-US" sz="2000">
                <a:latin typeface="Arial"/>
                <a:cs typeface="Arial"/>
              </a:rPr>
              <a:t>Challenges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50000"/>
              </a:lnSpc>
              <a:buSzPct val="80000"/>
              <a:buFont typeface="Wingdings" pitchFamily="2" charset="2"/>
              <a:buChar char="Ø"/>
            </a:pPr>
            <a:r>
              <a:rPr lang="en-US" sz="1600">
                <a:latin typeface="Arial"/>
                <a:cs typeface="Arial"/>
              </a:rPr>
              <a:t>Data-specific </a:t>
            </a:r>
            <a:endParaRPr lang="en-US">
              <a:latin typeface="Arial"/>
              <a:cs typeface="Arial"/>
            </a:endParaRPr>
          </a:p>
          <a:p>
            <a:pPr lvl="2">
              <a:lnSpc>
                <a:spcPct val="150000"/>
              </a:lnSpc>
              <a:buSzPct val="80000"/>
              <a:buFont typeface="Wingdings" pitchFamily="2" charset="2"/>
              <a:buChar char="Ø"/>
            </a:pPr>
            <a:r>
              <a:rPr lang="en-US" sz="1600">
                <a:latin typeface="Arial"/>
                <a:cs typeface="Arial"/>
              </a:rPr>
              <a:t>Changes to default value for parameter</a:t>
            </a:r>
            <a:endParaRPr lang="en-US">
              <a:latin typeface="Arial"/>
              <a:cs typeface="Arial"/>
            </a:endParaRPr>
          </a:p>
          <a:p>
            <a:pPr lvl="2">
              <a:lnSpc>
                <a:spcPct val="150000"/>
              </a:lnSpc>
              <a:buSzPct val="80000"/>
              <a:buFont typeface="Wingdings" pitchFamily="2" charset="2"/>
              <a:buChar char="Ø"/>
            </a:pPr>
            <a:r>
              <a:rPr lang="en-US" sz="1600">
                <a:latin typeface="Arial"/>
                <a:cs typeface="Arial"/>
              </a:rPr>
              <a:t>Too many options to tune</a:t>
            </a:r>
          </a:p>
          <a:p>
            <a:pPr lvl="2">
              <a:lnSpc>
                <a:spcPct val="150000"/>
              </a:lnSpc>
              <a:buSzPct val="80000"/>
              <a:buFont typeface="Wingdings" pitchFamily="2" charset="2"/>
              <a:buChar char="q"/>
            </a:pPr>
            <a:endParaRPr lang="en-US" sz="1600">
              <a:latin typeface="Arial"/>
              <a:cs typeface="Arial"/>
            </a:endParaRPr>
          </a:p>
          <a:p>
            <a:pPr lvl="3">
              <a:lnSpc>
                <a:spcPct val="150000"/>
              </a:lnSpc>
              <a:buSzPct val="80000"/>
              <a:buFont typeface="Wingdings" pitchFamily="2" charset="2"/>
              <a:buChar char="q"/>
            </a:pPr>
            <a:endParaRPr lang="en-US" sz="1400">
              <a:latin typeface="Arial"/>
              <a:cs typeface="Arial"/>
            </a:endParaRPr>
          </a:p>
          <a:p>
            <a:pPr lvl="3">
              <a:lnSpc>
                <a:spcPct val="150000"/>
              </a:lnSpc>
              <a:buSzPct val="80000"/>
              <a:buFont typeface="Wingdings" pitchFamily="2" charset="2"/>
              <a:buChar char="q"/>
            </a:pPr>
            <a:endParaRPr lang="en-US" sz="1400">
              <a:latin typeface="Arial"/>
              <a:cs typeface="Arial"/>
            </a:endParaRPr>
          </a:p>
          <a:p>
            <a:pPr marL="3200400" lvl="7" indent="0">
              <a:lnSpc>
                <a:spcPct val="150000"/>
              </a:lnSpc>
              <a:buSzPct val="80000"/>
              <a:buNone/>
            </a:pPr>
            <a:r>
              <a:rPr lang="en-US" sz="1400" err="1">
                <a:latin typeface="Arial"/>
                <a:cs typeface="Arial"/>
              </a:rPr>
              <a:t>ZippyDB</a:t>
            </a:r>
            <a:r>
              <a:rPr lang="en-US" sz="1400">
                <a:latin typeface="Arial"/>
                <a:cs typeface="Arial"/>
              </a:rPr>
              <a:t> with rocksdb configuration </a:t>
            </a:r>
          </a:p>
          <a:p>
            <a:pPr lvl="1">
              <a:lnSpc>
                <a:spcPct val="150000"/>
              </a:lnSpc>
              <a:buSzPct val="80000"/>
              <a:buFont typeface="Wingdings" pitchFamily="2" charset="2"/>
              <a:buChar char="v"/>
            </a:pPr>
            <a:r>
              <a:rPr lang="en-US" sz="2000">
                <a:latin typeface="Arial"/>
                <a:cs typeface="Arial"/>
              </a:rPr>
              <a:t>Solutions</a:t>
            </a:r>
            <a:endParaRPr lang="en-US">
              <a:latin typeface="Gill Sans MT"/>
              <a:cs typeface="Arial"/>
            </a:endParaRPr>
          </a:p>
          <a:p>
            <a:pPr lvl="2">
              <a:lnSpc>
                <a:spcPct val="150000"/>
              </a:lnSpc>
              <a:buSzPct val="80000"/>
              <a:buFont typeface="Wingdings" panose="020B0604020202020204" pitchFamily="34" charset="0"/>
              <a:buChar char="Ø"/>
            </a:pPr>
            <a:r>
              <a:rPr lang="en-US" sz="1500">
                <a:latin typeface="Arial"/>
                <a:cs typeface="Arial"/>
              </a:rPr>
              <a:t>String parameter when opening  a database</a:t>
            </a:r>
            <a:endParaRPr lang="en-US" sz="1500">
              <a:latin typeface="Gill Sans MT"/>
              <a:cs typeface="Arial"/>
            </a:endParaRPr>
          </a:p>
          <a:p>
            <a:pPr lvl="2">
              <a:lnSpc>
                <a:spcPct val="150000"/>
              </a:lnSpc>
              <a:buSzPct val="80000"/>
              <a:buFont typeface="Wingdings" pitchFamily="2" charset="2"/>
              <a:buChar char="Ø"/>
            </a:pPr>
            <a:r>
              <a:rPr lang="en-US" sz="1500">
                <a:latin typeface="Arial"/>
                <a:cs typeface="Arial"/>
              </a:rPr>
              <a:t>Validation tool</a:t>
            </a:r>
            <a:endParaRPr lang="en-US" sz="1500"/>
          </a:p>
          <a:p>
            <a:pPr lvl="2">
              <a:lnSpc>
                <a:spcPct val="150000"/>
              </a:lnSpc>
              <a:buSzPct val="80000"/>
              <a:buFont typeface="Wingdings" pitchFamily="2" charset="2"/>
              <a:buChar char="Ø"/>
            </a:pPr>
            <a:r>
              <a:rPr lang="en-US" sz="1500">
                <a:latin typeface="Arial"/>
                <a:cs typeface="Arial"/>
              </a:rPr>
              <a:t>Migration tool</a:t>
            </a:r>
          </a:p>
          <a:p>
            <a:pPr lvl="2">
              <a:lnSpc>
                <a:spcPct val="150000"/>
              </a:lnSpc>
              <a:buSzPct val="80000"/>
              <a:buFont typeface="Wingdings" pitchFamily="2" charset="2"/>
              <a:buChar char="Ø"/>
            </a:pPr>
            <a:r>
              <a:rPr lang="en-US" sz="1500">
                <a:latin typeface="Arial"/>
                <a:cs typeface="Arial"/>
              </a:rPr>
              <a:t>Automatic adaptivity while supporting extensive explicit conﬁguration</a:t>
            </a:r>
          </a:p>
          <a:p>
            <a:pPr marL="457200" lvl="1" indent="0">
              <a:lnSpc>
                <a:spcPct val="150000"/>
              </a:lnSpc>
              <a:buSzPct val="80000"/>
              <a:buNone/>
            </a:pPr>
            <a:endParaRPr lang="en-US" sz="2000">
              <a:latin typeface="Gill Sans MT"/>
              <a:cs typeface="Arial"/>
            </a:endParaRPr>
          </a:p>
          <a:p>
            <a:pPr lvl="2">
              <a:lnSpc>
                <a:spcPct val="150000"/>
              </a:lnSpc>
              <a:buSzPct val="80000"/>
              <a:buFont typeface="Wingdings" pitchFamily="2" charset="2"/>
              <a:buChar char="q"/>
            </a:pPr>
            <a:endParaRPr lang="en-US" sz="1600">
              <a:latin typeface="Arial"/>
              <a:cs typeface="Arial"/>
            </a:endParaRPr>
          </a:p>
        </p:txBody>
      </p:sp>
      <p:pic>
        <p:nvPicPr>
          <p:cNvPr id="3" name="Picture 5" descr="Table&#10;&#10;Description automatically generated">
            <a:extLst>
              <a:ext uri="{FF2B5EF4-FFF2-40B4-BE49-F238E27FC236}">
                <a16:creationId xmlns:a16="http://schemas.microsoft.com/office/drawing/2014/main" id="{20D58E72-462D-457C-AF42-D6B045F06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118" y="3428709"/>
            <a:ext cx="4604766" cy="78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867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51087-898B-4048-AA82-849A62A76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Gill Sans MT"/>
              </a:rPr>
              <a:t>Lessons on Serving Large-scale Systems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D11965-9C69-42C3-8BE0-B5F0CBEB7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CA7C0F-E7AE-406D-BBAB-11B0EBA12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Mar 10, 2021</a:t>
            </a:r>
            <a:endParaRPr lang="zh-CN" altLang="en-US"/>
          </a:p>
        </p:txBody>
      </p:sp>
      <p:sp>
        <p:nvSpPr>
          <p:cNvPr id="23" name="Content Placeholder 6">
            <a:extLst>
              <a:ext uri="{FF2B5EF4-FFF2-40B4-BE49-F238E27FC236}">
                <a16:creationId xmlns:a16="http://schemas.microsoft.com/office/drawing/2014/main" id="{75E94F24-7A88-4B2D-81E7-833B96EA8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037" y="1334631"/>
            <a:ext cx="10515600" cy="500596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buSzPct val="80000"/>
              <a:buFont typeface="Wingdings" pitchFamily="2" charset="2"/>
              <a:buChar char="q"/>
            </a:pPr>
            <a:r>
              <a:rPr lang="en-US" sz="2400">
                <a:latin typeface="Arial"/>
                <a:cs typeface="Arial"/>
              </a:rPr>
              <a:t>Replication and backup support</a:t>
            </a:r>
            <a:endParaRPr lang="en-US" sz="2400">
              <a:latin typeface="Arial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SzPct val="80000"/>
              <a:buFont typeface="Wingdings" pitchFamily="2" charset="2"/>
              <a:buChar char="v"/>
            </a:pPr>
            <a:r>
              <a:rPr lang="en-US" sz="2000" err="1">
                <a:latin typeface="Arial"/>
                <a:cs typeface="Arial"/>
              </a:rPr>
              <a:t>RocksDB</a:t>
            </a:r>
            <a:r>
              <a:rPr lang="en-US" sz="2000">
                <a:latin typeface="Arial"/>
                <a:cs typeface="Arial"/>
              </a:rPr>
              <a:t> is a stand-alone library</a:t>
            </a:r>
          </a:p>
          <a:p>
            <a:pPr lvl="1">
              <a:lnSpc>
                <a:spcPct val="150000"/>
              </a:lnSpc>
              <a:buSzPct val="80000"/>
              <a:buFont typeface="Wingdings" pitchFamily="2" charset="2"/>
              <a:buChar char="v"/>
            </a:pPr>
            <a:r>
              <a:rPr lang="en-US" sz="2000">
                <a:latin typeface="Arial"/>
                <a:cs typeface="Arial"/>
              </a:rPr>
              <a:t>Support</a:t>
            </a:r>
          </a:p>
          <a:p>
            <a:pPr lvl="2">
              <a:lnSpc>
                <a:spcPct val="150000"/>
              </a:lnSpc>
              <a:buSzPct val="80000"/>
              <a:buFont typeface="Wingdings" pitchFamily="2" charset="2"/>
              <a:buChar char="Ø"/>
            </a:pPr>
            <a:r>
              <a:rPr lang="en-US" sz="1600">
                <a:latin typeface="Arial"/>
                <a:cs typeface="Arial"/>
              </a:rPr>
              <a:t>Logical Copy </a:t>
            </a:r>
          </a:p>
          <a:p>
            <a:pPr lvl="3">
              <a:lnSpc>
                <a:spcPct val="150000"/>
              </a:lnSpc>
              <a:buSzPct val="80000"/>
              <a:buFont typeface="Wingdings" pitchFamily="2" charset="2"/>
              <a:buChar char="ü"/>
            </a:pPr>
            <a:r>
              <a:rPr lang="en-US" sz="1400">
                <a:latin typeface="Arial"/>
                <a:cs typeface="Arial"/>
              </a:rPr>
              <a:t>Scan operation while no cache trashing in source side</a:t>
            </a:r>
          </a:p>
          <a:p>
            <a:pPr lvl="3">
              <a:lnSpc>
                <a:spcPct val="150000"/>
              </a:lnSpc>
              <a:buSzPct val="80000"/>
              <a:buFont typeface="Wingdings" pitchFamily="2" charset="2"/>
              <a:buChar char="ü"/>
            </a:pPr>
            <a:r>
              <a:rPr lang="en-US" sz="1400">
                <a:latin typeface="Arial"/>
                <a:cs typeface="Arial"/>
              </a:rPr>
              <a:t>Bulk load in destination side</a:t>
            </a:r>
          </a:p>
          <a:p>
            <a:pPr lvl="2">
              <a:lnSpc>
                <a:spcPct val="150000"/>
              </a:lnSpc>
              <a:buSzPct val="80000"/>
              <a:buFont typeface="Wingdings" pitchFamily="2" charset="2"/>
              <a:buChar char="Ø"/>
            </a:pPr>
            <a:r>
              <a:rPr lang="en-US" sz="1600">
                <a:latin typeface="Arial"/>
                <a:cs typeface="Arial"/>
              </a:rPr>
              <a:t>Physical Copy</a:t>
            </a:r>
          </a:p>
          <a:p>
            <a:pPr lvl="3">
              <a:lnSpc>
                <a:spcPct val="150000"/>
              </a:lnSpc>
              <a:buSzPct val="80000"/>
              <a:buFont typeface="Wingdings" pitchFamily="2" charset="2"/>
              <a:buChar char="ü"/>
            </a:pPr>
            <a:r>
              <a:rPr lang="en-US" sz="1400">
                <a:latin typeface="Arial"/>
                <a:cs typeface="Arial"/>
              </a:rPr>
              <a:t>Identifying database in point in time</a:t>
            </a:r>
          </a:p>
          <a:p>
            <a:pPr lvl="3">
              <a:lnSpc>
                <a:spcPct val="150000"/>
              </a:lnSpc>
              <a:buSzPct val="80000"/>
              <a:buFont typeface="Wingdings" pitchFamily="2" charset="2"/>
              <a:buChar char="ü"/>
            </a:pPr>
            <a:r>
              <a:rPr lang="en-US" sz="1400">
                <a:latin typeface="Arial"/>
                <a:cs typeface="Arial"/>
              </a:rPr>
              <a:t>Using file system</a:t>
            </a:r>
          </a:p>
          <a:p>
            <a:pPr marL="457200" lvl="1" indent="0">
              <a:lnSpc>
                <a:spcPct val="150000"/>
              </a:lnSpc>
              <a:buSzPct val="80000"/>
              <a:buNone/>
            </a:pPr>
            <a:endParaRPr lang="en-US" sz="2000">
              <a:latin typeface="Arial"/>
              <a:cs typeface="Arial"/>
            </a:endParaRPr>
          </a:p>
          <a:p>
            <a:pPr lvl="2">
              <a:lnSpc>
                <a:spcPct val="150000"/>
              </a:lnSpc>
              <a:buSzPct val="80000"/>
              <a:buFont typeface="Wingdings" pitchFamily="2" charset="2"/>
              <a:buChar char="q"/>
            </a:pPr>
            <a:endParaRPr lang="en-US" sz="1600">
              <a:latin typeface="Arial"/>
              <a:cs typeface="Arial"/>
            </a:endParaRPr>
          </a:p>
          <a:p>
            <a:pPr marL="457200" lvl="1" indent="0">
              <a:lnSpc>
                <a:spcPct val="150000"/>
              </a:lnSpc>
              <a:buSzPct val="80000"/>
              <a:buNone/>
            </a:pPr>
            <a:endParaRPr lang="en-US" sz="2000">
              <a:latin typeface="Gill Sans MT"/>
              <a:cs typeface="Arial"/>
            </a:endParaRPr>
          </a:p>
          <a:p>
            <a:pPr lvl="2">
              <a:lnSpc>
                <a:spcPct val="150000"/>
              </a:lnSpc>
              <a:buSzPct val="80000"/>
              <a:buFont typeface="Wingdings" pitchFamily="2" charset="2"/>
              <a:buChar char="q"/>
            </a:pPr>
            <a:endParaRPr lang="en-US" sz="1600">
              <a:latin typeface="Arial"/>
              <a:cs typeface="Arial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21778ACE-223B-44A4-906B-7C3078534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102" y="1534214"/>
            <a:ext cx="4895413" cy="190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969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51087-898B-4048-AA82-849A62A76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Gill Sans MT"/>
              </a:rPr>
              <a:t>Lessons on Serving Large-scale Systems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D11965-9C69-42C3-8BE0-B5F0CBEB7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CA7C0F-E7AE-406D-BBAB-11B0EBA12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Mar 10, 2021</a:t>
            </a:r>
            <a:endParaRPr lang="zh-CN" altLang="en-US"/>
          </a:p>
        </p:txBody>
      </p:sp>
      <p:sp>
        <p:nvSpPr>
          <p:cNvPr id="23" name="Content Placeholder 6">
            <a:extLst>
              <a:ext uri="{FF2B5EF4-FFF2-40B4-BE49-F238E27FC236}">
                <a16:creationId xmlns:a16="http://schemas.microsoft.com/office/drawing/2014/main" id="{75E94F24-7A88-4B2D-81E7-833B96EA8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037" y="1334631"/>
            <a:ext cx="10515600" cy="500596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buSzPct val="80000"/>
              <a:buFont typeface="Wingdings" pitchFamily="2" charset="2"/>
              <a:buChar char="q"/>
            </a:pPr>
            <a:r>
              <a:rPr lang="en-US" sz="2400">
                <a:latin typeface="Arial"/>
                <a:cs typeface="Arial"/>
              </a:rPr>
              <a:t>Replication and backup support</a:t>
            </a:r>
            <a:endParaRPr lang="en-US" sz="2400">
              <a:latin typeface="Arial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SzPct val="80000"/>
              <a:buFont typeface="Wingdings" pitchFamily="2" charset="2"/>
              <a:buChar char="v"/>
            </a:pPr>
            <a:r>
              <a:rPr lang="en-US">
                <a:latin typeface="Arial"/>
                <a:cs typeface="Arial"/>
              </a:rPr>
              <a:t>Challenges (future improvements)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50000"/>
              </a:lnSpc>
              <a:buSzPct val="80000"/>
              <a:buFont typeface="Wingdings" pitchFamily="2" charset="2"/>
              <a:buChar char="Ø"/>
            </a:pPr>
            <a:r>
              <a:rPr lang="en-US" sz="2400">
                <a:latin typeface="Arial"/>
                <a:cs typeface="Arial"/>
              </a:rPr>
              <a:t>Applying updates in a consistent order on different replicas</a:t>
            </a:r>
          </a:p>
          <a:p>
            <a:pPr lvl="2">
              <a:lnSpc>
                <a:spcPct val="150000"/>
              </a:lnSpc>
              <a:buSzPct val="80000"/>
              <a:buFont typeface="Wingdings" pitchFamily="2" charset="2"/>
              <a:buChar char="Ø"/>
            </a:pPr>
            <a:r>
              <a:rPr lang="en-US" sz="2400">
                <a:latin typeface="Arial"/>
                <a:cs typeface="Arial"/>
              </a:rPr>
              <a:t>Issue write one at a time and falling behind among replicas</a:t>
            </a:r>
          </a:p>
          <a:p>
            <a:pPr lvl="2">
              <a:lnSpc>
                <a:spcPct val="150000"/>
              </a:lnSpc>
              <a:buSzPct val="80000"/>
              <a:buFont typeface="Wingdings" pitchFamily="2" charset="2"/>
              <a:buChar char="q"/>
            </a:pPr>
            <a:endParaRPr lang="en-US" sz="1600">
              <a:latin typeface="Arial"/>
              <a:cs typeface="Arial"/>
            </a:endParaRPr>
          </a:p>
          <a:p>
            <a:pPr marL="457200" lvl="1" indent="0">
              <a:lnSpc>
                <a:spcPct val="150000"/>
              </a:lnSpc>
              <a:buSzPct val="80000"/>
              <a:buNone/>
            </a:pPr>
            <a:endParaRPr lang="en-US" sz="2000">
              <a:latin typeface="Gill Sans MT"/>
              <a:cs typeface="Arial"/>
            </a:endParaRPr>
          </a:p>
          <a:p>
            <a:pPr lvl="2">
              <a:lnSpc>
                <a:spcPct val="150000"/>
              </a:lnSpc>
              <a:buSzPct val="80000"/>
              <a:buFont typeface="Wingdings" pitchFamily="2" charset="2"/>
              <a:buChar char="q"/>
            </a:pPr>
            <a:endParaRPr lang="en-US" sz="1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07015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51087-898B-4048-AA82-849A62A76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Gill Sans MT"/>
              </a:rPr>
              <a:t>Lessons on Failure Handling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D11965-9C69-42C3-8BE0-B5F0CBEB7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CA7C0F-E7AE-406D-BBAB-11B0EBA12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Mar 10, 2021</a:t>
            </a:r>
            <a:endParaRPr lang="zh-CN" altLang="en-US"/>
          </a:p>
        </p:txBody>
      </p:sp>
      <p:sp>
        <p:nvSpPr>
          <p:cNvPr id="23" name="Content Placeholder 6">
            <a:extLst>
              <a:ext uri="{FF2B5EF4-FFF2-40B4-BE49-F238E27FC236}">
                <a16:creationId xmlns:a16="http://schemas.microsoft.com/office/drawing/2014/main" id="{75E94F24-7A88-4B2D-81E7-833B96EA8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037" y="1334631"/>
            <a:ext cx="10515600" cy="444755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buSzPct val="80000"/>
              <a:buFont typeface="Wingdings" pitchFamily="2" charset="2"/>
              <a:buChar char="q"/>
            </a:pPr>
            <a:r>
              <a:rPr lang="en-US" sz="2400">
                <a:latin typeface="Arial"/>
                <a:cs typeface="Arial"/>
              </a:rPr>
              <a:t> Data corruption errors earlier to minimize risk </a:t>
            </a:r>
            <a:endParaRPr lang="en-US"/>
          </a:p>
          <a:p>
            <a:pPr>
              <a:lnSpc>
                <a:spcPct val="150000"/>
              </a:lnSpc>
              <a:buSzPct val="80000"/>
              <a:buFont typeface="Wingdings" pitchFamily="2" charset="2"/>
              <a:buChar char="q"/>
            </a:pPr>
            <a:r>
              <a:rPr lang="en-US" sz="2400">
                <a:latin typeface="Arial"/>
                <a:cs typeface="Arial"/>
              </a:rPr>
              <a:t> Integrity protection covering entire system</a:t>
            </a:r>
            <a:endParaRPr lang="en-US"/>
          </a:p>
          <a:p>
            <a:pPr>
              <a:lnSpc>
                <a:spcPct val="150000"/>
              </a:lnSpc>
              <a:buSzPct val="80000"/>
              <a:buFont typeface="Wingdings" pitchFamily="2" charset="2"/>
              <a:buChar char="q"/>
            </a:pPr>
            <a:r>
              <a:rPr lang="en-US" sz="2400">
                <a:latin typeface="Arial"/>
                <a:cs typeface="Arial"/>
              </a:rPr>
              <a:t> Treat errors in different ways</a:t>
            </a:r>
            <a:endParaRPr lang="en-US"/>
          </a:p>
          <a:p>
            <a:pPr lvl="1">
              <a:lnSpc>
                <a:spcPct val="150000"/>
              </a:lnSpc>
              <a:buSzPct val="80000"/>
              <a:buFont typeface="Wingdings" pitchFamily="2" charset="2"/>
              <a:buChar char="q"/>
            </a:pPr>
            <a:endParaRPr lang="en-US" sz="2000">
              <a:latin typeface="Gill Sans MT"/>
              <a:cs typeface="Arial"/>
            </a:endParaRPr>
          </a:p>
          <a:p>
            <a:pPr marL="914400" lvl="2" indent="0">
              <a:lnSpc>
                <a:spcPct val="150000"/>
              </a:lnSpc>
              <a:buSzPct val="80000"/>
              <a:buNone/>
            </a:pPr>
            <a:endParaRPr lang="en-US" sz="1600">
              <a:latin typeface="Arial"/>
              <a:cs typeface="Arial"/>
            </a:endParaRPr>
          </a:p>
          <a:p>
            <a:pPr marL="457200" lvl="1" indent="0">
              <a:lnSpc>
                <a:spcPct val="150000"/>
              </a:lnSpc>
              <a:buSzPct val="80000"/>
              <a:buNone/>
            </a:pPr>
            <a:endParaRPr lang="en-US" sz="2000">
              <a:latin typeface="Gill Sans MT"/>
              <a:cs typeface="Arial"/>
            </a:endParaRPr>
          </a:p>
          <a:p>
            <a:pPr lvl="2">
              <a:lnSpc>
                <a:spcPct val="150000"/>
              </a:lnSpc>
              <a:buSzPct val="80000"/>
              <a:buFont typeface="Wingdings" pitchFamily="2" charset="2"/>
              <a:buChar char="q"/>
            </a:pPr>
            <a:endParaRPr lang="en-US" sz="1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73143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51087-898B-4048-AA82-849A62A76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Gill Sans MT"/>
              </a:rPr>
              <a:t>Lessons on Failure Handling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D11965-9C69-42C3-8BE0-B5F0CBEB7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CA7C0F-E7AE-406D-BBAB-11B0EBA12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Mar 10, 2021</a:t>
            </a:r>
            <a:endParaRPr lang="zh-CN" altLang="en-US"/>
          </a:p>
        </p:txBody>
      </p:sp>
      <p:sp>
        <p:nvSpPr>
          <p:cNvPr id="23" name="Content Placeholder 6">
            <a:extLst>
              <a:ext uri="{FF2B5EF4-FFF2-40B4-BE49-F238E27FC236}">
                <a16:creationId xmlns:a16="http://schemas.microsoft.com/office/drawing/2014/main" id="{75E94F24-7A88-4B2D-81E7-833B96EA8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037" y="1334631"/>
            <a:ext cx="10515600" cy="444755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buFont typeface="Wingdings" panose="020B0604020202020204" pitchFamily="34" charset="0"/>
              <a:buChar char="q"/>
            </a:pPr>
            <a:r>
              <a:rPr lang="en-US" dirty="0">
                <a:latin typeface="Arial"/>
                <a:cs typeface="Arial"/>
              </a:rPr>
              <a:t>Frequency of silent corruptions</a:t>
            </a:r>
            <a:endParaRPr lang="en-US" dirty="0"/>
          </a:p>
          <a:p>
            <a:pPr lvl="1">
              <a:buSzPct val="80000"/>
              <a:buFont typeface="Wingdings" pitchFamily="2" charset="2"/>
              <a:buChar char="v"/>
            </a:pPr>
            <a:r>
              <a:rPr lang="en-US" sz="2200" dirty="0">
                <a:latin typeface="Arial"/>
                <a:cs typeface="Arial"/>
              </a:rPr>
              <a:t>CPU/memory corruption does happen rarely, and it is needed to </a:t>
            </a:r>
            <a:r>
              <a:rPr lang="en-US" sz="2200" dirty="0">
                <a:latin typeface="Gill Sans MT"/>
                <a:cs typeface="Arial"/>
              </a:rPr>
              <a:t>be </a:t>
            </a:r>
            <a:r>
              <a:rPr lang="en-US" sz="2200" dirty="0">
                <a:latin typeface="Arial"/>
                <a:cs typeface="Arial"/>
              </a:rPr>
              <a:t>detected earlier</a:t>
            </a:r>
          </a:p>
          <a:p>
            <a:pPr lvl="1">
              <a:buSzPct val="80000"/>
              <a:buFont typeface="Wingdings" pitchFamily="2" charset="2"/>
              <a:buChar char="v"/>
            </a:pPr>
            <a:endParaRPr lang="en-US" sz="2200" dirty="0">
              <a:latin typeface="Arial"/>
              <a:cs typeface="Arial"/>
            </a:endParaRPr>
          </a:p>
          <a:p>
            <a:pPr lvl="1">
              <a:buSzPct val="80000"/>
              <a:buFont typeface="Wingdings" pitchFamily="2" charset="2"/>
              <a:buChar char="v"/>
            </a:pPr>
            <a:r>
              <a:rPr lang="en-US" sz="2200" dirty="0">
                <a:latin typeface="Arial"/>
                <a:cs typeface="Arial"/>
              </a:rPr>
              <a:t>Once every three months for each 100PB of data</a:t>
            </a:r>
            <a:endParaRPr lang="en-US" sz="2200" dirty="0">
              <a:cs typeface="Arial"/>
            </a:endParaRPr>
          </a:p>
          <a:p>
            <a:pPr lvl="1">
              <a:buSzPct val="80000"/>
              <a:buFont typeface="Wingdings" pitchFamily="2" charset="2"/>
              <a:buChar char="v"/>
            </a:pPr>
            <a:endParaRPr lang="en-US" sz="2200" dirty="0">
              <a:latin typeface="Arial"/>
              <a:cs typeface="Arial"/>
            </a:endParaRPr>
          </a:p>
          <a:p>
            <a:pPr lvl="1">
              <a:buSzPct val="80000"/>
              <a:buFont typeface="Wingdings" pitchFamily="2" charset="2"/>
              <a:buChar char="v"/>
            </a:pPr>
            <a:r>
              <a:rPr lang="en-US" sz="2200" dirty="0">
                <a:latin typeface="Arial"/>
                <a:cs typeface="Arial"/>
              </a:rPr>
              <a:t>In 40% of those cases, the corruption had already propagated to other replicas</a:t>
            </a:r>
            <a:endParaRPr lang="en-US" sz="2200" dirty="0">
              <a:cs typeface="Arial"/>
            </a:endParaRPr>
          </a:p>
          <a:p>
            <a:pPr lvl="1">
              <a:buSzPct val="80000"/>
              <a:buFont typeface="Wingdings" pitchFamily="2" charset="2"/>
              <a:buChar char="v"/>
            </a:pPr>
            <a:endParaRPr lang="en-US" sz="2200" dirty="0">
              <a:latin typeface="Arial"/>
              <a:cs typeface="Arial"/>
            </a:endParaRPr>
          </a:p>
          <a:p>
            <a:pPr lvl="1">
              <a:buSzPct val="80000"/>
              <a:buFont typeface="Wingdings" pitchFamily="2" charset="2"/>
              <a:buChar char="v"/>
            </a:pPr>
            <a:r>
              <a:rPr lang="en-US" sz="2200" dirty="0">
                <a:latin typeface="Arial"/>
                <a:cs typeface="Arial"/>
              </a:rPr>
              <a:t>Roughly 17 checksum mismatches for every petabyte of physical data transferred</a:t>
            </a:r>
            <a:endParaRPr lang="en-US" sz="2200" dirty="0">
              <a:cs typeface="Arial"/>
            </a:endParaRPr>
          </a:p>
          <a:p>
            <a:pPr lvl="2">
              <a:lnSpc>
                <a:spcPct val="150000"/>
              </a:lnSpc>
              <a:buSzPct val="80000"/>
              <a:buFont typeface="Wingdings" pitchFamily="2" charset="2"/>
              <a:buChar char="q"/>
            </a:pPr>
            <a:endParaRPr lang="en-US" sz="1600">
              <a:latin typeface="Arial"/>
              <a:cs typeface="Arial"/>
            </a:endParaRPr>
          </a:p>
          <a:p>
            <a:pPr marL="457200" lvl="1" indent="0">
              <a:lnSpc>
                <a:spcPct val="150000"/>
              </a:lnSpc>
              <a:buSzPct val="80000"/>
              <a:buNone/>
            </a:pPr>
            <a:endParaRPr lang="en-US" sz="2000">
              <a:latin typeface="Gill Sans MT"/>
              <a:cs typeface="Arial"/>
            </a:endParaRPr>
          </a:p>
          <a:p>
            <a:pPr lvl="2">
              <a:lnSpc>
                <a:spcPct val="150000"/>
              </a:lnSpc>
              <a:buSzPct val="80000"/>
              <a:buFont typeface="Wingdings" pitchFamily="2" charset="2"/>
              <a:buChar char="q"/>
            </a:pPr>
            <a:endParaRPr lang="en-US" sz="1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45876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59473-44C9-4C54-8039-0B151433D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Gill Sans MT"/>
              </a:rPr>
              <a:t>Lessons on Failure Handling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B6681-C07F-452D-95B6-D33578869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q"/>
            </a:pPr>
            <a:r>
              <a:rPr lang="en-US">
                <a:latin typeface="Gill Sans MT"/>
                <a:cs typeface="Arial"/>
              </a:rPr>
              <a:t>Multi-layer protection</a:t>
            </a:r>
            <a:endParaRPr lang="en-US">
              <a:latin typeface="Arial"/>
              <a:cs typeface="Arial"/>
            </a:endParaRPr>
          </a:p>
          <a:p>
            <a:pPr lvl="1">
              <a:buFont typeface="Wingdings" panose="020B0604020202020204" pitchFamily="34" charset="0"/>
              <a:buChar char="v"/>
            </a:pPr>
            <a:r>
              <a:rPr lang="en-US">
                <a:latin typeface="Arial"/>
                <a:cs typeface="Arial"/>
              </a:rPr>
              <a:t>Block integrity</a:t>
            </a:r>
            <a:endParaRPr lang="en-US"/>
          </a:p>
          <a:p>
            <a:pPr lvl="2">
              <a:buFont typeface="Wingdings" panose="020B0604020202020204" pitchFamily="34" charset="0"/>
              <a:buChar char="Ø"/>
            </a:pPr>
            <a:r>
              <a:rPr lang="en-US">
                <a:latin typeface="Arial"/>
                <a:cs typeface="Arial"/>
              </a:rPr>
              <a:t>Sstable, wal fragment</a:t>
            </a:r>
          </a:p>
          <a:p>
            <a:pPr lvl="1">
              <a:buFont typeface="Wingdings" panose="020B0604020202020204" pitchFamily="34" charset="0"/>
              <a:buChar char="v"/>
            </a:pPr>
            <a:r>
              <a:rPr lang="en-US">
                <a:latin typeface="Arial"/>
                <a:cs typeface="Arial"/>
              </a:rPr>
              <a:t>File integrity</a:t>
            </a:r>
          </a:p>
          <a:p>
            <a:pPr lvl="2">
              <a:buFont typeface="Wingdings" panose="020B0604020202020204" pitchFamily="34" charset="0"/>
              <a:buChar char="Ø"/>
            </a:pPr>
            <a:r>
              <a:rPr lang="en-US">
                <a:latin typeface="Arial"/>
                <a:cs typeface="Arial"/>
              </a:rPr>
              <a:t>Network transfer</a:t>
            </a:r>
          </a:p>
          <a:p>
            <a:pPr lvl="1">
              <a:buFont typeface="Wingdings" panose="020B0604020202020204" pitchFamily="34" charset="0"/>
              <a:buChar char="v"/>
            </a:pPr>
            <a:r>
              <a:rPr lang="en-US">
                <a:latin typeface="Arial"/>
                <a:cs typeface="Arial"/>
              </a:rPr>
              <a:t>Handoff integrity</a:t>
            </a:r>
          </a:p>
          <a:p>
            <a:pPr lvl="2">
              <a:buFont typeface="Wingdings" panose="020B0604020202020204" pitchFamily="34" charset="0"/>
              <a:buChar char="v"/>
            </a:pPr>
            <a:r>
              <a:rPr lang="en-US">
                <a:latin typeface="Arial"/>
                <a:cs typeface="Arial"/>
              </a:rPr>
              <a:t>Leave </a:t>
            </a:r>
          </a:p>
          <a:p>
            <a:pPr lvl="1">
              <a:buFont typeface="Wingdings" panose="020B0604020202020204" pitchFamily="34" charset="0"/>
              <a:buChar char="v"/>
            </a:pPr>
            <a:r>
              <a:rPr lang="en-US">
                <a:latin typeface="Arial"/>
                <a:cs typeface="Arial"/>
              </a:rPr>
              <a:t>Key-value integrity</a:t>
            </a:r>
          </a:p>
          <a:p>
            <a:endParaRPr lang="en-US">
              <a:latin typeface="Arial"/>
              <a:cs typeface="Arial"/>
            </a:endParaRPr>
          </a:p>
          <a:p>
            <a:pPr lvl="1"/>
            <a:endParaRPr lang="en-US"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7F5227-EF82-42EF-A2F7-53F13E649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41E7F-4715-4399-8099-CA6556013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Mar 10, 2021</a:t>
            </a:r>
            <a:endParaRPr lang="zh-CN" altLang="en-US"/>
          </a:p>
        </p:txBody>
      </p:sp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7F66E507-C172-4158-9511-C2ED2F3AA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926" y="1215222"/>
            <a:ext cx="4146992" cy="521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34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D14A9-9026-4843-B0A2-B19864AB8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N">
                <a:latin typeface="Gill Sans MT"/>
              </a:rPr>
              <a:t>Popular KV Store: RocksDB</a:t>
            </a:r>
            <a:endParaRPr lang="zh-CN" altLang="en-US">
              <a:latin typeface="Gill Sans M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EA0DCA-E0DE-E94A-87C9-157E57721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25924-8501-A14B-8512-289D22662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Mar 10, 2021</a:t>
            </a:r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2FC876-FDBF-F44F-8FF0-B6E2A71A9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900" y="2191883"/>
            <a:ext cx="2819400" cy="924835"/>
          </a:xfrm>
          <a:prstGeom prst="rect">
            <a:avLst/>
          </a:prstGeom>
        </p:spPr>
      </p:pic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930B9AFF-7218-9A46-B289-6EC2B7C95757}"/>
              </a:ext>
            </a:extLst>
          </p:cNvPr>
          <p:cNvSpPr txBox="1">
            <a:spLocks/>
          </p:cNvSpPr>
          <p:nvPr/>
        </p:nvSpPr>
        <p:spPr>
          <a:xfrm>
            <a:off x="749300" y="1195069"/>
            <a:ext cx="10515600" cy="1492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80000"/>
              <a:buFont typeface="Wingdings" pitchFamily="2" charset="2"/>
              <a:buChar char="q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Goal</a:t>
            </a:r>
          </a:p>
          <a:p>
            <a:pPr lvl="1">
              <a:lnSpc>
                <a:spcPct val="60000"/>
              </a:lnSpc>
              <a:spcBef>
                <a:spcPts val="1100"/>
              </a:spcBef>
              <a:buSzPct val="80000"/>
              <a:buFont typeface="Wingdings" pitchFamily="2" charset="2"/>
              <a:buChar char="v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For modern hardware (SSDs, Multicore CPUs)</a:t>
            </a:r>
          </a:p>
          <a:p>
            <a:pPr lvl="1">
              <a:lnSpc>
                <a:spcPct val="60000"/>
              </a:lnSpc>
              <a:spcBef>
                <a:spcPts val="1100"/>
              </a:spcBef>
              <a:buSzPct val="80000"/>
              <a:buFont typeface="Wingdings" pitchFamily="2" charset="2"/>
              <a:buChar char="v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Versatile (server range of applications)</a:t>
            </a:r>
          </a:p>
          <a:p>
            <a:pPr lvl="1">
              <a:lnSpc>
                <a:spcPct val="60000"/>
              </a:lnSpc>
              <a:spcBef>
                <a:spcPts val="1100"/>
              </a:spcBef>
              <a:buSzPct val="80000"/>
              <a:buFont typeface="Wingdings" pitchFamily="2" charset="2"/>
              <a:buChar char="v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Single node (doesn’t handle replication, load balancing, </a:t>
            </a: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F4E87A-E755-C743-A79F-FE95A5159DB4}"/>
              </a:ext>
            </a:extLst>
          </p:cNvPr>
          <p:cNvSpPr txBox="1"/>
          <p:nvPr/>
        </p:nvSpPr>
        <p:spPr>
          <a:xfrm>
            <a:off x="8952672" y="3116718"/>
            <a:ext cx="3125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>
                <a:solidFill>
                  <a:srgbClr val="002060"/>
                </a:solidFill>
              </a:rPr>
              <a:t>Persistent Key-Value Store Library</a:t>
            </a:r>
            <a:endParaRPr lang="en-CN" sz="1600" b="1" i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5469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59473-44C9-4C54-8039-0B151433D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Gill Sans MT"/>
              </a:rPr>
              <a:t>Lessons on Failure Handling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B6681-C07F-452D-95B6-D33578869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30805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q"/>
            </a:pPr>
            <a:r>
              <a:rPr lang="en-US">
                <a:latin typeface="Gill Sans MT"/>
                <a:cs typeface="Arial"/>
              </a:rPr>
              <a:t>Severity-based error handling</a:t>
            </a:r>
            <a:endParaRPr lang="en-US"/>
          </a:p>
          <a:p>
            <a:pPr lvl="1">
              <a:buFont typeface="Wingdings" panose="020B0604020202020204" pitchFamily="34" charset="0"/>
              <a:buChar char="v"/>
            </a:pPr>
            <a:r>
              <a:rPr lang="en-US">
                <a:latin typeface="Arial"/>
                <a:cs typeface="Arial"/>
              </a:rPr>
              <a:t>Return from underlying storage system</a:t>
            </a:r>
            <a:endParaRPr lang="en-US"/>
          </a:p>
          <a:p>
            <a:pPr lvl="2">
              <a:buFont typeface="Wingdings" panose="020B0604020202020204" pitchFamily="34" charset="0"/>
              <a:buChar char="Ø"/>
            </a:pPr>
            <a:r>
              <a:rPr lang="en-US">
                <a:latin typeface="Arial"/>
                <a:cs typeface="Arial"/>
              </a:rPr>
              <a:t>halting all write operations </a:t>
            </a:r>
          </a:p>
          <a:p>
            <a:pPr marL="457200" lvl="1" indent="0">
              <a:buNone/>
            </a:pPr>
            <a:endParaRPr lang="en-US">
              <a:latin typeface="Arial"/>
              <a:cs typeface="Arial"/>
            </a:endParaRPr>
          </a:p>
          <a:p>
            <a:pPr lvl="1">
              <a:buFont typeface="Wingdings" panose="020B0604020202020204" pitchFamily="34" charset="0"/>
              <a:buChar char="v"/>
            </a:pPr>
            <a:r>
              <a:rPr lang="en-US">
                <a:latin typeface="Arial"/>
                <a:cs typeface="Arial"/>
              </a:rPr>
              <a:t>Improvement</a:t>
            </a:r>
          </a:p>
          <a:p>
            <a:pPr lvl="2">
              <a:buFont typeface="Wingdings" panose="020B0604020202020204" pitchFamily="34" charset="0"/>
              <a:buChar char="Ø"/>
            </a:pPr>
            <a:r>
              <a:rPr lang="en-US">
                <a:latin typeface="Arial"/>
                <a:cs typeface="Arial"/>
              </a:rPr>
              <a:t>Interrupt and retry periodically</a:t>
            </a:r>
          </a:p>
          <a:p>
            <a:pPr lvl="2">
              <a:buFont typeface="Wingdings" panose="020B0604020202020204" pitchFamily="34" charset="0"/>
              <a:buChar char="Ø"/>
            </a:pPr>
            <a:r>
              <a:rPr lang="en-US">
                <a:latin typeface="Arial"/>
                <a:cs typeface="Arial"/>
              </a:rPr>
              <a:t>operational beneﬁts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7F5227-EF82-42EF-A2F7-53F13E649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41E7F-4715-4399-8099-CA6556013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Mar 10, 2021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5320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51087-898B-4048-AA82-849A62A76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Gill Sans MT"/>
              </a:rPr>
              <a:t>Lessons on the Key-value Interface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D11965-9C69-42C3-8BE0-B5F0CBEB7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CA7C0F-E7AE-406D-BBAB-11B0EBA12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Mar 10, 2021</a:t>
            </a:r>
            <a:endParaRPr lang="zh-CN" altLang="en-US"/>
          </a:p>
        </p:txBody>
      </p:sp>
      <p:sp>
        <p:nvSpPr>
          <p:cNvPr id="23" name="Content Placeholder 6">
            <a:extLst>
              <a:ext uri="{FF2B5EF4-FFF2-40B4-BE49-F238E27FC236}">
                <a16:creationId xmlns:a16="http://schemas.microsoft.com/office/drawing/2014/main" id="{75E94F24-7A88-4B2D-81E7-833B96EA8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037" y="1334631"/>
            <a:ext cx="10515600" cy="538946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buSzPct val="80000"/>
              <a:buFont typeface="Wingdings" pitchFamily="2" charset="2"/>
              <a:buChar char="q"/>
            </a:pPr>
            <a:r>
              <a:rPr lang="en-US" sz="2400">
                <a:latin typeface="Arial"/>
                <a:cs typeface="Arial"/>
              </a:rPr>
              <a:t>The key-value interface enjoys great popularity for its simplicity </a:t>
            </a:r>
            <a:endParaRPr lang="en-US"/>
          </a:p>
          <a:p>
            <a:pPr lvl="1">
              <a:lnSpc>
                <a:spcPct val="150000"/>
              </a:lnSpc>
              <a:buSzPct val="80000"/>
              <a:buFont typeface="Wingdings" pitchFamily="2" charset="2"/>
              <a:buChar char="v"/>
            </a:pPr>
            <a:r>
              <a:rPr lang="en-US" sz="2000">
                <a:latin typeface="Arial"/>
                <a:cs typeface="Arial"/>
              </a:rPr>
              <a:t>Variable-length byte arrays</a:t>
            </a:r>
          </a:p>
          <a:p>
            <a:pPr lvl="1">
              <a:lnSpc>
                <a:spcPct val="150000"/>
              </a:lnSpc>
              <a:buSzPct val="80000"/>
              <a:buFont typeface="Wingdings" pitchFamily="2" charset="2"/>
              <a:buChar char="v"/>
            </a:pPr>
            <a:r>
              <a:rPr lang="en-US" sz="2000">
                <a:latin typeface="Arial"/>
                <a:cs typeface="Arial"/>
              </a:rPr>
              <a:t>Portability</a:t>
            </a:r>
          </a:p>
          <a:p>
            <a:pPr>
              <a:lnSpc>
                <a:spcPct val="150000"/>
              </a:lnSpc>
              <a:buSzPct val="80000"/>
              <a:buFont typeface="Wingdings" pitchFamily="2" charset="2"/>
              <a:buChar char="q"/>
            </a:pPr>
            <a:endParaRPr lang="en-US"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16837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51087-898B-4048-AA82-849A62A76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Gill Sans MT"/>
              </a:rPr>
              <a:t>Lessons on the Key-value Interface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D11965-9C69-42C3-8BE0-B5F0CBEB7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CA7C0F-E7AE-406D-BBAB-11B0EBA12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Mar 10, 2021</a:t>
            </a:r>
            <a:endParaRPr lang="zh-CN" altLang="en-US"/>
          </a:p>
        </p:txBody>
      </p:sp>
      <p:sp>
        <p:nvSpPr>
          <p:cNvPr id="23" name="Content Placeholder 6">
            <a:extLst>
              <a:ext uri="{FF2B5EF4-FFF2-40B4-BE49-F238E27FC236}">
                <a16:creationId xmlns:a16="http://schemas.microsoft.com/office/drawing/2014/main" id="{75E94F24-7A88-4B2D-81E7-833B96EA8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037" y="1334631"/>
            <a:ext cx="10515600" cy="53894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150000"/>
              </a:lnSpc>
              <a:buSzPct val="80000"/>
              <a:buFont typeface="Wingdings" panose="020B0604020202020204" pitchFamily="34" charset="0"/>
              <a:buChar char="q"/>
            </a:pPr>
            <a:r>
              <a:rPr lang="en-US" sz="2400">
                <a:latin typeface="Arial"/>
                <a:cs typeface="Arial"/>
              </a:rPr>
              <a:t>Versions and timestamps</a:t>
            </a:r>
            <a:endParaRPr lang="en-US"/>
          </a:p>
          <a:p>
            <a:pPr marL="800100" lvl="1" indent="-342900">
              <a:lnSpc>
                <a:spcPct val="150000"/>
              </a:lnSpc>
              <a:buSzPct val="80000"/>
              <a:buFont typeface="Wingdings" panose="020B0604020202020204" pitchFamily="34" charset="0"/>
              <a:buChar char="v"/>
            </a:pPr>
            <a:r>
              <a:rPr lang="en-US" sz="2000">
                <a:latin typeface="Arial"/>
                <a:cs typeface="Arial"/>
              </a:rPr>
              <a:t>No explicit API for timestamp</a:t>
            </a:r>
            <a:endParaRPr lang="en-US" sz="2000">
              <a:latin typeface="Gill Sans MT"/>
              <a:cs typeface="Arial"/>
            </a:endParaRPr>
          </a:p>
          <a:p>
            <a:pPr marL="800100" lvl="1" indent="-342900">
              <a:lnSpc>
                <a:spcPct val="150000"/>
              </a:lnSpc>
              <a:buFont typeface="Wingdings" panose="020B0604020202020204" pitchFamily="34" charset="0"/>
              <a:buChar char="v"/>
            </a:pPr>
            <a:r>
              <a:rPr lang="en-US" sz="2000">
                <a:latin typeface="Arial"/>
                <a:cs typeface="Arial"/>
              </a:rPr>
              <a:t>No cross-shard support</a:t>
            </a:r>
            <a:endParaRPr lang="en-US"/>
          </a:p>
          <a:p>
            <a:pPr marL="800100" lvl="1" indent="-342900">
              <a:lnSpc>
                <a:spcPct val="150000"/>
              </a:lnSpc>
              <a:buSzPct val="80000"/>
              <a:buFont typeface="Wingdings" panose="020B0604020202020204" pitchFamily="34" charset="0"/>
              <a:buChar char="v"/>
            </a:pPr>
            <a:r>
              <a:rPr lang="en-US" sz="2000">
                <a:latin typeface="Arial"/>
                <a:cs typeface="Arial"/>
              </a:rPr>
              <a:t>Improvement</a:t>
            </a:r>
          </a:p>
          <a:p>
            <a:pPr marL="1257300" lvl="2" indent="-342900">
              <a:lnSpc>
                <a:spcPct val="150000"/>
              </a:lnSpc>
              <a:buSzPct val="80000"/>
              <a:buFont typeface="Wingdings" panose="020B0604020202020204" pitchFamily="34" charset="0"/>
              <a:buChar char="v"/>
            </a:pPr>
            <a:r>
              <a:rPr lang="en-US" sz="1600">
                <a:latin typeface="Arial"/>
                <a:cs typeface="Arial"/>
              </a:rPr>
              <a:t>Separate timestamp from key</a:t>
            </a:r>
          </a:p>
          <a:p>
            <a:pPr marL="800100" lvl="1" indent="-342900">
              <a:lnSpc>
                <a:spcPct val="150000"/>
              </a:lnSpc>
              <a:buSzPct val="80000"/>
              <a:buFont typeface="Wingdings" panose="020B0604020202020204" pitchFamily="34" charset="0"/>
              <a:buChar char="q"/>
            </a:pPr>
            <a:endParaRPr lang="en-US" sz="2000">
              <a:latin typeface="Arial"/>
              <a:cs typeface="Arial"/>
            </a:endParaRPr>
          </a:p>
          <a:p>
            <a:pPr marL="800100" lvl="1" indent="-342900">
              <a:lnSpc>
                <a:spcPct val="150000"/>
              </a:lnSpc>
              <a:buSzPct val="80000"/>
              <a:buFont typeface="Wingdings" panose="020B0604020202020204" pitchFamily="34" charset="0"/>
              <a:buChar char="q"/>
            </a:pPr>
            <a:endParaRPr lang="en-US" sz="2000">
              <a:latin typeface="Arial"/>
              <a:cs typeface="Arial"/>
            </a:endParaRPr>
          </a:p>
          <a:p>
            <a:pPr marL="800100" lvl="1" indent="-342900">
              <a:lnSpc>
                <a:spcPct val="150000"/>
              </a:lnSpc>
              <a:buSzPct val="80000"/>
              <a:buFont typeface="Wingdings" panose="020B0604020202020204" pitchFamily="34" charset="0"/>
              <a:buChar char="q"/>
            </a:pPr>
            <a:endParaRPr lang="en-US" sz="2000">
              <a:latin typeface="Arial"/>
              <a:cs typeface="Arial"/>
            </a:endParaRPr>
          </a:p>
          <a:p>
            <a:pPr marL="0" indent="0">
              <a:lnSpc>
                <a:spcPct val="150000"/>
              </a:lnSpc>
              <a:buSzPct val="80000"/>
              <a:buNone/>
            </a:pPr>
            <a:endParaRPr lang="en-US" sz="2400">
              <a:latin typeface="Arial"/>
              <a:cs typeface="Arial"/>
            </a:endParaRPr>
          </a:p>
          <a:p>
            <a:pPr marL="457200" lvl="1" indent="0">
              <a:lnSpc>
                <a:spcPct val="150000"/>
              </a:lnSpc>
              <a:buSzPct val="80000"/>
              <a:buNone/>
            </a:pPr>
            <a:endParaRPr lang="en-US" sz="2000">
              <a:latin typeface="Gill Sans MT"/>
              <a:cs typeface="Arial"/>
            </a:endParaRPr>
          </a:p>
          <a:p>
            <a:pPr marL="914400" lvl="2" indent="0">
              <a:lnSpc>
                <a:spcPct val="150000"/>
              </a:lnSpc>
              <a:buSzPct val="80000"/>
              <a:buNone/>
            </a:pPr>
            <a:endParaRPr lang="en-US" sz="1600">
              <a:latin typeface="Arial"/>
              <a:cs typeface="Arial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AAE50D18-49E1-4BD1-BA1F-19510340E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718" y="4188696"/>
            <a:ext cx="4350936" cy="16280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56FF4B-99D4-43CC-ABB1-D9DF3047DE50}"/>
              </a:ext>
            </a:extLst>
          </p:cNvPr>
          <p:cNvSpPr txBox="1"/>
          <p:nvPr/>
        </p:nvSpPr>
        <p:spPr>
          <a:xfrm>
            <a:off x="3046941" y="5893858"/>
            <a:ext cx="52620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ea typeface="+mn-lt"/>
                <a:cs typeface="+mn-lt"/>
              </a:rPr>
              <a:t>DB_bench</a:t>
            </a:r>
            <a:r>
              <a:rPr lang="en-US">
                <a:ea typeface="+mn-lt"/>
                <a:cs typeface="+mn-lt"/>
              </a:rPr>
              <a:t> microbenchmark using the timestamp API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405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085B-82F5-DA48-9B5B-9AEB50D7E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Outline</a:t>
            </a:r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753D09-97E5-224E-8F5E-540C9730B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7190D-DD1D-964C-8F16-F70A14D89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Mar 10, 2021</a:t>
            </a:r>
            <a:endParaRPr lang="zh-CN" altLang="en-US"/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DE1CB258-D57F-094F-AC17-FF41E3B22ED3}"/>
              </a:ext>
            </a:extLst>
          </p:cNvPr>
          <p:cNvGrpSpPr>
            <a:grpSpLocks/>
          </p:cNvGrpSpPr>
          <p:nvPr/>
        </p:nvGrpSpPr>
        <p:grpSpPr bwMode="auto">
          <a:xfrm>
            <a:off x="1152931" y="1808290"/>
            <a:ext cx="762000" cy="665162"/>
            <a:chOff x="1110" y="2656"/>
            <a:chExt cx="1549" cy="1351"/>
          </a:xfrm>
        </p:grpSpPr>
        <p:sp>
          <p:nvSpPr>
            <p:cNvPr id="7" name="AutoShape 4">
              <a:extLst>
                <a:ext uri="{FF2B5EF4-FFF2-40B4-BE49-F238E27FC236}">
                  <a16:creationId xmlns:a16="http://schemas.microsoft.com/office/drawing/2014/main" id="{22453FB6-685E-F344-B333-E6B3BF3C233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AutoShape 5">
              <a:extLst>
                <a:ext uri="{FF2B5EF4-FFF2-40B4-BE49-F238E27FC236}">
                  <a16:creationId xmlns:a16="http://schemas.microsoft.com/office/drawing/2014/main" id="{6ADA8423-2378-A646-8E4C-1BDF33C6CB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AutoShape 6">
              <a:extLst>
                <a:ext uri="{FF2B5EF4-FFF2-40B4-BE49-F238E27FC236}">
                  <a16:creationId xmlns:a16="http://schemas.microsoft.com/office/drawing/2014/main" id="{8064B3AA-949F-6241-B235-43E6282908C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Line 11">
            <a:extLst>
              <a:ext uri="{FF2B5EF4-FFF2-40B4-BE49-F238E27FC236}">
                <a16:creationId xmlns:a16="http://schemas.microsoft.com/office/drawing/2014/main" id="{AA57EFEA-C4D4-4047-96E8-C82BC5DD20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531" y="2417890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ED78A1E2-071B-EE46-8A16-8F4B411CC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011" y="1884490"/>
            <a:ext cx="1905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1041842B-EACB-FB4C-BBE8-9AEF2239DBB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48194" y="1906715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id="{6FE4313A-ADBF-354C-B8E1-499B9FA3A349}"/>
              </a:ext>
            </a:extLst>
          </p:cNvPr>
          <p:cNvGrpSpPr>
            <a:grpSpLocks/>
          </p:cNvGrpSpPr>
          <p:nvPr/>
        </p:nvGrpSpPr>
        <p:grpSpPr bwMode="auto">
          <a:xfrm>
            <a:off x="1152931" y="2722690"/>
            <a:ext cx="762000" cy="665162"/>
            <a:chOff x="3174" y="2656"/>
            <a:chExt cx="1549" cy="1351"/>
          </a:xfrm>
        </p:grpSpPr>
        <p:sp>
          <p:nvSpPr>
            <p:cNvPr id="14" name="AutoShape 8">
              <a:extLst>
                <a:ext uri="{FF2B5EF4-FFF2-40B4-BE49-F238E27FC236}">
                  <a16:creationId xmlns:a16="http://schemas.microsoft.com/office/drawing/2014/main" id="{9448FA97-6768-AC48-9E4B-74F21B47025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AutoShape 9">
              <a:extLst>
                <a:ext uri="{FF2B5EF4-FFF2-40B4-BE49-F238E27FC236}">
                  <a16:creationId xmlns:a16="http://schemas.microsoft.com/office/drawing/2014/main" id="{0C2AB8FB-ABE8-3646-9D0E-12B966FE1BC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AutoShape 10">
              <a:extLst>
                <a:ext uri="{FF2B5EF4-FFF2-40B4-BE49-F238E27FC236}">
                  <a16:creationId xmlns:a16="http://schemas.microsoft.com/office/drawing/2014/main" id="{A11CEA87-C5F3-2C46-A7CB-48481D49609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7" name="Line 14">
            <a:extLst>
              <a:ext uri="{FF2B5EF4-FFF2-40B4-BE49-F238E27FC236}">
                <a16:creationId xmlns:a16="http://schemas.microsoft.com/office/drawing/2014/main" id="{D17DA239-B395-604A-B674-84CE1E41722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531" y="3332290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0B1E965C-9203-614E-B230-3AB1C9B4E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011" y="2798890"/>
            <a:ext cx="64338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/>
          <a:p>
            <a:pPr eaLnBrk="0" hangingPunct="0"/>
            <a:r>
              <a:rPr lang="en-US" altLang="zh-CN" sz="2400" b="1">
                <a:latin typeface="Gill Sans MT"/>
                <a:ea typeface="宋体"/>
                <a:cs typeface="Calibri"/>
              </a:rPr>
              <a:t>Evolution of Resource Optimization Targets</a:t>
            </a: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5AECE352-4AEE-AE40-8030-C0261E400C6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48194" y="2821115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grpSp>
        <p:nvGrpSpPr>
          <p:cNvPr id="20" name="Group 17">
            <a:extLst>
              <a:ext uri="{FF2B5EF4-FFF2-40B4-BE49-F238E27FC236}">
                <a16:creationId xmlns:a16="http://schemas.microsoft.com/office/drawing/2014/main" id="{31CE9C3D-7397-E847-B3AA-62DA5D925F14}"/>
              </a:ext>
            </a:extLst>
          </p:cNvPr>
          <p:cNvGrpSpPr>
            <a:grpSpLocks/>
          </p:cNvGrpSpPr>
          <p:nvPr/>
        </p:nvGrpSpPr>
        <p:grpSpPr bwMode="auto">
          <a:xfrm>
            <a:off x="1152931" y="3614865"/>
            <a:ext cx="762001" cy="665162"/>
            <a:chOff x="1110" y="2656"/>
            <a:chExt cx="1549" cy="1351"/>
          </a:xfrm>
        </p:grpSpPr>
        <p:sp>
          <p:nvSpPr>
            <p:cNvPr id="21" name="AutoShape 18">
              <a:extLst>
                <a:ext uri="{FF2B5EF4-FFF2-40B4-BE49-F238E27FC236}">
                  <a16:creationId xmlns:a16="http://schemas.microsoft.com/office/drawing/2014/main" id="{04EF499B-5311-904B-A25E-44BEEEA7EE9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AutoShape 19">
              <a:extLst>
                <a:ext uri="{FF2B5EF4-FFF2-40B4-BE49-F238E27FC236}">
                  <a16:creationId xmlns:a16="http://schemas.microsoft.com/office/drawing/2014/main" id="{F427C7A2-1B48-7847-9163-3717F0F24B4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AutoShape 20">
              <a:extLst>
                <a:ext uri="{FF2B5EF4-FFF2-40B4-BE49-F238E27FC236}">
                  <a16:creationId xmlns:a16="http://schemas.microsoft.com/office/drawing/2014/main" id="{8FD76F14-1F64-0042-9B85-608BCD32C18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4" name="Line 25">
            <a:extLst>
              <a:ext uri="{FF2B5EF4-FFF2-40B4-BE49-F238E27FC236}">
                <a16:creationId xmlns:a16="http://schemas.microsoft.com/office/drawing/2014/main" id="{22D2A4A0-4FF7-134D-8959-53175B16D11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531" y="4224465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74626734-4459-D84A-A704-3DE5903D9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011" y="3691065"/>
            <a:ext cx="55074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/>
          <a:p>
            <a:pPr eaLnBrk="0" hangingPunct="0"/>
            <a:r>
              <a:rPr lang="en-US" altLang="zh-CN" sz="2400" b="1">
                <a:latin typeface="Gill Sans MT"/>
                <a:ea typeface="宋体"/>
                <a:cs typeface="Calibri"/>
              </a:rPr>
              <a:t>Lessons from Real-world Applications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32A00673-759D-B144-AB26-5E487FBD236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48194" y="3713290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27" name="Group 21">
            <a:extLst>
              <a:ext uri="{FF2B5EF4-FFF2-40B4-BE49-F238E27FC236}">
                <a16:creationId xmlns:a16="http://schemas.microsoft.com/office/drawing/2014/main" id="{AC12AB32-0D0B-D345-90B5-F5B21332CBA3}"/>
              </a:ext>
            </a:extLst>
          </p:cNvPr>
          <p:cNvGrpSpPr>
            <a:grpSpLocks/>
          </p:cNvGrpSpPr>
          <p:nvPr/>
        </p:nvGrpSpPr>
        <p:grpSpPr bwMode="auto">
          <a:xfrm>
            <a:off x="1152931" y="4529265"/>
            <a:ext cx="762000" cy="665162"/>
            <a:chOff x="3174" y="2656"/>
            <a:chExt cx="1549" cy="1351"/>
          </a:xfrm>
        </p:grpSpPr>
        <p:sp>
          <p:nvSpPr>
            <p:cNvPr id="28" name="AutoShape 22">
              <a:extLst>
                <a:ext uri="{FF2B5EF4-FFF2-40B4-BE49-F238E27FC236}">
                  <a16:creationId xmlns:a16="http://schemas.microsoft.com/office/drawing/2014/main" id="{457B5392-3ED2-2B4C-B162-454614A9A62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AutoShape 23">
              <a:extLst>
                <a:ext uri="{FF2B5EF4-FFF2-40B4-BE49-F238E27FC236}">
                  <a16:creationId xmlns:a16="http://schemas.microsoft.com/office/drawing/2014/main" id="{3B340ABD-3DAB-BF49-AEB0-17A9A4EDB6F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AutoShape 24">
              <a:extLst>
                <a:ext uri="{FF2B5EF4-FFF2-40B4-BE49-F238E27FC236}">
                  <a16:creationId xmlns:a16="http://schemas.microsoft.com/office/drawing/2014/main" id="{C794E69F-D5DC-F446-86D0-86A31B26DDF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1" name="Line 28">
            <a:extLst>
              <a:ext uri="{FF2B5EF4-FFF2-40B4-BE49-F238E27FC236}">
                <a16:creationId xmlns:a16="http://schemas.microsoft.com/office/drawing/2014/main" id="{8344E2C2-B780-C246-AC8A-362BE71E99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531" y="5138865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 Box 29">
            <a:extLst>
              <a:ext uri="{FF2B5EF4-FFF2-40B4-BE49-F238E27FC236}">
                <a16:creationId xmlns:a16="http://schemas.microsoft.com/office/drawing/2014/main" id="{D19C3F29-CFEF-8142-882A-A33C4A7DD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011" y="4605465"/>
            <a:ext cx="17780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33" name="Text Box 30">
            <a:extLst>
              <a:ext uri="{FF2B5EF4-FFF2-40B4-BE49-F238E27FC236}">
                <a16:creationId xmlns:a16="http://schemas.microsoft.com/office/drawing/2014/main" id="{D93FB346-69DB-D249-B202-DCB3FEF0B6F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48194" y="4627690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922111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51087-898B-4048-AA82-849A62A76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Gill Sans MT"/>
              </a:rPr>
              <a:t>Conclusion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D11965-9C69-42C3-8BE0-B5F0CBEB7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CA7C0F-E7AE-406D-BBAB-11B0EBA12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Mar 10, 2021</a:t>
            </a:r>
            <a:endParaRPr lang="zh-CN" altLang="en-US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64348BF-4350-3441-9C34-B51F49A39167}"/>
              </a:ext>
            </a:extLst>
          </p:cNvPr>
          <p:cNvSpPr txBox="1">
            <a:spLocks/>
          </p:cNvSpPr>
          <p:nvPr/>
        </p:nvSpPr>
        <p:spPr>
          <a:xfrm>
            <a:off x="1063443" y="1538246"/>
            <a:ext cx="10515600" cy="4357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SzPct val="80000"/>
              <a:buFont typeface="Wingdings" pitchFamily="2" charset="2"/>
              <a:buChar char="q"/>
            </a:pPr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Views</a:t>
            </a:r>
            <a:endParaRPr lang="en-US" altLang="zh-CN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800" lvl="1">
              <a:lnSpc>
                <a:spcPct val="100000"/>
              </a:lnSpc>
              <a:buSzPct val="80000"/>
              <a:buFont typeface="Wingdings" pitchFamily="2" charset="2"/>
              <a:buChar char="v"/>
            </a:pPr>
            <a:r>
              <a:rPr lang="en-US" altLang="zh-CN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and space amplification </a:t>
            </a:r>
            <a:r>
              <a:rPr lang="en-US" altLang="zh-CN" sz="2000">
                <a:latin typeface="Arial" panose="020B0604020202020204" pitchFamily="34" charset="0"/>
                <a:cs typeface="Arial" panose="020B0604020202020204" pitchFamily="34" charset="0"/>
              </a:rPr>
              <a:t>remain the primary concern</a:t>
            </a:r>
          </a:p>
          <a:p>
            <a:pPr marL="469800" lvl="1">
              <a:lnSpc>
                <a:spcPct val="100000"/>
              </a:lnSpc>
              <a:buSzPct val="80000"/>
              <a:buFont typeface="Wingdings" pitchFamily="2" charset="2"/>
              <a:buChar char="v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Additional focus shifted to </a:t>
            </a:r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CPU and DRAM efficiency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storage</a:t>
            </a:r>
          </a:p>
          <a:p>
            <a:pPr>
              <a:lnSpc>
                <a:spcPct val="100000"/>
              </a:lnSpc>
              <a:buSzPct val="80000"/>
              <a:buFont typeface="Wingdings" pitchFamily="2" charset="2"/>
              <a:buChar char="q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Lessons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69800" lvl="1">
              <a:lnSpc>
                <a:spcPct val="100000"/>
              </a:lnSpc>
              <a:buSzPct val="80000"/>
              <a:buFont typeface="Wingdings" pitchFamily="2" charset="2"/>
              <a:buChar char="v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Resource allocation across different RocksDB instances</a:t>
            </a:r>
          </a:p>
          <a:p>
            <a:pPr marL="469800" lvl="1">
              <a:lnSpc>
                <a:spcPct val="100000"/>
              </a:lnSpc>
              <a:buSzPct val="80000"/>
              <a:buFont typeface="Wingdings" pitchFamily="2" charset="2"/>
              <a:buChar char="v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Backward and forward compatible</a:t>
            </a:r>
          </a:p>
          <a:p>
            <a:pPr marL="469800" lvl="1">
              <a:lnSpc>
                <a:spcPct val="100000"/>
              </a:lnSpc>
              <a:buSzPct val="80000"/>
              <a:buFont typeface="Wingdings" pitchFamily="2" charset="2"/>
              <a:buChar char="v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Automated configuration</a:t>
            </a:r>
          </a:p>
          <a:p>
            <a:pPr marL="469800" lvl="1">
              <a:lnSpc>
                <a:spcPct val="100000"/>
              </a:lnSpc>
              <a:buSzPct val="80000"/>
              <a:buFont typeface="Wingdings" pitchFamily="2" charset="2"/>
              <a:buChar char="v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Detect errors earlier at every layer</a:t>
            </a:r>
          </a:p>
          <a:p>
            <a:pPr marL="469800" lvl="1">
              <a:lnSpc>
                <a:spcPct val="100000"/>
              </a:lnSpc>
              <a:buSzPct val="80000"/>
              <a:buFont typeface="Wingdings" pitchFamily="2" charset="2"/>
              <a:buChar char="v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Simple revisions to interface yield better balance</a:t>
            </a:r>
          </a:p>
        </p:txBody>
      </p:sp>
    </p:spTree>
    <p:extLst>
      <p:ext uri="{BB962C8B-B14F-4D97-AF65-F5344CB8AC3E}">
        <p14:creationId xmlns:p14="http://schemas.microsoft.com/office/powerpoint/2010/main" val="15526723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53383" y="1164043"/>
            <a:ext cx="10465750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Evolution of Development</a:t>
            </a:r>
          </a:p>
          <a:p>
            <a:pPr algn="ctr"/>
            <a:r>
              <a:rPr lang="en-US" alt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Priorities in Key-value Stores</a:t>
            </a:r>
          </a:p>
          <a:p>
            <a:pPr algn="ctr"/>
            <a:r>
              <a:rPr lang="en-US" alt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Serving Large-scale Applications:</a:t>
            </a:r>
          </a:p>
          <a:p>
            <a:pPr algn="ctr"/>
            <a:r>
              <a:rPr lang="en-US" alt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The RocksDB Experience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830362" y="4512182"/>
            <a:ext cx="853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zh-CN" sz="3600">
                <a:latin typeface="Gill Sans MT" panose="020B0502020104020203" pitchFamily="34" charset="0"/>
                <a:ea typeface="华文新魏" panose="02010800040101010101" pitchFamily="2" charset="-122"/>
              </a:rPr>
              <a:t>Thanks for your attention!</a:t>
            </a:r>
            <a:endParaRPr lang="en-US" altLang="zh-CN" sz="3600">
              <a:latin typeface="Gill Sans MT" panose="020B0502020104020203" pitchFamily="34" charset="0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865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D14A9-9026-4843-B0A2-B19864AB8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N">
                <a:latin typeface="Gill Sans MT"/>
              </a:rPr>
              <a:t>Popular</a:t>
            </a:r>
            <a:r>
              <a:rPr lang="en-CN"/>
              <a:t> KV Store: RocksDB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EA0DCA-E0DE-E94A-87C9-157E57721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25924-8501-A14B-8512-289D22662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Mar 10, 2021</a:t>
            </a:r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2FC876-FDBF-F44F-8FF0-B6E2A71A9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900" y="2191883"/>
            <a:ext cx="2819400" cy="924835"/>
          </a:xfrm>
          <a:prstGeom prst="rect">
            <a:avLst/>
          </a:prstGeom>
        </p:spPr>
      </p:pic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9E79674F-0D31-7C4D-8D35-1C6DFEA9B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00" y="2607757"/>
            <a:ext cx="10515600" cy="2139841"/>
          </a:xfrm>
        </p:spPr>
        <p:txBody>
          <a:bodyPr>
            <a:normAutofit/>
          </a:bodyPr>
          <a:lstStyle/>
          <a:p>
            <a:pPr>
              <a:buSzPct val="80000"/>
              <a:buFont typeface="Wingdings" pitchFamily="2" charset="2"/>
              <a:buChar char="q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Development</a:t>
            </a:r>
          </a:p>
          <a:p>
            <a:pPr lvl="1">
              <a:lnSpc>
                <a:spcPct val="60000"/>
              </a:lnSpc>
              <a:spcBef>
                <a:spcPts val="1100"/>
              </a:spcBef>
              <a:buSzPct val="80000"/>
              <a:buFont typeface="Wingdings" pitchFamily="2" charset="2"/>
              <a:buChar char="v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2012: fork from </a:t>
            </a:r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LevelDB</a:t>
            </a:r>
          </a:p>
          <a:p>
            <a:pPr lvl="1">
              <a:lnSpc>
                <a:spcPct val="60000"/>
              </a:lnSpc>
              <a:spcBef>
                <a:spcPts val="1100"/>
              </a:spcBef>
              <a:buSzPct val="80000"/>
              <a:buFont typeface="Wingdings" pitchFamily="2" charset="2"/>
              <a:buChar char="v"/>
            </a:pPr>
            <a:r>
              <a:rPr lang="zh-CN" alt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2013: Open-source</a:t>
            </a:r>
          </a:p>
          <a:p>
            <a:pPr lvl="1">
              <a:lnSpc>
                <a:spcPct val="60000"/>
              </a:lnSpc>
              <a:spcBef>
                <a:spcPts val="1100"/>
              </a:spcBef>
              <a:buSzPct val="80000"/>
              <a:buFont typeface="Wingdings" pitchFamily="2" charset="2"/>
              <a:buChar char="v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2014: </a:t>
            </a: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MongoRocks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(MongoDB engine)</a:t>
            </a:r>
          </a:p>
          <a:p>
            <a:pPr lvl="1">
              <a:lnSpc>
                <a:spcPct val="60000"/>
              </a:lnSpc>
              <a:spcBef>
                <a:spcPts val="1100"/>
              </a:spcBef>
              <a:buSzPct val="80000"/>
              <a:buFont typeface="Wingdings" pitchFamily="2" charset="2"/>
              <a:buChar char="v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2016: </a:t>
            </a: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MyRocks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(MySQL engine)</a:t>
            </a:r>
          </a:p>
          <a:p>
            <a:pPr lvl="1">
              <a:lnSpc>
                <a:spcPct val="60000"/>
              </a:lnSpc>
              <a:spcBef>
                <a:spcPts val="1100"/>
              </a:spcBef>
              <a:buSzPct val="80000"/>
              <a:buFont typeface="Wingdings" pitchFamily="2" charset="2"/>
              <a:buChar char="v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2018: </a:t>
            </a: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Rocksandra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(Cassandra engine)</a:t>
            </a:r>
            <a:endParaRPr lang="en-CN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EF97285-B61F-D64A-9092-E357B8B27CB6}"/>
              </a:ext>
            </a:extLst>
          </p:cNvPr>
          <p:cNvSpPr txBox="1">
            <a:spLocks/>
          </p:cNvSpPr>
          <p:nvPr/>
        </p:nvSpPr>
        <p:spPr>
          <a:xfrm>
            <a:off x="749300" y="1195069"/>
            <a:ext cx="10515600" cy="1492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80000"/>
              <a:buFont typeface="Wingdings" pitchFamily="2" charset="2"/>
              <a:buChar char="q"/>
            </a:pPr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Goal</a:t>
            </a:r>
          </a:p>
          <a:p>
            <a:pPr lvl="1">
              <a:lnSpc>
                <a:spcPct val="60000"/>
              </a:lnSpc>
              <a:spcBef>
                <a:spcPts val="1100"/>
              </a:spcBef>
              <a:buSzPct val="80000"/>
              <a:buFont typeface="Wingdings" pitchFamily="2" charset="2"/>
              <a:buChar char="v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modern hardware (SSDs, Multicore CPUs)</a:t>
            </a:r>
          </a:p>
          <a:p>
            <a:pPr lvl="1">
              <a:lnSpc>
                <a:spcPct val="60000"/>
              </a:lnSpc>
              <a:spcBef>
                <a:spcPts val="1100"/>
              </a:spcBef>
              <a:buSzPct val="80000"/>
              <a:buFont typeface="Wingdings" pitchFamily="2" charset="2"/>
              <a:buChar char="v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Versatile (server range of applications)</a:t>
            </a:r>
          </a:p>
          <a:p>
            <a:pPr lvl="1">
              <a:lnSpc>
                <a:spcPct val="60000"/>
              </a:lnSpc>
              <a:spcBef>
                <a:spcPts val="1100"/>
              </a:spcBef>
              <a:buSzPct val="80000"/>
              <a:buFont typeface="Wingdings" pitchFamily="2" charset="2"/>
              <a:buChar char="v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node (doesn’t handle replication, load balancing, </a:t>
            </a:r>
            <a:r>
              <a:rPr lang="en-US" sz="200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C352CB-D59C-D942-999A-C49520839CC4}"/>
              </a:ext>
            </a:extLst>
          </p:cNvPr>
          <p:cNvSpPr txBox="1"/>
          <p:nvPr/>
        </p:nvSpPr>
        <p:spPr>
          <a:xfrm>
            <a:off x="8952672" y="3116718"/>
            <a:ext cx="3125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>
                <a:solidFill>
                  <a:srgbClr val="002060"/>
                </a:solidFill>
              </a:rPr>
              <a:t>Persistent Key-Value Store Library</a:t>
            </a:r>
            <a:endParaRPr lang="en-CN" sz="1600" b="1" i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729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D14A9-9026-4843-B0A2-B19864AB8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N">
                <a:latin typeface="Gill Sans MT"/>
              </a:rPr>
              <a:t>Popular</a:t>
            </a:r>
            <a:r>
              <a:rPr lang="en-CN"/>
              <a:t> KV Store: RocksDB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EA0DCA-E0DE-E94A-87C9-157E57721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25924-8501-A14B-8512-289D22662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Mar 10, 2021</a:t>
            </a:r>
            <a:endParaRPr lang="zh-CN" altLang="en-US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66358C14-8197-B644-AEA0-CD11407CE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00" y="2607757"/>
            <a:ext cx="10515600" cy="2139841"/>
          </a:xfrm>
        </p:spPr>
        <p:txBody>
          <a:bodyPr>
            <a:normAutofit/>
          </a:bodyPr>
          <a:lstStyle/>
          <a:p>
            <a:pPr>
              <a:buSzPct val="80000"/>
              <a:buFont typeface="Wingdings" pitchFamily="2" charset="2"/>
              <a:buChar char="q"/>
            </a:pPr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Development</a:t>
            </a:r>
          </a:p>
          <a:p>
            <a:pPr lvl="1">
              <a:lnSpc>
                <a:spcPct val="60000"/>
              </a:lnSpc>
              <a:spcBef>
                <a:spcPts val="1100"/>
              </a:spcBef>
              <a:buSzPct val="80000"/>
              <a:buFont typeface="Wingdings" pitchFamily="2" charset="2"/>
              <a:buChar char="v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2012: fork from LevelDB</a:t>
            </a:r>
          </a:p>
          <a:p>
            <a:pPr lvl="1">
              <a:lnSpc>
                <a:spcPct val="60000"/>
              </a:lnSpc>
              <a:spcBef>
                <a:spcPts val="1100"/>
              </a:spcBef>
              <a:buSzPct val="80000"/>
              <a:buFont typeface="Wingdings" pitchFamily="2" charset="2"/>
              <a:buChar char="v"/>
            </a:pPr>
            <a:r>
              <a:rPr lang="zh-CN" altLang="en-US"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2013: Open-source</a:t>
            </a:r>
          </a:p>
          <a:p>
            <a:pPr lvl="1">
              <a:lnSpc>
                <a:spcPct val="60000"/>
              </a:lnSpc>
              <a:spcBef>
                <a:spcPts val="1100"/>
              </a:spcBef>
              <a:buSzPct val="80000"/>
              <a:buFont typeface="Wingdings" pitchFamily="2" charset="2"/>
              <a:buChar char="v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2014: </a:t>
            </a:r>
            <a:r>
              <a:rPr lang="en-US" sz="200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MongoRocks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(MongoDB engine)</a:t>
            </a:r>
          </a:p>
          <a:p>
            <a:pPr lvl="1">
              <a:lnSpc>
                <a:spcPct val="60000"/>
              </a:lnSpc>
              <a:spcBef>
                <a:spcPts val="1100"/>
              </a:spcBef>
              <a:buSzPct val="80000"/>
              <a:buFont typeface="Wingdings" pitchFamily="2" charset="2"/>
              <a:buChar char="v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2016: </a:t>
            </a:r>
            <a:r>
              <a:rPr lang="en-US" sz="200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MyRocks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(MySQL engine)</a:t>
            </a:r>
          </a:p>
          <a:p>
            <a:pPr lvl="1">
              <a:lnSpc>
                <a:spcPct val="60000"/>
              </a:lnSpc>
              <a:spcBef>
                <a:spcPts val="1100"/>
              </a:spcBef>
              <a:buSzPct val="80000"/>
              <a:buFont typeface="Wingdings" pitchFamily="2" charset="2"/>
              <a:buChar char="v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2018: </a:t>
            </a:r>
            <a:r>
              <a:rPr lang="en-US" sz="200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Rocksandra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(Cassandra engine)</a:t>
            </a:r>
            <a:endParaRPr lang="en-CN" sz="2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09E0F17-75B1-1F49-9054-D611B323C391}"/>
              </a:ext>
            </a:extLst>
          </p:cNvPr>
          <p:cNvSpPr txBox="1">
            <a:spLocks/>
          </p:cNvSpPr>
          <p:nvPr/>
        </p:nvSpPr>
        <p:spPr>
          <a:xfrm>
            <a:off x="749300" y="4804348"/>
            <a:ext cx="10934700" cy="14385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buSzPct val="80000"/>
              <a:buFont typeface="Wingdings" pitchFamily="2" charset="2"/>
              <a:buChar char="q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Widely adopted</a:t>
            </a:r>
          </a:p>
          <a:p>
            <a:pPr lvl="1">
              <a:lnSpc>
                <a:spcPct val="70000"/>
              </a:lnSpc>
              <a:spcBef>
                <a:spcPts val="1100"/>
              </a:spcBef>
              <a:buSzPct val="80000"/>
              <a:buFont typeface="Wingdings" pitchFamily="2" charset="2"/>
              <a:buChar char="v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Used by over </a:t>
            </a:r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different applications</a:t>
            </a:r>
            <a:r>
              <a:rPr lang="zh-CN" alt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storing many </a:t>
            </a:r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hundreds of PB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US" altLang="zh-CN" sz="2000">
                <a:latin typeface="Arial" panose="020B0604020202020204" pitchFamily="34" charset="0"/>
                <a:cs typeface="Arial" panose="020B0604020202020204" pitchFamily="34" charset="0"/>
              </a:rPr>
              <a:t>) at Facebook</a:t>
            </a:r>
          </a:p>
          <a:p>
            <a:pPr lvl="1">
              <a:lnSpc>
                <a:spcPts val="2600"/>
              </a:lnSpc>
              <a:spcBef>
                <a:spcPts val="1100"/>
              </a:spcBef>
              <a:buSzPct val="80000"/>
              <a:buFont typeface="Wingdings" pitchFamily="2" charset="2"/>
              <a:buChar char="v"/>
            </a:pPr>
            <a:r>
              <a:rPr lang="en-US" altLang="zh-CN" sz="2000">
                <a:latin typeface="Arial" panose="020B0604020202020204" pitchFamily="34" charset="0"/>
                <a:cs typeface="Arial" panose="020B0604020202020204" pitchFamily="34" charset="0"/>
              </a:rPr>
              <a:t> Widely used in:</a:t>
            </a:r>
            <a:r>
              <a:rPr lang="zh-CN" alt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stream processing</a:t>
            </a:r>
            <a:r>
              <a:rPr lang="en-US" altLang="zh-CN" sz="20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logging/queuing </a:t>
            </a:r>
            <a:r>
              <a:rPr lang="en-US" altLang="zh-CN" sz="2000">
                <a:latin typeface="Arial" panose="020B0604020202020204" pitchFamily="34" charset="0"/>
                <a:cs typeface="Arial" panose="020B0604020202020204" pitchFamily="34" charset="0"/>
              </a:rPr>
              <a:t>services, </a:t>
            </a:r>
            <a:r>
              <a:rPr lang="en-US" altLang="zh-CN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</a:t>
            </a:r>
            <a:r>
              <a:rPr lang="en-US" altLang="zh-CN" sz="2000">
                <a:latin typeface="Arial" panose="020B0604020202020204" pitchFamily="34" charset="0"/>
                <a:cs typeface="Arial" panose="020B0604020202020204" pitchFamily="34" charset="0"/>
              </a:rPr>
              <a:t> services and </a:t>
            </a:r>
            <a:r>
              <a:rPr lang="en-US" altLang="zh-CN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caching</a:t>
            </a:r>
            <a:r>
              <a:rPr lang="en-US" altLang="zh-CN" sz="2000">
                <a:latin typeface="Arial" panose="020B0604020202020204" pitchFamily="34" charset="0"/>
                <a:cs typeface="Arial" panose="020B0604020202020204" pitchFamily="34" charset="0"/>
              </a:rPr>
              <a:t> on SSD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47C68361-847E-CE44-9B4A-32F7BECECD31}"/>
              </a:ext>
            </a:extLst>
          </p:cNvPr>
          <p:cNvSpPr txBox="1">
            <a:spLocks/>
          </p:cNvSpPr>
          <p:nvPr/>
        </p:nvSpPr>
        <p:spPr>
          <a:xfrm>
            <a:off x="749300" y="1195069"/>
            <a:ext cx="10515600" cy="1492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80000"/>
              <a:buFont typeface="Wingdings" pitchFamily="2" charset="2"/>
              <a:buChar char="q"/>
            </a:pPr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Goal</a:t>
            </a:r>
          </a:p>
          <a:p>
            <a:pPr lvl="1">
              <a:lnSpc>
                <a:spcPct val="60000"/>
              </a:lnSpc>
              <a:spcBef>
                <a:spcPts val="1100"/>
              </a:spcBef>
              <a:buSzPct val="80000"/>
              <a:buFont typeface="Wingdings" pitchFamily="2" charset="2"/>
              <a:buChar char="v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modern hardware (SSDs, Multicore CPUs)</a:t>
            </a:r>
          </a:p>
          <a:p>
            <a:pPr lvl="1">
              <a:lnSpc>
                <a:spcPct val="60000"/>
              </a:lnSpc>
              <a:spcBef>
                <a:spcPts val="1100"/>
              </a:spcBef>
              <a:buSzPct val="80000"/>
              <a:buFont typeface="Wingdings" pitchFamily="2" charset="2"/>
              <a:buChar char="v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Versatile (server range of applications)</a:t>
            </a:r>
          </a:p>
          <a:p>
            <a:pPr lvl="1">
              <a:lnSpc>
                <a:spcPct val="60000"/>
              </a:lnSpc>
              <a:spcBef>
                <a:spcPts val="1100"/>
              </a:spcBef>
              <a:buSzPct val="80000"/>
              <a:buFont typeface="Wingdings" pitchFamily="2" charset="2"/>
              <a:buChar char="v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node (doesn’t handle replication, load balancing, </a:t>
            </a:r>
            <a:r>
              <a:rPr lang="en-US" sz="200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2FC876-FDBF-F44F-8FF0-B6E2A71A9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900" y="2191883"/>
            <a:ext cx="2819400" cy="9248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C06BE3-F397-094B-B7FF-CCFF990F2EBD}"/>
              </a:ext>
            </a:extLst>
          </p:cNvPr>
          <p:cNvSpPr txBox="1"/>
          <p:nvPr/>
        </p:nvSpPr>
        <p:spPr>
          <a:xfrm>
            <a:off x="8952672" y="3116718"/>
            <a:ext cx="3125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>
                <a:solidFill>
                  <a:srgbClr val="002060"/>
                </a:solidFill>
              </a:rPr>
              <a:t>Persistent Key-Value Store Library</a:t>
            </a:r>
            <a:endParaRPr lang="en-CN" sz="1600" b="1" i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095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8AB95-9218-7144-B017-CC7D73C76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N"/>
              <a:t>Leading Data Structure in KV: LSM-tree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F7DC69-9F84-9443-B012-E2594188F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BEED47-36DF-FE49-AE0C-93753E23A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Mar 10, 2021</a:t>
            </a:r>
            <a:endParaRPr lang="zh-CN" altLang="en-US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2C235546-65EB-4047-9B8D-00412125A217}"/>
              </a:ext>
            </a:extLst>
          </p:cNvPr>
          <p:cNvSpPr/>
          <p:nvPr/>
        </p:nvSpPr>
        <p:spPr>
          <a:xfrm>
            <a:off x="1567413" y="7912259"/>
            <a:ext cx="418025" cy="26091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C1C00B2-05C8-A84D-BAC1-0983A6DC8BDE}"/>
              </a:ext>
            </a:extLst>
          </p:cNvPr>
          <p:cNvGrpSpPr/>
          <p:nvPr/>
        </p:nvGrpSpPr>
        <p:grpSpPr>
          <a:xfrm>
            <a:off x="521839" y="2955800"/>
            <a:ext cx="5868444" cy="3150905"/>
            <a:chOff x="777683" y="1779099"/>
            <a:chExt cx="5868444" cy="3150905"/>
          </a:xfrm>
        </p:grpSpPr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044C1EDE-12F2-4149-82A3-C354B496CBFF}"/>
                </a:ext>
              </a:extLst>
            </p:cNvPr>
            <p:cNvSpPr/>
            <p:nvPr/>
          </p:nvSpPr>
          <p:spPr>
            <a:xfrm>
              <a:off x="1233715" y="2501061"/>
              <a:ext cx="1910930" cy="540000"/>
            </a:xfrm>
            <a:prstGeom prst="roundRect">
              <a:avLst/>
            </a:prstGeom>
            <a:solidFill>
              <a:srgbClr val="B4C7E7"/>
            </a:solidFill>
            <a:ln w="317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44562B59-14E6-6247-9D47-BB3A3F679E3A}"/>
                </a:ext>
              </a:extLst>
            </p:cNvPr>
            <p:cNvSpPr/>
            <p:nvPr/>
          </p:nvSpPr>
          <p:spPr>
            <a:xfrm>
              <a:off x="1497805" y="2618151"/>
              <a:ext cx="550481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A272DCC2-C61A-1C40-9063-1D973620C300}"/>
                </a:ext>
              </a:extLst>
            </p:cNvPr>
            <p:cNvSpPr/>
            <p:nvPr/>
          </p:nvSpPr>
          <p:spPr>
            <a:xfrm>
              <a:off x="2394508" y="2628274"/>
              <a:ext cx="550481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2F874F8E-8D8F-E64A-A83E-701633C2E8B1}"/>
                </a:ext>
              </a:extLst>
            </p:cNvPr>
            <p:cNvSpPr/>
            <p:nvPr/>
          </p:nvSpPr>
          <p:spPr>
            <a:xfrm>
              <a:off x="1233714" y="3238409"/>
              <a:ext cx="3717427" cy="540000"/>
            </a:xfrm>
            <a:prstGeom prst="roundRect">
              <a:avLst/>
            </a:prstGeom>
            <a:solidFill>
              <a:srgbClr val="B4C7E7"/>
            </a:solidFill>
            <a:ln w="317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AB872E23-019D-4A41-AD49-18103A7CEC7C}"/>
                </a:ext>
              </a:extLst>
            </p:cNvPr>
            <p:cNvSpPr/>
            <p:nvPr/>
          </p:nvSpPr>
          <p:spPr>
            <a:xfrm>
              <a:off x="1497805" y="3346074"/>
              <a:ext cx="550481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72FF9292-6F4F-034E-86E7-B5A9747114F5}"/>
                </a:ext>
              </a:extLst>
            </p:cNvPr>
            <p:cNvSpPr/>
            <p:nvPr/>
          </p:nvSpPr>
          <p:spPr>
            <a:xfrm>
              <a:off x="2394508" y="3346074"/>
              <a:ext cx="550481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A2E044AE-64C2-6D48-900D-6F53A4BC3304}"/>
                </a:ext>
              </a:extLst>
            </p:cNvPr>
            <p:cNvSpPr/>
            <p:nvPr/>
          </p:nvSpPr>
          <p:spPr>
            <a:xfrm>
              <a:off x="3246421" y="3346074"/>
              <a:ext cx="550481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9DE3D6AE-B3FC-F942-83A3-4A73210224B0}"/>
                </a:ext>
              </a:extLst>
            </p:cNvPr>
            <p:cNvSpPr/>
            <p:nvPr/>
          </p:nvSpPr>
          <p:spPr>
            <a:xfrm>
              <a:off x="4143125" y="3346074"/>
              <a:ext cx="550481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D2199A4E-CA12-B74A-95CF-642C344B63AF}"/>
                </a:ext>
              </a:extLst>
            </p:cNvPr>
            <p:cNvSpPr/>
            <p:nvPr/>
          </p:nvSpPr>
          <p:spPr>
            <a:xfrm>
              <a:off x="1233714" y="3937025"/>
              <a:ext cx="5412413" cy="540000"/>
            </a:xfrm>
            <a:prstGeom prst="roundRect">
              <a:avLst/>
            </a:prstGeom>
            <a:solidFill>
              <a:srgbClr val="B4C7E7"/>
            </a:solidFill>
            <a:ln w="317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6D755908-2E67-204B-9187-3CA5E32AD363}"/>
                </a:ext>
              </a:extLst>
            </p:cNvPr>
            <p:cNvSpPr/>
            <p:nvPr/>
          </p:nvSpPr>
          <p:spPr>
            <a:xfrm>
              <a:off x="1497805" y="4041838"/>
              <a:ext cx="550481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0EF8E09A-A7F1-7945-91C9-5E4871D61CC1}"/>
                </a:ext>
              </a:extLst>
            </p:cNvPr>
            <p:cNvSpPr/>
            <p:nvPr/>
          </p:nvSpPr>
          <p:spPr>
            <a:xfrm>
              <a:off x="2394508" y="4041838"/>
              <a:ext cx="550481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23AA80E1-6A6A-3D4C-A98D-45877D0A46E2}"/>
                </a:ext>
              </a:extLst>
            </p:cNvPr>
            <p:cNvSpPr/>
            <p:nvPr/>
          </p:nvSpPr>
          <p:spPr>
            <a:xfrm>
              <a:off x="3246421" y="4041838"/>
              <a:ext cx="550481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E18C7093-EFF1-9A4F-ADEF-A92B65BEECAD}"/>
                </a:ext>
              </a:extLst>
            </p:cNvPr>
            <p:cNvSpPr/>
            <p:nvPr/>
          </p:nvSpPr>
          <p:spPr>
            <a:xfrm>
              <a:off x="4143125" y="4041838"/>
              <a:ext cx="550481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AF39F977-0DF8-BB4B-B83E-633196144333}"/>
                </a:ext>
              </a:extLst>
            </p:cNvPr>
            <p:cNvSpPr/>
            <p:nvPr/>
          </p:nvSpPr>
          <p:spPr>
            <a:xfrm>
              <a:off x="5068937" y="4041838"/>
              <a:ext cx="550481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8798A96D-4FE5-C84D-BD54-E3E4F8D28B7F}"/>
                </a:ext>
              </a:extLst>
            </p:cNvPr>
            <p:cNvSpPr/>
            <p:nvPr/>
          </p:nvSpPr>
          <p:spPr>
            <a:xfrm>
              <a:off x="5820759" y="4041838"/>
              <a:ext cx="550481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2DC1D2DD-134B-A545-AE05-AB806B83ED78}"/>
                </a:ext>
              </a:extLst>
            </p:cNvPr>
            <p:cNvSpPr/>
            <p:nvPr/>
          </p:nvSpPr>
          <p:spPr>
            <a:xfrm>
              <a:off x="1233715" y="1779099"/>
              <a:ext cx="1160793" cy="540000"/>
            </a:xfrm>
            <a:prstGeom prst="roundRect">
              <a:avLst/>
            </a:prstGeom>
            <a:solidFill>
              <a:srgbClr val="B4C7E7"/>
            </a:solidFill>
            <a:ln w="317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DD27267F-1824-E943-94DA-4A80DEE9CE40}"/>
                </a:ext>
              </a:extLst>
            </p:cNvPr>
            <p:cNvSpPr/>
            <p:nvPr/>
          </p:nvSpPr>
          <p:spPr>
            <a:xfrm>
              <a:off x="1497805" y="1896189"/>
              <a:ext cx="550481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123BE37-2639-AF4C-A273-295F759A2DBD}"/>
                </a:ext>
              </a:extLst>
            </p:cNvPr>
            <p:cNvSpPr txBox="1"/>
            <p:nvPr/>
          </p:nvSpPr>
          <p:spPr>
            <a:xfrm>
              <a:off x="812899" y="187352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/>
                <a:t>L0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29F1BED-E70D-9F43-A64F-5379EC1516FD}"/>
                </a:ext>
              </a:extLst>
            </p:cNvPr>
            <p:cNvSpPr txBox="1"/>
            <p:nvPr/>
          </p:nvSpPr>
          <p:spPr>
            <a:xfrm>
              <a:off x="805434" y="258639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/>
                <a:t>L1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79B8471-C198-D744-8893-878EC0988821}"/>
                </a:ext>
              </a:extLst>
            </p:cNvPr>
            <p:cNvSpPr txBox="1"/>
            <p:nvPr/>
          </p:nvSpPr>
          <p:spPr>
            <a:xfrm>
              <a:off x="777683" y="336255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/>
                <a:t>L2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4AD7BBB-7915-534C-A36F-99B6C6B3E088}"/>
                </a:ext>
              </a:extLst>
            </p:cNvPr>
            <p:cNvSpPr txBox="1"/>
            <p:nvPr/>
          </p:nvSpPr>
          <p:spPr>
            <a:xfrm>
              <a:off x="777683" y="4061091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/>
                <a:t>L3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DDCF1E4-3781-1148-9A86-DDA1B57A6090}"/>
                </a:ext>
              </a:extLst>
            </p:cNvPr>
            <p:cNvSpPr txBox="1"/>
            <p:nvPr/>
          </p:nvSpPr>
          <p:spPr>
            <a:xfrm>
              <a:off x="1497805" y="4345229"/>
              <a:ext cx="5275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N" sz="3200" b="1"/>
                <a:t>…</a:t>
              </a:r>
            </a:p>
          </p:txBody>
        </p:sp>
      </p:grp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FF1C6F2C-FB53-7B45-B8C7-7DF3A541A305}"/>
              </a:ext>
            </a:extLst>
          </p:cNvPr>
          <p:cNvSpPr/>
          <p:nvPr/>
        </p:nvSpPr>
        <p:spPr>
          <a:xfrm>
            <a:off x="521839" y="2847099"/>
            <a:ext cx="6205533" cy="3260092"/>
          </a:xfrm>
          <a:prstGeom prst="roundRect">
            <a:avLst>
              <a:gd name="adj" fmla="val 7294"/>
            </a:avLst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E60D768-4434-704A-B361-A2D9968ECF91}"/>
              </a:ext>
            </a:extLst>
          </p:cNvPr>
          <p:cNvSpPr txBox="1"/>
          <p:nvPr/>
        </p:nvSpPr>
        <p:spPr>
          <a:xfrm>
            <a:off x="5168943" y="5737373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1" i="1"/>
              <a:t>On-disk data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9A7BB56-2106-BA42-8442-B495E92FFBC5}"/>
              </a:ext>
            </a:extLst>
          </p:cNvPr>
          <p:cNvGrpSpPr/>
          <p:nvPr/>
        </p:nvGrpSpPr>
        <p:grpSpPr>
          <a:xfrm>
            <a:off x="541478" y="1535569"/>
            <a:ext cx="6185894" cy="1191881"/>
            <a:chOff x="541478" y="1535569"/>
            <a:chExt cx="6185894" cy="1191881"/>
          </a:xfrm>
        </p:grpSpPr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2D758839-39D5-0749-BCF4-A2075FA98F09}"/>
                </a:ext>
              </a:extLst>
            </p:cNvPr>
            <p:cNvSpPr/>
            <p:nvPr/>
          </p:nvSpPr>
          <p:spPr>
            <a:xfrm>
              <a:off x="548774" y="1535569"/>
              <a:ext cx="6178598" cy="1191881"/>
            </a:xfrm>
            <a:prstGeom prst="roundRect">
              <a:avLst>
                <a:gd name="adj" fmla="val 7294"/>
              </a:avLst>
            </a:prstGeom>
            <a:noFill/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72F25D4-EC2F-0447-B0B6-3D8BA65ED5BE}"/>
                </a:ext>
              </a:extLst>
            </p:cNvPr>
            <p:cNvSpPr txBox="1"/>
            <p:nvPr/>
          </p:nvSpPr>
          <p:spPr>
            <a:xfrm>
              <a:off x="541478" y="1541421"/>
              <a:ext cx="979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b="1" i="1"/>
                <a:t>Memory</a:t>
              </a:r>
            </a:p>
          </p:txBody>
        </p:sp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06FDABA8-ACBE-2146-A2FD-0097DEB6E213}"/>
                </a:ext>
              </a:extLst>
            </p:cNvPr>
            <p:cNvSpPr/>
            <p:nvPr/>
          </p:nvSpPr>
          <p:spPr>
            <a:xfrm>
              <a:off x="1197527" y="1936694"/>
              <a:ext cx="1639056" cy="655330"/>
            </a:xfrm>
            <a:prstGeom prst="roundRect">
              <a:avLst>
                <a:gd name="adj" fmla="val 4765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N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Immutable MemTable</a:t>
              </a:r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233D2019-E6D3-DF45-B6DF-A7E2EEAA8D57}"/>
                </a:ext>
              </a:extLst>
            </p:cNvPr>
            <p:cNvSpPr/>
            <p:nvPr/>
          </p:nvSpPr>
          <p:spPr>
            <a:xfrm>
              <a:off x="3656111" y="1861567"/>
              <a:ext cx="1639056" cy="739093"/>
            </a:xfrm>
            <a:prstGeom prst="roundRect">
              <a:avLst>
                <a:gd name="adj" fmla="val 4765"/>
              </a:avLst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/>
                </a:gs>
                <a:gs pos="32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N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Mutable MemTable</a:t>
              </a:r>
            </a:p>
          </p:txBody>
        </p:sp>
      </p:grpSp>
      <p:sp>
        <p:nvSpPr>
          <p:cNvPr id="37" name="Rounded Rectangular Callout 36">
            <a:extLst>
              <a:ext uri="{FF2B5EF4-FFF2-40B4-BE49-F238E27FC236}">
                <a16:creationId xmlns:a16="http://schemas.microsoft.com/office/drawing/2014/main" id="{46A84659-B0ED-DF4A-B368-0465FBAC0059}"/>
              </a:ext>
            </a:extLst>
          </p:cNvPr>
          <p:cNvSpPr/>
          <p:nvPr/>
        </p:nvSpPr>
        <p:spPr>
          <a:xfrm>
            <a:off x="2623501" y="3208638"/>
            <a:ext cx="2671666" cy="397325"/>
          </a:xfrm>
          <a:prstGeom prst="wedgeRoundRectCallout">
            <a:avLst>
              <a:gd name="adj1" fmla="val -46716"/>
              <a:gd name="adj2" fmla="val 99291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>
                <a:solidFill>
                  <a:schemeClr val="tx1"/>
                </a:solidFill>
              </a:rPr>
              <a:t>Static Sorted Table (SST)</a:t>
            </a:r>
          </a:p>
        </p:txBody>
      </p:sp>
    </p:spTree>
    <p:extLst>
      <p:ext uri="{BB962C8B-B14F-4D97-AF65-F5344CB8AC3E}">
        <p14:creationId xmlns:p14="http://schemas.microsoft.com/office/powerpoint/2010/main" val="40809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8AB95-9218-7144-B017-CC7D73C76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N"/>
              <a:t>Leading Data Structure in KV: LSM-tree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F7DC69-9F84-9443-B012-E2594188F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8152" y="6356350"/>
            <a:ext cx="4114800" cy="365125"/>
          </a:xfrm>
        </p:spPr>
        <p:txBody>
          <a:bodyPr/>
          <a:lstStyle/>
          <a:p>
            <a:r>
              <a:rPr lang="en-US" altLang="zh-CN"/>
              <a:t>USTC-Reading-Group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BEED47-36DF-FE49-AE0C-93753E23A6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752" y="6356350"/>
            <a:ext cx="2743200" cy="365125"/>
          </a:xfrm>
        </p:spPr>
        <p:txBody>
          <a:bodyPr/>
          <a:lstStyle/>
          <a:p>
            <a:r>
              <a:rPr lang="en-US" altLang="zh-CN"/>
              <a:t>Mar 10, 2021</a:t>
            </a:r>
            <a:endParaRPr lang="zh-CN" alt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181D681-227C-4447-90A0-6D733516F601}"/>
              </a:ext>
            </a:extLst>
          </p:cNvPr>
          <p:cNvGrpSpPr/>
          <p:nvPr/>
        </p:nvGrpSpPr>
        <p:grpSpPr>
          <a:xfrm>
            <a:off x="521839" y="2955800"/>
            <a:ext cx="5868444" cy="3150905"/>
            <a:chOff x="777683" y="1779099"/>
            <a:chExt cx="5868444" cy="3150905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498206C6-6721-7143-8300-9D0309920747}"/>
                </a:ext>
              </a:extLst>
            </p:cNvPr>
            <p:cNvSpPr/>
            <p:nvPr/>
          </p:nvSpPr>
          <p:spPr>
            <a:xfrm>
              <a:off x="1233715" y="2501061"/>
              <a:ext cx="1910930" cy="540000"/>
            </a:xfrm>
            <a:prstGeom prst="roundRect">
              <a:avLst/>
            </a:prstGeom>
            <a:solidFill>
              <a:srgbClr val="B4C7E7"/>
            </a:solidFill>
            <a:ln w="317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209B6C32-ADDA-864A-8F1D-32F9D7C6B6E1}"/>
                </a:ext>
              </a:extLst>
            </p:cNvPr>
            <p:cNvSpPr/>
            <p:nvPr/>
          </p:nvSpPr>
          <p:spPr>
            <a:xfrm>
              <a:off x="1497805" y="2618151"/>
              <a:ext cx="550481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708CF76E-0BE9-5344-B211-CE337F4369F1}"/>
                </a:ext>
              </a:extLst>
            </p:cNvPr>
            <p:cNvSpPr/>
            <p:nvPr/>
          </p:nvSpPr>
          <p:spPr>
            <a:xfrm>
              <a:off x="2394508" y="2628274"/>
              <a:ext cx="550481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D6EEDB42-05C0-254B-80F3-F49990B767DE}"/>
                </a:ext>
              </a:extLst>
            </p:cNvPr>
            <p:cNvSpPr/>
            <p:nvPr/>
          </p:nvSpPr>
          <p:spPr>
            <a:xfrm>
              <a:off x="1233714" y="3238409"/>
              <a:ext cx="3717427" cy="540000"/>
            </a:xfrm>
            <a:prstGeom prst="roundRect">
              <a:avLst/>
            </a:prstGeom>
            <a:solidFill>
              <a:srgbClr val="B4C7E7"/>
            </a:solidFill>
            <a:ln w="317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CF3D2B53-2551-9549-8D9B-4D21AF87DC80}"/>
                </a:ext>
              </a:extLst>
            </p:cNvPr>
            <p:cNvSpPr/>
            <p:nvPr/>
          </p:nvSpPr>
          <p:spPr>
            <a:xfrm>
              <a:off x="1497805" y="3346074"/>
              <a:ext cx="550481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DFBDEA42-6C8B-4C46-8BD0-91C9818398FF}"/>
                </a:ext>
              </a:extLst>
            </p:cNvPr>
            <p:cNvSpPr/>
            <p:nvPr/>
          </p:nvSpPr>
          <p:spPr>
            <a:xfrm>
              <a:off x="2394508" y="3346074"/>
              <a:ext cx="550481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1B1F5744-EB02-024E-97F0-8D8AB3394624}"/>
                </a:ext>
              </a:extLst>
            </p:cNvPr>
            <p:cNvSpPr/>
            <p:nvPr/>
          </p:nvSpPr>
          <p:spPr>
            <a:xfrm>
              <a:off x="3246421" y="3346074"/>
              <a:ext cx="550481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87DE7E30-42B6-3F43-B8D9-2AC231AD8AB1}"/>
                </a:ext>
              </a:extLst>
            </p:cNvPr>
            <p:cNvSpPr/>
            <p:nvPr/>
          </p:nvSpPr>
          <p:spPr>
            <a:xfrm>
              <a:off x="4143125" y="3346074"/>
              <a:ext cx="550481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5F950D30-F4D9-594E-95E7-C609EDA4E6E7}"/>
                </a:ext>
              </a:extLst>
            </p:cNvPr>
            <p:cNvSpPr/>
            <p:nvPr/>
          </p:nvSpPr>
          <p:spPr>
            <a:xfrm>
              <a:off x="1233714" y="3937025"/>
              <a:ext cx="5412413" cy="540000"/>
            </a:xfrm>
            <a:prstGeom prst="roundRect">
              <a:avLst/>
            </a:prstGeom>
            <a:solidFill>
              <a:srgbClr val="B4C7E7"/>
            </a:solidFill>
            <a:ln w="317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6315F066-FFA2-294A-BEF4-D989E3069111}"/>
                </a:ext>
              </a:extLst>
            </p:cNvPr>
            <p:cNvSpPr/>
            <p:nvPr/>
          </p:nvSpPr>
          <p:spPr>
            <a:xfrm>
              <a:off x="1497805" y="4041838"/>
              <a:ext cx="550481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30BD30B1-E783-1046-8EB9-E8F69D0170F4}"/>
                </a:ext>
              </a:extLst>
            </p:cNvPr>
            <p:cNvSpPr/>
            <p:nvPr/>
          </p:nvSpPr>
          <p:spPr>
            <a:xfrm>
              <a:off x="2394508" y="4041838"/>
              <a:ext cx="550481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D18F500B-E0A2-2C49-A603-BE208C9947F1}"/>
                </a:ext>
              </a:extLst>
            </p:cNvPr>
            <p:cNvSpPr/>
            <p:nvPr/>
          </p:nvSpPr>
          <p:spPr>
            <a:xfrm>
              <a:off x="3246421" y="4041838"/>
              <a:ext cx="550481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8082B2F3-F4B3-034C-8FB7-0E38B806C3AC}"/>
                </a:ext>
              </a:extLst>
            </p:cNvPr>
            <p:cNvSpPr/>
            <p:nvPr/>
          </p:nvSpPr>
          <p:spPr>
            <a:xfrm>
              <a:off x="4143125" y="4041838"/>
              <a:ext cx="550481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1BBD9101-E2D9-EA44-92EE-BCFB9B1A667B}"/>
                </a:ext>
              </a:extLst>
            </p:cNvPr>
            <p:cNvSpPr/>
            <p:nvPr/>
          </p:nvSpPr>
          <p:spPr>
            <a:xfrm>
              <a:off x="5068937" y="4041838"/>
              <a:ext cx="550481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63F945DD-C051-ED4C-B513-F0E5BBA67449}"/>
                </a:ext>
              </a:extLst>
            </p:cNvPr>
            <p:cNvSpPr/>
            <p:nvPr/>
          </p:nvSpPr>
          <p:spPr>
            <a:xfrm>
              <a:off x="5820759" y="4041838"/>
              <a:ext cx="550481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071C5AE-0FFE-2D46-AB5B-480617889863}"/>
                </a:ext>
              </a:extLst>
            </p:cNvPr>
            <p:cNvSpPr/>
            <p:nvPr/>
          </p:nvSpPr>
          <p:spPr>
            <a:xfrm>
              <a:off x="1233715" y="1779099"/>
              <a:ext cx="1160793" cy="540000"/>
            </a:xfrm>
            <a:prstGeom prst="roundRect">
              <a:avLst/>
            </a:prstGeom>
            <a:solidFill>
              <a:srgbClr val="B4C7E7"/>
            </a:solidFill>
            <a:ln w="317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DAA5BD3-7916-B644-B744-B02BA4F37511}"/>
                </a:ext>
              </a:extLst>
            </p:cNvPr>
            <p:cNvSpPr/>
            <p:nvPr/>
          </p:nvSpPr>
          <p:spPr>
            <a:xfrm>
              <a:off x="1497805" y="1896189"/>
              <a:ext cx="550481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1803095-B577-8E49-9A15-4CA10FB04FF1}"/>
                </a:ext>
              </a:extLst>
            </p:cNvPr>
            <p:cNvSpPr txBox="1"/>
            <p:nvPr/>
          </p:nvSpPr>
          <p:spPr>
            <a:xfrm>
              <a:off x="812899" y="187352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/>
                <a:t>L0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8155A3F-1248-7B4C-83C9-94C5BAFCCC97}"/>
                </a:ext>
              </a:extLst>
            </p:cNvPr>
            <p:cNvSpPr txBox="1"/>
            <p:nvPr/>
          </p:nvSpPr>
          <p:spPr>
            <a:xfrm>
              <a:off x="805434" y="258639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/>
                <a:t>L1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A967F60-0960-2A4A-8357-C857A5EB7801}"/>
                </a:ext>
              </a:extLst>
            </p:cNvPr>
            <p:cNvSpPr txBox="1"/>
            <p:nvPr/>
          </p:nvSpPr>
          <p:spPr>
            <a:xfrm>
              <a:off x="777683" y="336255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/>
                <a:t>L2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D1F27D3-6810-DB44-8724-3CCADE610A7F}"/>
                </a:ext>
              </a:extLst>
            </p:cNvPr>
            <p:cNvSpPr txBox="1"/>
            <p:nvPr/>
          </p:nvSpPr>
          <p:spPr>
            <a:xfrm>
              <a:off x="777683" y="4061091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/>
                <a:t>L3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FA03403-1E4A-434B-857B-6870A80AEFC7}"/>
                </a:ext>
              </a:extLst>
            </p:cNvPr>
            <p:cNvSpPr txBox="1"/>
            <p:nvPr/>
          </p:nvSpPr>
          <p:spPr>
            <a:xfrm>
              <a:off x="1497805" y="4345229"/>
              <a:ext cx="5275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N" sz="3200" b="1"/>
                <a:t>…</a:t>
              </a:r>
            </a:p>
          </p:txBody>
        </p:sp>
      </p:grp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2C235546-65EB-4047-9B8D-00412125A217}"/>
              </a:ext>
            </a:extLst>
          </p:cNvPr>
          <p:cNvSpPr/>
          <p:nvPr/>
        </p:nvSpPr>
        <p:spPr>
          <a:xfrm>
            <a:off x="1567413" y="7912259"/>
            <a:ext cx="418025" cy="26091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C7F0B133-7836-764B-87D5-0857853174B1}"/>
              </a:ext>
            </a:extLst>
          </p:cNvPr>
          <p:cNvSpPr/>
          <p:nvPr/>
        </p:nvSpPr>
        <p:spPr>
          <a:xfrm>
            <a:off x="521839" y="2847099"/>
            <a:ext cx="6205533" cy="3260092"/>
          </a:xfrm>
          <a:prstGeom prst="roundRect">
            <a:avLst>
              <a:gd name="adj" fmla="val 7294"/>
            </a:avLst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84F5702-C711-0A42-9A23-F915F349A2A7}"/>
              </a:ext>
            </a:extLst>
          </p:cNvPr>
          <p:cNvSpPr txBox="1"/>
          <p:nvPr/>
        </p:nvSpPr>
        <p:spPr>
          <a:xfrm>
            <a:off x="5168943" y="5737373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1" i="1"/>
              <a:t>On-disk data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7BEB35FF-D9C0-794A-9AEC-B5B7403EC8DE}"/>
              </a:ext>
            </a:extLst>
          </p:cNvPr>
          <p:cNvSpPr/>
          <p:nvPr/>
        </p:nvSpPr>
        <p:spPr>
          <a:xfrm>
            <a:off x="548774" y="1535569"/>
            <a:ext cx="6178598" cy="1191881"/>
          </a:xfrm>
          <a:prstGeom prst="roundRect">
            <a:avLst>
              <a:gd name="adj" fmla="val 7294"/>
            </a:avLst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BF1A274-12A3-3E45-926D-A48FF0214BCB}"/>
              </a:ext>
            </a:extLst>
          </p:cNvPr>
          <p:cNvSpPr txBox="1"/>
          <p:nvPr/>
        </p:nvSpPr>
        <p:spPr>
          <a:xfrm>
            <a:off x="541478" y="1541421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1" i="1"/>
              <a:t>Memory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AA9085A9-7E5C-4146-8B13-3088AA142717}"/>
              </a:ext>
            </a:extLst>
          </p:cNvPr>
          <p:cNvSpPr/>
          <p:nvPr/>
        </p:nvSpPr>
        <p:spPr>
          <a:xfrm>
            <a:off x="1197527" y="1936694"/>
            <a:ext cx="1639056" cy="655330"/>
          </a:xfrm>
          <a:prstGeom prst="roundRect">
            <a:avLst>
              <a:gd name="adj" fmla="val 476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Immutable MemTable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B805DF67-58FB-1F46-A74B-243EECC8240B}"/>
              </a:ext>
            </a:extLst>
          </p:cNvPr>
          <p:cNvSpPr/>
          <p:nvPr/>
        </p:nvSpPr>
        <p:spPr>
          <a:xfrm>
            <a:off x="3656111" y="1861567"/>
            <a:ext cx="1639056" cy="739093"/>
          </a:xfrm>
          <a:prstGeom prst="roundRect">
            <a:avLst>
              <a:gd name="adj" fmla="val 4765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/>
              </a:gs>
              <a:gs pos="32000">
                <a:schemeClr val="accent1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Mutable MemTable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6D6CCDD-15B1-0141-8192-39FCCC4E0328}"/>
                  </a:ext>
                </a:extLst>
              </p:cNvPr>
              <p:cNvSpPr txBox="1"/>
              <p:nvPr/>
            </p:nvSpPr>
            <p:spPr>
              <a:xfrm>
                <a:off x="6707974" y="1562607"/>
                <a:ext cx="5548186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CN" sz="2000"/>
                  <a:t>Write process</a:t>
                </a:r>
              </a:p>
              <a:p>
                <a:pPr marL="562950" lvl="1" indent="-285750">
                  <a:buFont typeface="Wingdings" pitchFamily="2" charset="2"/>
                  <a:buChar char="v"/>
                </a:pPr>
                <a:r>
                  <a:rPr lang="en-US" sz="2000"/>
                  <a:t>W</a:t>
                </a:r>
                <a:r>
                  <a:rPr lang="en-CN" sz="2000"/>
                  <a:t>rite log to WAL</a:t>
                </a:r>
              </a:p>
              <a:p>
                <a:pPr marL="562950" lvl="1" indent="-285750">
                  <a:buFont typeface="Wingdings" pitchFamily="2" charset="2"/>
                  <a:buChar char="v"/>
                </a:pPr>
                <a:r>
                  <a:rPr lang="en-CN" sz="2000"/>
                  <a:t>Write data to mutable MemTable</a:t>
                </a:r>
              </a:p>
              <a:p>
                <a:pPr marL="562950" lvl="1" indent="-285750">
                  <a:buFont typeface="Wingdings" pitchFamily="2" charset="2"/>
                  <a:buChar char="v"/>
                </a:pPr>
                <a:r>
                  <a:rPr lang="en-US" sz="2000"/>
                  <a:t>When mutable MT full, changed to immutable</a:t>
                </a:r>
                <a:endParaRPr lang="en-CN" sz="2000"/>
              </a:p>
              <a:p>
                <a:pPr marL="562950" lvl="1" indent="-285750">
                  <a:buFont typeface="Wingdings" pitchFamily="2" charset="2"/>
                  <a:buChar char="v"/>
                </a:pPr>
                <a:r>
                  <a:rPr lang="en-CN" sz="2000"/>
                  <a:t>Flush immutable MT to L0 in background</a:t>
                </a:r>
              </a:p>
              <a:p>
                <a:pPr marL="562950" lvl="1" indent="-285750">
                  <a:buFont typeface="Wingdings" pitchFamily="2" charset="2"/>
                  <a:buChar char="v"/>
                </a:pPr>
                <a:r>
                  <a:rPr lang="en-CN" sz="2000"/>
                  <a:t>Merge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𝐿𝑒𝑣𝑒𝑙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N" sz="200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𝐿𝑒𝑣𝑒𝑙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CN" sz="2000"/>
                  <a:t> when it’s oversize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6D6CCDD-15B1-0141-8192-39FCCC4E0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974" y="1562607"/>
                <a:ext cx="5548186" cy="1938992"/>
              </a:xfrm>
              <a:prstGeom prst="rect">
                <a:avLst/>
              </a:prstGeom>
              <a:blipFill>
                <a:blip r:embed="rId3"/>
                <a:stretch>
                  <a:fillRect l="-988" t="-1572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own Arrow 7">
            <a:extLst>
              <a:ext uri="{FF2B5EF4-FFF2-40B4-BE49-F238E27FC236}">
                <a16:creationId xmlns:a16="http://schemas.microsoft.com/office/drawing/2014/main" id="{45E451F1-A966-EB4E-8DBF-41FE8D551C9B}"/>
              </a:ext>
            </a:extLst>
          </p:cNvPr>
          <p:cNvSpPr/>
          <p:nvPr/>
        </p:nvSpPr>
        <p:spPr>
          <a:xfrm>
            <a:off x="5849627" y="1235928"/>
            <a:ext cx="207828" cy="3051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86D7BB-A634-3846-8FFF-A2D5A5E8E0E3}"/>
              </a:ext>
            </a:extLst>
          </p:cNvPr>
          <p:cNvSpPr txBox="1"/>
          <p:nvPr/>
        </p:nvSpPr>
        <p:spPr>
          <a:xfrm>
            <a:off x="6047941" y="116623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i="1"/>
              <a:t>write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9D7849B4-F9D2-F544-A30A-CF71A8FDC16C}"/>
              </a:ext>
            </a:extLst>
          </p:cNvPr>
          <p:cNvSpPr/>
          <p:nvPr/>
        </p:nvSpPr>
        <p:spPr>
          <a:xfrm>
            <a:off x="5057549" y="3343939"/>
            <a:ext cx="1532235" cy="721962"/>
          </a:xfrm>
          <a:prstGeom prst="roundRect">
            <a:avLst>
              <a:gd name="adj" fmla="val 4765"/>
            </a:avLst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Write-ahead log (WAL)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1EBA265-170F-CD40-BA2A-B131A0D60435}"/>
              </a:ext>
            </a:extLst>
          </p:cNvPr>
          <p:cNvCxnSpPr>
            <a:cxnSpLocks/>
            <a:endCxn id="40" idx="0"/>
          </p:cNvCxnSpPr>
          <p:nvPr/>
        </p:nvCxnSpPr>
        <p:spPr>
          <a:xfrm>
            <a:off x="5823667" y="2485679"/>
            <a:ext cx="0" cy="85826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4CF118F-B10E-6E4F-9491-0C42F42E467F}"/>
              </a:ext>
            </a:extLst>
          </p:cNvPr>
          <p:cNvCxnSpPr>
            <a:cxnSpLocks/>
            <a:endCxn id="43" idx="3"/>
          </p:cNvCxnSpPr>
          <p:nvPr/>
        </p:nvCxnSpPr>
        <p:spPr>
          <a:xfrm flipH="1">
            <a:off x="5295167" y="2231113"/>
            <a:ext cx="544988" cy="1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1840F98-0419-A94F-B3E5-CC98343CB6B3}"/>
              </a:ext>
            </a:extLst>
          </p:cNvPr>
          <p:cNvCxnSpPr>
            <a:cxnSpLocks/>
          </p:cNvCxnSpPr>
          <p:nvPr/>
        </p:nvCxnSpPr>
        <p:spPr>
          <a:xfrm flipH="1">
            <a:off x="2836583" y="2264359"/>
            <a:ext cx="831034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587756E-A017-6A48-AE21-A272EDE01D64}"/>
              </a:ext>
            </a:extLst>
          </p:cNvPr>
          <p:cNvCxnSpPr>
            <a:cxnSpLocks/>
          </p:cNvCxnSpPr>
          <p:nvPr/>
        </p:nvCxnSpPr>
        <p:spPr>
          <a:xfrm>
            <a:off x="1776425" y="2593184"/>
            <a:ext cx="0" cy="362616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U-Turn Arrow 56">
            <a:extLst>
              <a:ext uri="{FF2B5EF4-FFF2-40B4-BE49-F238E27FC236}">
                <a16:creationId xmlns:a16="http://schemas.microsoft.com/office/drawing/2014/main" id="{BED4491A-BACA-4745-BAAE-A72078D3E52B}"/>
              </a:ext>
            </a:extLst>
          </p:cNvPr>
          <p:cNvSpPr/>
          <p:nvPr/>
        </p:nvSpPr>
        <p:spPr>
          <a:xfrm rot="5400000">
            <a:off x="2821546" y="3469740"/>
            <a:ext cx="534139" cy="440085"/>
          </a:xfrm>
          <a:prstGeom prst="uturnArrow">
            <a:avLst>
              <a:gd name="adj1" fmla="val 20144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bg1">
              <a:lumMod val="7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>
              <a:solidFill>
                <a:schemeClr val="tx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B816BC4-E207-4147-B8E0-26DCBBFFAFC0}"/>
              </a:ext>
            </a:extLst>
          </p:cNvPr>
          <p:cNvSpPr txBox="1"/>
          <p:nvPr/>
        </p:nvSpPr>
        <p:spPr>
          <a:xfrm>
            <a:off x="6765614" y="4347560"/>
            <a:ext cx="5774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itchFamily="2" charset="2"/>
              <a:buChar char="v"/>
            </a:pPr>
            <a:endParaRPr lang="en-CN" sz="200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7008CB7-E4FA-404E-A209-13F245D68C68}"/>
              </a:ext>
            </a:extLst>
          </p:cNvPr>
          <p:cNvSpPr txBox="1"/>
          <p:nvPr/>
        </p:nvSpPr>
        <p:spPr>
          <a:xfrm>
            <a:off x="3278679" y="3463819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/>
              <a:t>compaction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D7917F4-0368-4A48-A705-F195966B31A5}"/>
              </a:ext>
            </a:extLst>
          </p:cNvPr>
          <p:cNvSpPr/>
          <p:nvPr/>
        </p:nvSpPr>
        <p:spPr>
          <a:xfrm>
            <a:off x="5910986" y="2399869"/>
            <a:ext cx="252000" cy="25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/>
              <a:t>1</a:t>
            </a:r>
            <a:endParaRPr lang="en-CN" sz="160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6A14905-C5D7-5848-9A69-9A95C6E0888B}"/>
              </a:ext>
            </a:extLst>
          </p:cNvPr>
          <p:cNvSpPr/>
          <p:nvPr/>
        </p:nvSpPr>
        <p:spPr>
          <a:xfrm>
            <a:off x="5542926" y="1955293"/>
            <a:ext cx="252000" cy="25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/>
              <a:t>2</a:t>
            </a:r>
            <a:endParaRPr lang="en-CN" sz="1600"/>
          </a:p>
        </p:txBody>
      </p:sp>
    </p:spTree>
    <p:extLst>
      <p:ext uri="{BB962C8B-B14F-4D97-AF65-F5344CB8AC3E}">
        <p14:creationId xmlns:p14="http://schemas.microsoft.com/office/powerpoint/2010/main" val="3811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8AB95-9218-7144-B017-CC7D73C76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N"/>
              <a:t>Leading Data Structure in KV: LSM-tree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F7DC69-9F84-9443-B012-E2594188F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8152" y="6356350"/>
            <a:ext cx="4114800" cy="365125"/>
          </a:xfrm>
        </p:spPr>
        <p:txBody>
          <a:bodyPr/>
          <a:lstStyle/>
          <a:p>
            <a:r>
              <a:rPr lang="en-US" altLang="zh-CN"/>
              <a:t>USTC-Reading-Group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BEED47-36DF-FE49-AE0C-93753E23A6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752" y="6356350"/>
            <a:ext cx="2743200" cy="365125"/>
          </a:xfrm>
        </p:spPr>
        <p:txBody>
          <a:bodyPr/>
          <a:lstStyle/>
          <a:p>
            <a:r>
              <a:rPr lang="en-US" altLang="zh-CN"/>
              <a:t>Mar 10, 2021</a:t>
            </a:r>
            <a:endParaRPr lang="zh-CN" alt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181D681-227C-4447-90A0-6D733516F601}"/>
              </a:ext>
            </a:extLst>
          </p:cNvPr>
          <p:cNvGrpSpPr/>
          <p:nvPr/>
        </p:nvGrpSpPr>
        <p:grpSpPr>
          <a:xfrm>
            <a:off x="521839" y="2955800"/>
            <a:ext cx="5868444" cy="3150905"/>
            <a:chOff x="777683" y="1779099"/>
            <a:chExt cx="5868444" cy="3150905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498206C6-6721-7143-8300-9D0309920747}"/>
                </a:ext>
              </a:extLst>
            </p:cNvPr>
            <p:cNvSpPr/>
            <p:nvPr/>
          </p:nvSpPr>
          <p:spPr>
            <a:xfrm>
              <a:off x="1233715" y="2501061"/>
              <a:ext cx="1910930" cy="540000"/>
            </a:xfrm>
            <a:prstGeom prst="roundRect">
              <a:avLst/>
            </a:prstGeom>
            <a:solidFill>
              <a:srgbClr val="B4C7E7"/>
            </a:solidFill>
            <a:ln w="317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209B6C32-ADDA-864A-8F1D-32F9D7C6B6E1}"/>
                </a:ext>
              </a:extLst>
            </p:cNvPr>
            <p:cNvSpPr/>
            <p:nvPr/>
          </p:nvSpPr>
          <p:spPr>
            <a:xfrm>
              <a:off x="1497805" y="2618151"/>
              <a:ext cx="550481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708CF76E-0BE9-5344-B211-CE337F4369F1}"/>
                </a:ext>
              </a:extLst>
            </p:cNvPr>
            <p:cNvSpPr/>
            <p:nvPr/>
          </p:nvSpPr>
          <p:spPr>
            <a:xfrm>
              <a:off x="2394508" y="2628274"/>
              <a:ext cx="550481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D6EEDB42-05C0-254B-80F3-F49990B767DE}"/>
                </a:ext>
              </a:extLst>
            </p:cNvPr>
            <p:cNvSpPr/>
            <p:nvPr/>
          </p:nvSpPr>
          <p:spPr>
            <a:xfrm>
              <a:off x="1233714" y="3238409"/>
              <a:ext cx="3717427" cy="540000"/>
            </a:xfrm>
            <a:prstGeom prst="roundRect">
              <a:avLst/>
            </a:prstGeom>
            <a:solidFill>
              <a:srgbClr val="B4C7E7"/>
            </a:solidFill>
            <a:ln w="317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CF3D2B53-2551-9549-8D9B-4D21AF87DC80}"/>
                </a:ext>
              </a:extLst>
            </p:cNvPr>
            <p:cNvSpPr/>
            <p:nvPr/>
          </p:nvSpPr>
          <p:spPr>
            <a:xfrm>
              <a:off x="1497805" y="3346074"/>
              <a:ext cx="550481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DFBDEA42-6C8B-4C46-8BD0-91C9818398FF}"/>
                </a:ext>
              </a:extLst>
            </p:cNvPr>
            <p:cNvSpPr/>
            <p:nvPr/>
          </p:nvSpPr>
          <p:spPr>
            <a:xfrm>
              <a:off x="2394508" y="3346074"/>
              <a:ext cx="550481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1B1F5744-EB02-024E-97F0-8D8AB3394624}"/>
                </a:ext>
              </a:extLst>
            </p:cNvPr>
            <p:cNvSpPr/>
            <p:nvPr/>
          </p:nvSpPr>
          <p:spPr>
            <a:xfrm>
              <a:off x="3246421" y="3346074"/>
              <a:ext cx="550481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87DE7E30-42B6-3F43-B8D9-2AC231AD8AB1}"/>
                </a:ext>
              </a:extLst>
            </p:cNvPr>
            <p:cNvSpPr/>
            <p:nvPr/>
          </p:nvSpPr>
          <p:spPr>
            <a:xfrm>
              <a:off x="4143125" y="3346074"/>
              <a:ext cx="550481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5F950D30-F4D9-594E-95E7-C609EDA4E6E7}"/>
                </a:ext>
              </a:extLst>
            </p:cNvPr>
            <p:cNvSpPr/>
            <p:nvPr/>
          </p:nvSpPr>
          <p:spPr>
            <a:xfrm>
              <a:off x="1233714" y="3937025"/>
              <a:ext cx="5412413" cy="540000"/>
            </a:xfrm>
            <a:prstGeom prst="roundRect">
              <a:avLst/>
            </a:prstGeom>
            <a:solidFill>
              <a:srgbClr val="B4C7E7"/>
            </a:solidFill>
            <a:ln w="317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6315F066-FFA2-294A-BEF4-D989E3069111}"/>
                </a:ext>
              </a:extLst>
            </p:cNvPr>
            <p:cNvSpPr/>
            <p:nvPr/>
          </p:nvSpPr>
          <p:spPr>
            <a:xfrm>
              <a:off x="1497805" y="4041838"/>
              <a:ext cx="550481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30BD30B1-E783-1046-8EB9-E8F69D0170F4}"/>
                </a:ext>
              </a:extLst>
            </p:cNvPr>
            <p:cNvSpPr/>
            <p:nvPr/>
          </p:nvSpPr>
          <p:spPr>
            <a:xfrm>
              <a:off x="2394508" y="4041838"/>
              <a:ext cx="550481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D18F500B-E0A2-2C49-A603-BE208C9947F1}"/>
                </a:ext>
              </a:extLst>
            </p:cNvPr>
            <p:cNvSpPr/>
            <p:nvPr/>
          </p:nvSpPr>
          <p:spPr>
            <a:xfrm>
              <a:off x="3246421" y="4041838"/>
              <a:ext cx="550481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8082B2F3-F4B3-034C-8FB7-0E38B806C3AC}"/>
                </a:ext>
              </a:extLst>
            </p:cNvPr>
            <p:cNvSpPr/>
            <p:nvPr/>
          </p:nvSpPr>
          <p:spPr>
            <a:xfrm>
              <a:off x="4143125" y="4041838"/>
              <a:ext cx="550481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1BBD9101-E2D9-EA44-92EE-BCFB9B1A667B}"/>
                </a:ext>
              </a:extLst>
            </p:cNvPr>
            <p:cNvSpPr/>
            <p:nvPr/>
          </p:nvSpPr>
          <p:spPr>
            <a:xfrm>
              <a:off x="5068937" y="4041838"/>
              <a:ext cx="550481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63F945DD-C051-ED4C-B513-F0E5BBA67449}"/>
                </a:ext>
              </a:extLst>
            </p:cNvPr>
            <p:cNvSpPr/>
            <p:nvPr/>
          </p:nvSpPr>
          <p:spPr>
            <a:xfrm>
              <a:off x="5820759" y="4041838"/>
              <a:ext cx="550481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071C5AE-0FFE-2D46-AB5B-480617889863}"/>
                </a:ext>
              </a:extLst>
            </p:cNvPr>
            <p:cNvSpPr/>
            <p:nvPr/>
          </p:nvSpPr>
          <p:spPr>
            <a:xfrm>
              <a:off x="1233715" y="1779099"/>
              <a:ext cx="1160793" cy="540000"/>
            </a:xfrm>
            <a:prstGeom prst="roundRect">
              <a:avLst/>
            </a:prstGeom>
            <a:solidFill>
              <a:srgbClr val="B4C7E7"/>
            </a:solidFill>
            <a:ln w="317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DAA5BD3-7916-B644-B744-B02BA4F37511}"/>
                </a:ext>
              </a:extLst>
            </p:cNvPr>
            <p:cNvSpPr/>
            <p:nvPr/>
          </p:nvSpPr>
          <p:spPr>
            <a:xfrm>
              <a:off x="1497805" y="1896189"/>
              <a:ext cx="550481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1803095-B577-8E49-9A15-4CA10FB04FF1}"/>
                </a:ext>
              </a:extLst>
            </p:cNvPr>
            <p:cNvSpPr txBox="1"/>
            <p:nvPr/>
          </p:nvSpPr>
          <p:spPr>
            <a:xfrm>
              <a:off x="812899" y="187352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/>
                <a:t>L0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8155A3F-1248-7B4C-83C9-94C5BAFCCC97}"/>
                </a:ext>
              </a:extLst>
            </p:cNvPr>
            <p:cNvSpPr txBox="1"/>
            <p:nvPr/>
          </p:nvSpPr>
          <p:spPr>
            <a:xfrm>
              <a:off x="805434" y="258639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/>
                <a:t>L1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A967F60-0960-2A4A-8357-C857A5EB7801}"/>
                </a:ext>
              </a:extLst>
            </p:cNvPr>
            <p:cNvSpPr txBox="1"/>
            <p:nvPr/>
          </p:nvSpPr>
          <p:spPr>
            <a:xfrm>
              <a:off x="777683" y="336255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/>
                <a:t>L2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D1F27D3-6810-DB44-8724-3CCADE610A7F}"/>
                </a:ext>
              </a:extLst>
            </p:cNvPr>
            <p:cNvSpPr txBox="1"/>
            <p:nvPr/>
          </p:nvSpPr>
          <p:spPr>
            <a:xfrm>
              <a:off x="777683" y="4061091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/>
                <a:t>L3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FA03403-1E4A-434B-857B-6870A80AEFC7}"/>
                </a:ext>
              </a:extLst>
            </p:cNvPr>
            <p:cNvSpPr txBox="1"/>
            <p:nvPr/>
          </p:nvSpPr>
          <p:spPr>
            <a:xfrm>
              <a:off x="1497805" y="4345229"/>
              <a:ext cx="5275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N" sz="3200" b="1"/>
                <a:t>…</a:t>
              </a:r>
            </a:p>
          </p:txBody>
        </p:sp>
      </p:grp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2C235546-65EB-4047-9B8D-00412125A217}"/>
              </a:ext>
            </a:extLst>
          </p:cNvPr>
          <p:cNvSpPr/>
          <p:nvPr/>
        </p:nvSpPr>
        <p:spPr>
          <a:xfrm>
            <a:off x="1567413" y="7912259"/>
            <a:ext cx="418025" cy="26091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C7F0B133-7836-764B-87D5-0857853174B1}"/>
              </a:ext>
            </a:extLst>
          </p:cNvPr>
          <p:cNvSpPr/>
          <p:nvPr/>
        </p:nvSpPr>
        <p:spPr>
          <a:xfrm>
            <a:off x="521839" y="2847099"/>
            <a:ext cx="6205533" cy="3260092"/>
          </a:xfrm>
          <a:prstGeom prst="roundRect">
            <a:avLst>
              <a:gd name="adj" fmla="val 7294"/>
            </a:avLst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84F5702-C711-0A42-9A23-F915F349A2A7}"/>
              </a:ext>
            </a:extLst>
          </p:cNvPr>
          <p:cNvSpPr txBox="1"/>
          <p:nvPr/>
        </p:nvSpPr>
        <p:spPr>
          <a:xfrm>
            <a:off x="5168943" y="5737373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1" i="1"/>
              <a:t>On-disk data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7BEB35FF-D9C0-794A-9AEC-B5B7403EC8DE}"/>
              </a:ext>
            </a:extLst>
          </p:cNvPr>
          <p:cNvSpPr/>
          <p:nvPr/>
        </p:nvSpPr>
        <p:spPr>
          <a:xfrm>
            <a:off x="548774" y="1535569"/>
            <a:ext cx="6178598" cy="1191881"/>
          </a:xfrm>
          <a:prstGeom prst="roundRect">
            <a:avLst>
              <a:gd name="adj" fmla="val 7294"/>
            </a:avLst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BF1A274-12A3-3E45-926D-A48FF0214BCB}"/>
              </a:ext>
            </a:extLst>
          </p:cNvPr>
          <p:cNvSpPr txBox="1"/>
          <p:nvPr/>
        </p:nvSpPr>
        <p:spPr>
          <a:xfrm>
            <a:off x="541478" y="1541421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1" i="1"/>
              <a:t>Memory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AA9085A9-7E5C-4146-8B13-3088AA142717}"/>
              </a:ext>
            </a:extLst>
          </p:cNvPr>
          <p:cNvSpPr/>
          <p:nvPr/>
        </p:nvSpPr>
        <p:spPr>
          <a:xfrm>
            <a:off x="1197527" y="1936694"/>
            <a:ext cx="1639056" cy="655330"/>
          </a:xfrm>
          <a:prstGeom prst="roundRect">
            <a:avLst>
              <a:gd name="adj" fmla="val 476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Immutable MemTable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B805DF67-58FB-1F46-A74B-243EECC8240B}"/>
              </a:ext>
            </a:extLst>
          </p:cNvPr>
          <p:cNvSpPr/>
          <p:nvPr/>
        </p:nvSpPr>
        <p:spPr>
          <a:xfrm>
            <a:off x="3656111" y="1861567"/>
            <a:ext cx="1639056" cy="739093"/>
          </a:xfrm>
          <a:prstGeom prst="roundRect">
            <a:avLst>
              <a:gd name="adj" fmla="val 4765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/>
              </a:gs>
              <a:gs pos="32000">
                <a:schemeClr val="accent1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Mutable MemTable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45E451F1-A966-EB4E-8DBF-41FE8D551C9B}"/>
              </a:ext>
            </a:extLst>
          </p:cNvPr>
          <p:cNvSpPr/>
          <p:nvPr/>
        </p:nvSpPr>
        <p:spPr>
          <a:xfrm>
            <a:off x="5849627" y="1235928"/>
            <a:ext cx="207828" cy="3051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86D7BB-A634-3846-8FFF-A2D5A5E8E0E3}"/>
              </a:ext>
            </a:extLst>
          </p:cNvPr>
          <p:cNvSpPr txBox="1"/>
          <p:nvPr/>
        </p:nvSpPr>
        <p:spPr>
          <a:xfrm>
            <a:off x="6047941" y="1166237"/>
            <a:ext cx="599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i="1"/>
              <a:t>read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9D7849B4-F9D2-F544-A30A-CF71A8FDC16C}"/>
              </a:ext>
            </a:extLst>
          </p:cNvPr>
          <p:cNvSpPr/>
          <p:nvPr/>
        </p:nvSpPr>
        <p:spPr>
          <a:xfrm>
            <a:off x="5057549" y="3343939"/>
            <a:ext cx="1532235" cy="721962"/>
          </a:xfrm>
          <a:prstGeom prst="roundRect">
            <a:avLst>
              <a:gd name="adj" fmla="val 4765"/>
            </a:avLst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Write-ahead log (WAL)</a:t>
            </a:r>
          </a:p>
        </p:txBody>
      </p:sp>
      <p:sp>
        <p:nvSpPr>
          <p:cNvPr id="57" name="U-Turn Arrow 56">
            <a:extLst>
              <a:ext uri="{FF2B5EF4-FFF2-40B4-BE49-F238E27FC236}">
                <a16:creationId xmlns:a16="http://schemas.microsoft.com/office/drawing/2014/main" id="{BED4491A-BACA-4745-BAAE-A72078D3E52B}"/>
              </a:ext>
            </a:extLst>
          </p:cNvPr>
          <p:cNvSpPr/>
          <p:nvPr/>
        </p:nvSpPr>
        <p:spPr>
          <a:xfrm rot="5400000">
            <a:off x="2821546" y="3469740"/>
            <a:ext cx="534139" cy="440085"/>
          </a:xfrm>
          <a:prstGeom prst="uturnArrow">
            <a:avLst>
              <a:gd name="adj1" fmla="val 20144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bg1">
              <a:lumMod val="7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>
              <a:solidFill>
                <a:schemeClr val="tx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46FD997-4845-5B42-9F97-1F8F5EA853A4}"/>
              </a:ext>
            </a:extLst>
          </p:cNvPr>
          <p:cNvSpPr txBox="1"/>
          <p:nvPr/>
        </p:nvSpPr>
        <p:spPr>
          <a:xfrm>
            <a:off x="3278679" y="3463819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>
                <a:solidFill>
                  <a:schemeClr val="bg1">
                    <a:lumMod val="50000"/>
                  </a:schemeClr>
                </a:solidFill>
              </a:rPr>
              <a:t>compaction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F37CF96-4856-0C46-81EA-8F742C839535}"/>
                  </a:ext>
                </a:extLst>
              </p:cNvPr>
              <p:cNvSpPr txBox="1"/>
              <p:nvPr/>
            </p:nvSpPr>
            <p:spPr>
              <a:xfrm>
                <a:off x="6755123" y="3907278"/>
                <a:ext cx="4815614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CN" sz="2000">
                    <a:solidFill>
                      <a:schemeClr val="tx1"/>
                    </a:solidFill>
                  </a:rPr>
                  <a:t>Read process</a:t>
                </a:r>
              </a:p>
              <a:p>
                <a:pPr marL="562950" lvl="1" indent="-285750">
                  <a:buFont typeface="Wingdings" pitchFamily="2" charset="2"/>
                  <a:buChar char="v"/>
                </a:pPr>
                <a:r>
                  <a:rPr lang="en-US" sz="2000">
                    <a:solidFill>
                      <a:schemeClr val="tx1"/>
                    </a:solidFill>
                  </a:rPr>
                  <a:t>Search in mutable MT, immutable MT</a:t>
                </a:r>
                <a:endParaRPr lang="en-CN" sz="2000">
                  <a:solidFill>
                    <a:schemeClr val="tx1"/>
                  </a:solidFill>
                </a:endParaRPr>
              </a:p>
              <a:p>
                <a:pPr marL="562950" lvl="1" indent="-285750">
                  <a:buFont typeface="Wingdings" pitchFamily="2" charset="2"/>
                  <a:buChar char="v"/>
                </a:pPr>
                <a:r>
                  <a:rPr lang="en-CN" sz="2000">
                    <a:solidFill>
                      <a:schemeClr val="tx1"/>
                    </a:solidFill>
                  </a:rPr>
                  <a:t>Search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𝐿𝑒𝑣𝑒𝑙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𝐿𝑒𝑣𝑒𝑙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𝐿𝑒𝑣𝑒𝑙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endParaRPr lang="en-CN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F37CF96-4856-0C46-81EA-8F742C839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123" y="3907278"/>
                <a:ext cx="4815614" cy="1015663"/>
              </a:xfrm>
              <a:prstGeom prst="rect">
                <a:avLst/>
              </a:prstGeom>
              <a:blipFill>
                <a:blip r:embed="rId3"/>
                <a:stretch>
                  <a:fillRect l="-1139" t="-3593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F6584BD-6FEE-D74C-87DD-8A87DB3F34A4}"/>
                  </a:ext>
                </a:extLst>
              </p:cNvPr>
              <p:cNvSpPr txBox="1"/>
              <p:nvPr/>
            </p:nvSpPr>
            <p:spPr>
              <a:xfrm>
                <a:off x="6707974" y="1562607"/>
                <a:ext cx="5548186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CN" sz="2000">
                    <a:solidFill>
                      <a:schemeClr val="bg1">
                        <a:lumMod val="75000"/>
                      </a:schemeClr>
                    </a:solidFill>
                  </a:rPr>
                  <a:t>Write process</a:t>
                </a:r>
              </a:p>
              <a:p>
                <a:pPr marL="562950" lvl="1" indent="-285750">
                  <a:buFont typeface="Wingdings" pitchFamily="2" charset="2"/>
                  <a:buChar char="v"/>
                </a:pPr>
                <a:r>
                  <a:rPr lang="en-US" sz="2000">
                    <a:solidFill>
                      <a:schemeClr val="bg1">
                        <a:lumMod val="75000"/>
                      </a:schemeClr>
                    </a:solidFill>
                  </a:rPr>
                  <a:t>W</a:t>
                </a:r>
                <a:r>
                  <a:rPr lang="en-CN" sz="2000">
                    <a:solidFill>
                      <a:schemeClr val="bg1">
                        <a:lumMod val="75000"/>
                      </a:schemeClr>
                    </a:solidFill>
                  </a:rPr>
                  <a:t>rite log to WAL</a:t>
                </a:r>
              </a:p>
              <a:p>
                <a:pPr marL="562950" lvl="1" indent="-285750">
                  <a:buFont typeface="Wingdings" pitchFamily="2" charset="2"/>
                  <a:buChar char="v"/>
                </a:pPr>
                <a:r>
                  <a:rPr lang="en-CN" sz="2000">
                    <a:solidFill>
                      <a:schemeClr val="bg1">
                        <a:lumMod val="75000"/>
                      </a:schemeClr>
                    </a:solidFill>
                  </a:rPr>
                  <a:t>Write data to mutable MemTable</a:t>
                </a:r>
              </a:p>
              <a:p>
                <a:pPr marL="562950" lvl="1" indent="-285750">
                  <a:buFont typeface="Wingdings" pitchFamily="2" charset="2"/>
                  <a:buChar char="v"/>
                </a:pPr>
                <a:r>
                  <a:rPr lang="en-US" sz="2000">
                    <a:solidFill>
                      <a:schemeClr val="bg1">
                        <a:lumMod val="75000"/>
                      </a:schemeClr>
                    </a:solidFill>
                  </a:rPr>
                  <a:t>When mutable MT full, changed to immutable</a:t>
                </a:r>
                <a:endParaRPr lang="en-CN" sz="200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marL="562950" lvl="1" indent="-285750">
                  <a:buFont typeface="Wingdings" pitchFamily="2" charset="2"/>
                  <a:buChar char="v"/>
                </a:pPr>
                <a:r>
                  <a:rPr lang="en-CN" sz="2000">
                    <a:solidFill>
                      <a:schemeClr val="bg1">
                        <a:lumMod val="75000"/>
                      </a:schemeClr>
                    </a:solidFill>
                  </a:rPr>
                  <a:t>Flush immutable MT to L0 in background</a:t>
                </a:r>
              </a:p>
              <a:p>
                <a:pPr marL="562950" lvl="1" indent="-285750">
                  <a:buFont typeface="Wingdings" pitchFamily="2" charset="2"/>
                  <a:buChar char="v"/>
                </a:pPr>
                <a:r>
                  <a:rPr lang="en-CN" sz="2000">
                    <a:solidFill>
                      <a:schemeClr val="bg1">
                        <a:lumMod val="75000"/>
                      </a:schemeClr>
                    </a:solidFill>
                  </a:rPr>
                  <a:t>Merge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𝐿𝑒𝑣𝑒𝑙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N" sz="2000">
                    <a:solidFill>
                      <a:schemeClr val="bg1">
                        <a:lumMod val="75000"/>
                      </a:schemeClr>
                    </a:solidFill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𝐿𝑒𝑣𝑒𝑙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CN" sz="2000">
                    <a:solidFill>
                      <a:schemeClr val="bg1">
                        <a:lumMod val="75000"/>
                      </a:schemeClr>
                    </a:solidFill>
                  </a:rPr>
                  <a:t> when it’s oversize 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F6584BD-6FEE-D74C-87DD-8A87DB3F3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974" y="1562607"/>
                <a:ext cx="5548186" cy="1938992"/>
              </a:xfrm>
              <a:prstGeom prst="rect">
                <a:avLst/>
              </a:prstGeom>
              <a:blipFill>
                <a:blip r:embed="rId4"/>
                <a:stretch>
                  <a:fillRect l="-988" t="-1572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3775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华康俪金黑W8(P)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45</Slides>
  <Notes>19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主题</vt:lpstr>
      <vt:lpstr>PowerPoint Presentation</vt:lpstr>
      <vt:lpstr>Outline</vt:lpstr>
      <vt:lpstr>Key-value Stores Widely Used</vt:lpstr>
      <vt:lpstr>Popular KV Store: RocksDB</vt:lpstr>
      <vt:lpstr>Popular KV Store: RocksDB</vt:lpstr>
      <vt:lpstr>Popular KV Store: RocksDB</vt:lpstr>
      <vt:lpstr>Leading Data Structure in KV: LSM-tree</vt:lpstr>
      <vt:lpstr>Leading Data Structure in KV: LSM-tree</vt:lpstr>
      <vt:lpstr>Leading Data Structure in KV: LSM-tree</vt:lpstr>
      <vt:lpstr>Compaction in LSM-tree</vt:lpstr>
      <vt:lpstr>Compaction in LSM-tree</vt:lpstr>
      <vt:lpstr>Compaction in LSM-tree</vt:lpstr>
      <vt:lpstr>Compaction in LSM-tree</vt:lpstr>
      <vt:lpstr>Compaction in LSM-tree</vt:lpstr>
      <vt:lpstr>Outline</vt:lpstr>
      <vt:lpstr>Evolution of Resource Optimization Targets</vt:lpstr>
      <vt:lpstr>Write Amplification (WA)</vt:lpstr>
      <vt:lpstr>Write Amplification (WA)</vt:lpstr>
      <vt:lpstr>Space Amplification</vt:lpstr>
      <vt:lpstr>CPU Utilization</vt:lpstr>
      <vt:lpstr>CPU Utilization</vt:lpstr>
      <vt:lpstr>New Technology Adaption</vt:lpstr>
      <vt:lpstr>New Technology Adaption</vt:lpstr>
      <vt:lpstr>New Technology Adaption</vt:lpstr>
      <vt:lpstr>New Technology Adaption</vt:lpstr>
      <vt:lpstr>Main Data Structure Revisited</vt:lpstr>
      <vt:lpstr>Outline</vt:lpstr>
      <vt:lpstr>Lessons from Real-world Applications</vt:lpstr>
      <vt:lpstr>Lessons on Serving Large-scale Systems</vt:lpstr>
      <vt:lpstr>Lessons on Serving Large-scale Systems</vt:lpstr>
      <vt:lpstr>Lessons on Serving Large-scale Systems</vt:lpstr>
      <vt:lpstr>Lessons on Serving Large-scale Systems</vt:lpstr>
      <vt:lpstr>Lessons on Serving Large-scale Systems</vt:lpstr>
      <vt:lpstr>Lessons on Serving Large-scale Systems</vt:lpstr>
      <vt:lpstr>Lessons on Serving Large-scale Systems</vt:lpstr>
      <vt:lpstr>Lessons on Serving Large-scale Systems</vt:lpstr>
      <vt:lpstr>Lessons on Failure Handling</vt:lpstr>
      <vt:lpstr>Lessons on Failure Handling</vt:lpstr>
      <vt:lpstr>Lessons on Failure Handling</vt:lpstr>
      <vt:lpstr>Lessons on Failure Handling</vt:lpstr>
      <vt:lpstr>Lessons on the Key-value Interface</vt:lpstr>
      <vt:lpstr>Lessons on the Key-value Interface</vt:lpstr>
      <vt:lpstr>Outline</vt:lpstr>
      <vt:lpstr>Conclusion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revision>9</cp:revision>
  <cp:lastPrinted>2018-07-10T14:59:54Z</cp:lastPrinted>
  <dcterms:created xsi:type="dcterms:W3CDTF">2013-05-07T11:05:13Z</dcterms:created>
  <dcterms:modified xsi:type="dcterms:W3CDTF">2021-03-10T09:53:03Z</dcterms:modified>
  <cp:category/>
</cp:coreProperties>
</file>