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83" r:id="rId2"/>
    <p:sldId id="785" r:id="rId3"/>
    <p:sldId id="786" r:id="rId4"/>
    <p:sldId id="788" r:id="rId5"/>
    <p:sldId id="787" r:id="rId6"/>
    <p:sldId id="789" r:id="rId7"/>
    <p:sldId id="791" r:id="rId8"/>
    <p:sldId id="790" r:id="rId9"/>
    <p:sldId id="864" r:id="rId10"/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65" r:id="rId19"/>
    <p:sldId id="802" r:id="rId20"/>
    <p:sldId id="804" r:id="rId21"/>
    <p:sldId id="805" r:id="rId22"/>
    <p:sldId id="803" r:id="rId23"/>
    <p:sldId id="806" r:id="rId24"/>
    <p:sldId id="807" r:id="rId25"/>
    <p:sldId id="808" r:id="rId26"/>
    <p:sldId id="809" r:id="rId27"/>
    <p:sldId id="810" r:id="rId28"/>
    <p:sldId id="811" r:id="rId29"/>
    <p:sldId id="812" r:id="rId30"/>
    <p:sldId id="866" r:id="rId31"/>
    <p:sldId id="813" r:id="rId32"/>
    <p:sldId id="817" r:id="rId33"/>
    <p:sldId id="815" r:id="rId34"/>
    <p:sldId id="816" r:id="rId35"/>
    <p:sldId id="819" r:id="rId36"/>
    <p:sldId id="818" r:id="rId37"/>
    <p:sldId id="820" r:id="rId38"/>
    <p:sldId id="821" r:id="rId39"/>
    <p:sldId id="822" r:id="rId40"/>
    <p:sldId id="823" r:id="rId41"/>
    <p:sldId id="824" r:id="rId42"/>
    <p:sldId id="825" r:id="rId43"/>
    <p:sldId id="826" r:id="rId44"/>
    <p:sldId id="827" r:id="rId45"/>
    <p:sldId id="828" r:id="rId46"/>
    <p:sldId id="829" r:id="rId47"/>
    <p:sldId id="830" r:id="rId48"/>
    <p:sldId id="831" r:id="rId49"/>
    <p:sldId id="832" r:id="rId50"/>
    <p:sldId id="833" r:id="rId51"/>
    <p:sldId id="834" r:id="rId52"/>
    <p:sldId id="835" r:id="rId53"/>
    <p:sldId id="836" r:id="rId54"/>
    <p:sldId id="837" r:id="rId55"/>
    <p:sldId id="838" r:id="rId56"/>
    <p:sldId id="840" r:id="rId57"/>
    <p:sldId id="839" r:id="rId58"/>
    <p:sldId id="841" r:id="rId59"/>
    <p:sldId id="842" r:id="rId60"/>
    <p:sldId id="843" r:id="rId61"/>
    <p:sldId id="844" r:id="rId62"/>
    <p:sldId id="845" r:id="rId63"/>
    <p:sldId id="848" r:id="rId64"/>
    <p:sldId id="846" r:id="rId65"/>
    <p:sldId id="847" r:id="rId66"/>
    <p:sldId id="849" r:id="rId67"/>
    <p:sldId id="850" r:id="rId68"/>
    <p:sldId id="851" r:id="rId69"/>
    <p:sldId id="852" r:id="rId70"/>
    <p:sldId id="853" r:id="rId71"/>
    <p:sldId id="854" r:id="rId72"/>
    <p:sldId id="855" r:id="rId73"/>
    <p:sldId id="856" r:id="rId74"/>
    <p:sldId id="857" r:id="rId75"/>
    <p:sldId id="858" r:id="rId76"/>
    <p:sldId id="859" r:id="rId77"/>
    <p:sldId id="860" r:id="rId78"/>
    <p:sldId id="861" r:id="rId79"/>
    <p:sldId id="863" r:id="rId80"/>
    <p:sldId id="862" r:id="rId81"/>
    <p:sldId id="733" r:id="rId82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95"/>
    <a:srgbClr val="0066FF"/>
    <a:srgbClr val="70AD47"/>
    <a:srgbClr val="99FF99"/>
    <a:srgbClr val="CC99FF"/>
    <a:srgbClr val="A38ACB"/>
    <a:srgbClr val="9FBFE5"/>
    <a:srgbClr val="F6AD8E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514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GFS works at a high level? [draw picture] client read: send file name and offset to master </a:t>
            </a:r>
            <a:r>
              <a:rPr lang="en-US" dirty="0" err="1" smtClean="0"/>
              <a:t>master</a:t>
            </a:r>
            <a:r>
              <a:rPr lang="en-US" dirty="0" smtClean="0"/>
              <a:t> replies with </a:t>
            </a:r>
            <a:r>
              <a:rPr lang="en-US" dirty="0" err="1" smtClean="0"/>
              <a:t>chunk_handle</a:t>
            </a:r>
            <a:r>
              <a:rPr lang="en-US" dirty="0" smtClean="0"/>
              <a:t> + location (i.e. set of servers storing that chunk) clients cache that information for a little while read from nearest chunk server client write: ask master where to store, master returns </a:t>
            </a:r>
            <a:r>
              <a:rPr lang="en-US" dirty="0" err="1" smtClean="0"/>
              <a:t>chunk_handle</a:t>
            </a:r>
            <a:r>
              <a:rPr lang="en-US" dirty="0" smtClean="0"/>
              <a:t> + location. send writes to the 3 chunk servers. need to ask master again whenever crossing 64 MB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1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7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F76B-F270-43D6-BD15-53904ACF3FE3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2158FB-C58D-45FF-9548-E0298B6574FA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F2A9B62-1CEC-475E-8628-D52BC1826EB1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sz="48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aseline="0">
                <a:latin typeface="Gill Sans MT" panose="020B0502020104020203" pitchFamily="34" charset="0"/>
              </a:defRPr>
            </a:lvl1pPr>
            <a:lvl2pPr marL="685800" indent="-228600">
              <a:buFont typeface="Gill Sans MT" panose="020B0502020104020203" pitchFamily="34" charset="0"/>
              <a:buChar char="-"/>
              <a:defRPr sz="2800" baseline="0">
                <a:latin typeface="Gill Sans MT" panose="020B0502020104020203" pitchFamily="34" charset="0"/>
              </a:defRPr>
            </a:lvl2pPr>
            <a:lvl3pPr>
              <a:defRPr sz="2400" baseline="0">
                <a:latin typeface="Gill Sans MT" panose="020B0502020104020203" pitchFamily="34" charset="0"/>
              </a:defRPr>
            </a:lvl3pPr>
            <a:lvl4pPr>
              <a:defRPr sz="2000" baseline="0">
                <a:latin typeface="Gill Sans MT" panose="020B0502020104020203" pitchFamily="34" charset="0"/>
              </a:defRPr>
            </a:lvl4pPr>
            <a:lvl5pPr>
              <a:defRPr sz="2000"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5E6-97C8-41DF-B93E-189899857291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3F6-B109-451B-84D5-42C2D2792949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793B-DB6B-4BFC-9A01-D9381B2922CA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6E2A18F-998B-4B7A-98F5-B6348B574994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4A4115-1540-4AC6-A5DC-C0E0A176E4B4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192F9C-73D7-4CEE-9E51-51C4B27C69B9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3234043-97ED-41BE-870F-19EC9A55AA28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A74A-5B19-4708-AEC2-371DADA574C6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lorenzo/corsi/cs380d/papers/statemachines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lorenzo/corsi/cs380d/papers/p80-bressoud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eurosys2013.tudos.org/wp-content/uploads/2013/paper/Almeida.pdf" TargetMode="External"/><Relationship Id="rId2" Type="http://schemas.openxmlformats.org/officeDocument/2006/relationships/hyperlink" Target="http://sns.cs.princeton.edu/docs/craq-usenix0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1684" y="1038630"/>
            <a:ext cx="808849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4 – Replication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3566" y="3744889"/>
            <a:ext cx="190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Cheng Li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Genome data from over 10 million users </a:t>
            </a:r>
          </a:p>
          <a:p>
            <a:pPr lvl="1"/>
            <a:r>
              <a:rPr lang="en-US" dirty="0" smtClean="0"/>
              <a:t>~100 MB </a:t>
            </a:r>
            <a:r>
              <a:rPr lang="en-US" dirty="0"/>
              <a:t>of data per </a:t>
            </a:r>
            <a:r>
              <a:rPr lang="en-US" dirty="0" smtClean="0"/>
              <a:t>user</a:t>
            </a:r>
          </a:p>
          <a:p>
            <a:r>
              <a:rPr lang="en-US" dirty="0"/>
              <a:t>Goal: Analyze data to identify genes that show susceptibility to Parkinson’s disease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Example Scenarios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Ranking web </a:t>
            </a:r>
            <a:r>
              <a:rPr lang="en-US" dirty="0" smtClean="0"/>
              <a:t>pages</a:t>
            </a:r>
          </a:p>
          <a:p>
            <a:pPr lvl="1"/>
            <a:r>
              <a:rPr lang="en-US" dirty="0" smtClean="0"/>
              <a:t>~100 trillion </a:t>
            </a:r>
            <a:r>
              <a:rPr lang="en-US" dirty="0"/>
              <a:t>web </a:t>
            </a:r>
            <a:r>
              <a:rPr lang="en-US" dirty="0" smtClean="0"/>
              <a:t>pages</a:t>
            </a:r>
          </a:p>
          <a:p>
            <a:r>
              <a:rPr lang="en-US" dirty="0" smtClean="0"/>
              <a:t>Selecting </a:t>
            </a:r>
            <a:r>
              <a:rPr lang="en-US" dirty="0"/>
              <a:t>ads to </a:t>
            </a:r>
            <a:r>
              <a:rPr lang="en-US" dirty="0" smtClean="0"/>
              <a:t>show</a:t>
            </a:r>
          </a:p>
          <a:p>
            <a:pPr lvl="1"/>
            <a:r>
              <a:rPr lang="en-US" dirty="0" smtClean="0"/>
              <a:t>Clickstreams </a:t>
            </a:r>
            <a:r>
              <a:rPr lang="en-US" dirty="0"/>
              <a:t>of over two billion users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15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Lots of Data!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Petabytes or even </a:t>
            </a:r>
            <a:r>
              <a:rPr lang="en-US" dirty="0" err="1"/>
              <a:t>exabytes</a:t>
            </a:r>
            <a:r>
              <a:rPr lang="en-US" dirty="0"/>
              <a:t> of </a:t>
            </a:r>
            <a:r>
              <a:rPr lang="en-US" dirty="0" smtClean="0"/>
              <a:t>data</a:t>
            </a:r>
          </a:p>
          <a:p>
            <a:r>
              <a:rPr lang="en-US" dirty="0"/>
              <a:t>Impossible to store data on one </a:t>
            </a:r>
            <a:r>
              <a:rPr lang="en-US" dirty="0" smtClean="0"/>
              <a:t>server</a:t>
            </a:r>
          </a:p>
          <a:p>
            <a:r>
              <a:rPr lang="en-US" dirty="0"/>
              <a:t>Will take forever to process on one </a:t>
            </a:r>
            <a:r>
              <a:rPr lang="en-US" dirty="0" smtClean="0"/>
              <a:t>server</a:t>
            </a:r>
          </a:p>
          <a:p>
            <a:r>
              <a:rPr lang="en-US" dirty="0"/>
              <a:t>Need distributed storage and processing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4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Desirable Properties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grows with # of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Fault-tolerant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make progress despite machine </a:t>
            </a:r>
            <a:r>
              <a:rPr lang="en-US" dirty="0" smtClean="0"/>
              <a:t>failures</a:t>
            </a:r>
          </a:p>
          <a:p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/>
              <a:t>expertise required of </a:t>
            </a:r>
            <a:r>
              <a:rPr lang="en-US" dirty="0" smtClean="0"/>
              <a:t>programmer</a:t>
            </a:r>
          </a:p>
          <a:p>
            <a:r>
              <a:rPr lang="en-US" dirty="0" smtClean="0"/>
              <a:t>Widely applicable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not restrict kinds of processing feasible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94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data processing paradigm </a:t>
            </a:r>
            <a:endParaRPr lang="en-US" dirty="0" smtClean="0"/>
          </a:p>
          <a:p>
            <a:pPr lvl="1"/>
            <a:r>
              <a:rPr lang="en-US" dirty="0" smtClean="0"/>
              <a:t>introduced </a:t>
            </a:r>
            <a:r>
              <a:rPr lang="en-US" dirty="0"/>
              <a:t>by Google </a:t>
            </a:r>
            <a:r>
              <a:rPr lang="en-US" dirty="0" smtClean="0"/>
              <a:t>(OSDI, 2004)</a:t>
            </a:r>
          </a:p>
          <a:p>
            <a:pPr lvl="1"/>
            <a:r>
              <a:rPr lang="en-US" dirty="0" smtClean="0"/>
              <a:t>Popularized </a:t>
            </a:r>
            <a:r>
              <a:rPr lang="en-US" dirty="0"/>
              <a:t>by open-source Hadoop </a:t>
            </a:r>
            <a:r>
              <a:rPr lang="en-US" dirty="0" smtClean="0"/>
              <a:t>framework</a:t>
            </a:r>
          </a:p>
          <a:p>
            <a:pPr lvl="1"/>
            <a:endParaRPr lang="en-US" dirty="0"/>
          </a:p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represents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programming interface for data processing jobs </a:t>
            </a:r>
            <a:endParaRPr lang="en-US" dirty="0" smtClean="0"/>
          </a:p>
          <a:p>
            <a:pPr lvl="2"/>
            <a:r>
              <a:rPr lang="en-US" dirty="0" smtClean="0"/>
              <a:t>Map </a:t>
            </a:r>
            <a:r>
              <a:rPr lang="en-US" dirty="0"/>
              <a:t>and Reduce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distributed execution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smtClean="0"/>
              <a:t>Scalable </a:t>
            </a:r>
            <a:r>
              <a:rPr lang="en-US" dirty="0"/>
              <a:t>and fault-tolerant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Execution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46" y="1223868"/>
            <a:ext cx="8950638" cy="49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overall architecture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/>
          <a:stretch/>
        </p:blipFill>
        <p:spPr>
          <a:xfrm>
            <a:off x="1373845" y="1251854"/>
            <a:ext cx="9444309" cy="51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Handling </a:t>
            </a:r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Hearbeats</a:t>
            </a:r>
            <a:r>
              <a:rPr lang="en-US" dirty="0" smtClean="0"/>
              <a:t> between master and workers (either mapper or reducer) to detect failures</a:t>
            </a:r>
          </a:p>
          <a:p>
            <a:r>
              <a:rPr lang="en-US" dirty="0" smtClean="0"/>
              <a:t>Re-assign and resume the failed jobs </a:t>
            </a:r>
          </a:p>
          <a:p>
            <a:r>
              <a:rPr lang="en-US" dirty="0" smtClean="0"/>
              <a:t>But, if </a:t>
            </a:r>
            <a:r>
              <a:rPr lang="en-US" dirty="0"/>
              <a:t>Master fails, can we start up a new Master and resume execution of job? </a:t>
            </a:r>
          </a:p>
          <a:p>
            <a:r>
              <a:rPr lang="en-US" dirty="0" smtClean="0"/>
              <a:t>No</a:t>
            </a:r>
            <a:r>
              <a:rPr lang="en-US" dirty="0"/>
              <a:t>! </a:t>
            </a:r>
          </a:p>
          <a:p>
            <a:pPr lvl="1"/>
            <a:r>
              <a:rPr lang="en-US" dirty="0" smtClean="0"/>
              <a:t>Lost </a:t>
            </a:r>
            <a:r>
              <a:rPr lang="en-US" dirty="0"/>
              <a:t>all state about execution status of </a:t>
            </a:r>
            <a:r>
              <a:rPr lang="en-US" dirty="0" smtClean="0"/>
              <a:t>tasks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dirty="0">
                <a:solidFill>
                  <a:srgbClr val="FF0000"/>
                </a:solidFill>
              </a:rPr>
              <a:t>replicate Master state to tolerate failures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29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Two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casestudy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GFS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Replicated state machine</a:t>
            </a:r>
          </a:p>
          <a:p>
            <a:r>
              <a:rPr lang="en-US" dirty="0" smtClean="0"/>
              <a:t>Primary-backup replication</a:t>
            </a:r>
          </a:p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8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We'd </a:t>
            </a:r>
            <a:r>
              <a:rPr lang="en-US" dirty="0"/>
              <a:t>like a service that continues despite </a:t>
            </a:r>
            <a:r>
              <a:rPr lang="en-US" dirty="0" smtClean="0"/>
              <a:t>failures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ideal </a:t>
            </a:r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available</a:t>
            </a:r>
            <a:r>
              <a:rPr lang="en-US" dirty="0"/>
              <a:t>: still useable despite [some class of]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strongly </a:t>
            </a:r>
            <a:r>
              <a:rPr lang="en-US" dirty="0"/>
              <a:t>consistent: looks just like a single server to </a:t>
            </a:r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transparent </a:t>
            </a:r>
            <a:r>
              <a:rPr lang="en-US" dirty="0"/>
              <a:t>to </a:t>
            </a:r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transparent </a:t>
            </a:r>
            <a:r>
              <a:rPr lang="en-US" dirty="0"/>
              <a:t>to server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efficient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0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casestudy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GFS</a:t>
            </a:r>
          </a:p>
          <a:p>
            <a:pPr lvl="1"/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Replicated state machine</a:t>
            </a:r>
          </a:p>
          <a:p>
            <a:r>
              <a:rPr lang="en-US" dirty="0" smtClean="0"/>
              <a:t>Primary-backup replication</a:t>
            </a:r>
          </a:p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4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 of failures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63" y="1850706"/>
            <a:ext cx="8320578" cy="41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hierarchy of failure models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86" y="1292177"/>
            <a:ext cx="8299019" cy="4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failures will we try to cope with?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Fail-stop </a:t>
            </a:r>
            <a:r>
              <a:rPr lang="en-US" dirty="0" smtClean="0"/>
              <a:t>failures (crash failures)</a:t>
            </a:r>
          </a:p>
          <a:p>
            <a:r>
              <a:rPr lang="en-US" dirty="0" smtClean="0"/>
              <a:t>Independent failures</a:t>
            </a:r>
          </a:p>
          <a:p>
            <a:r>
              <a:rPr lang="en-US" dirty="0" smtClean="0"/>
              <a:t>Network </a:t>
            </a:r>
            <a:r>
              <a:rPr lang="en-US" dirty="0"/>
              <a:t>drops some/all </a:t>
            </a:r>
            <a:r>
              <a:rPr lang="en-US" dirty="0" smtClean="0"/>
              <a:t>packets</a:t>
            </a:r>
          </a:p>
          <a:p>
            <a:r>
              <a:rPr lang="en-US" dirty="0" smtClean="0"/>
              <a:t>Network partition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1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not for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Incorrect execution</a:t>
            </a:r>
          </a:p>
          <a:p>
            <a:r>
              <a:rPr lang="en-US" dirty="0" smtClean="0"/>
              <a:t>Correlated failures</a:t>
            </a:r>
          </a:p>
          <a:p>
            <a:r>
              <a:rPr lang="en-US" dirty="0" smtClean="0"/>
              <a:t>Configuration errors</a:t>
            </a:r>
          </a:p>
          <a:p>
            <a:r>
              <a:rPr lang="en-US" dirty="0" smtClean="0"/>
              <a:t>Malice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2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Replication in space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parallel copies of a unit </a:t>
            </a:r>
            <a:endParaRPr lang="en-US" dirty="0" smtClean="0"/>
          </a:p>
          <a:p>
            <a:r>
              <a:rPr lang="en-US" dirty="0" smtClean="0"/>
              <a:t>Vote </a:t>
            </a:r>
            <a:r>
              <a:rPr lang="en-US" dirty="0"/>
              <a:t>on replica output </a:t>
            </a:r>
            <a:endParaRPr lang="en-US" dirty="0" smtClean="0"/>
          </a:p>
          <a:p>
            <a:r>
              <a:rPr lang="en-US" dirty="0" smtClean="0"/>
              <a:t>Failures </a:t>
            </a:r>
            <a:r>
              <a:rPr lang="en-US" dirty="0"/>
              <a:t>are masked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availability, but at high cost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Replicated state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replicas execute all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If </a:t>
            </a:r>
            <a:r>
              <a:rPr lang="en-US" dirty="0"/>
              <a:t>same start </a:t>
            </a:r>
            <a:r>
              <a:rPr lang="en-US" dirty="0" smtClean="0"/>
              <a:t>state, same operations, same order, deterministic, then </a:t>
            </a:r>
            <a:r>
              <a:rPr lang="en-US" dirty="0"/>
              <a:t>same end state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2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Non-determinism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event is non-deterministic if the state that </a:t>
            </a:r>
            <a:r>
              <a:rPr lang="en-US" dirty="0" smtClean="0"/>
              <a:t>it produces </a:t>
            </a:r>
            <a:r>
              <a:rPr lang="en-US" dirty="0"/>
              <a:t>is not uniquely determined by </a:t>
            </a:r>
            <a:r>
              <a:rPr lang="en-US" dirty="0" smtClean="0"/>
              <a:t>the state </a:t>
            </a:r>
            <a:r>
              <a:rPr lang="en-US" dirty="0"/>
              <a:t>in which it is executed</a:t>
            </a:r>
          </a:p>
          <a:p>
            <a:r>
              <a:rPr lang="en-US" dirty="0"/>
              <a:t>Handling non-deterministic events at </a:t>
            </a:r>
            <a:r>
              <a:rPr lang="en-US" dirty="0" smtClean="0"/>
              <a:t>different replicas </a:t>
            </a:r>
            <a:r>
              <a:rPr lang="en-US" dirty="0"/>
              <a:t>is </a:t>
            </a:r>
            <a:r>
              <a:rPr lang="en-US" dirty="0" smtClean="0"/>
              <a:t>challenging</a:t>
            </a:r>
          </a:p>
          <a:p>
            <a:pPr lvl="1"/>
            <a:r>
              <a:rPr lang="en-US" dirty="0" smtClean="0"/>
              <a:t>It requires </a:t>
            </a:r>
            <a:r>
              <a:rPr lang="en-US" dirty="0"/>
              <a:t>to </a:t>
            </a:r>
            <a:r>
              <a:rPr lang="en-US" dirty="0" smtClean="0"/>
              <a:t>reproduce during </a:t>
            </a:r>
            <a:r>
              <a:rPr lang="en-US" dirty="0"/>
              <a:t>recovery the original outcome of </a:t>
            </a:r>
            <a:r>
              <a:rPr lang="en-US" dirty="0" smtClean="0"/>
              <a:t>all non-deterministic events.</a:t>
            </a:r>
          </a:p>
          <a:p>
            <a:pPr lvl="1"/>
            <a:r>
              <a:rPr lang="en-US" dirty="0" smtClean="0"/>
              <a:t>It requires </a:t>
            </a:r>
            <a:r>
              <a:rPr lang="en-US" dirty="0"/>
              <a:t>each replica </a:t>
            </a:r>
            <a:r>
              <a:rPr lang="en-US" dirty="0" smtClean="0"/>
              <a:t>to handle </a:t>
            </a:r>
            <a:r>
              <a:rPr lang="en-US" dirty="0"/>
              <a:t>non-deterministic events </a:t>
            </a:r>
            <a:r>
              <a:rPr lang="en-US" dirty="0" smtClean="0"/>
              <a:t>identically.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77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Solution – Replicated State Machine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3" y="1295515"/>
            <a:ext cx="8082790" cy="48426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4400" y="2438400"/>
            <a:ext cx="324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F.B. Schneider</a:t>
            </a:r>
            <a:br>
              <a:rPr lang="en-US" dirty="0"/>
            </a:br>
            <a:r>
              <a:rPr lang="en-US" i="1" dirty="0">
                <a:hlinkClick r:id="rId3"/>
              </a:rPr>
              <a:t>The State Machine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SIGOPS Hall of </a:t>
            </a:r>
            <a:r>
              <a:rPr lang="en-US" dirty="0" smtClean="0"/>
              <a:t>Fame</a:t>
            </a:r>
          </a:p>
          <a:p>
            <a:r>
              <a:rPr lang="en-US" dirty="0">
                <a:hlinkClick r:id="rId3"/>
              </a:rPr>
              <a:t>http://www.cs.utexas.edu/~lorenzo/corsi/cs380d/papers/statemachines.pdf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Machines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5245"/>
            <a:ext cx="6853498" cy="3360210"/>
          </a:xfrm>
          <a:prstGeom prst="rect">
            <a:avLst/>
          </a:prstGeom>
        </p:spPr>
      </p:pic>
      <p:grpSp>
        <p:nvGrpSpPr>
          <p:cNvPr id="7" name="Group 223">
            <a:extLst>
              <a:ext uri="{FF2B5EF4-FFF2-40B4-BE49-F238E27FC236}">
                <a16:creationId xmlns:a16="http://schemas.microsoft.com/office/drawing/2014/main" id="{A97FBB52-A8EB-45A9-A0F4-6CB26CAA667D}"/>
              </a:ext>
            </a:extLst>
          </p:cNvPr>
          <p:cNvGrpSpPr>
            <a:grpSpLocks noChangeAspect="1"/>
          </p:cNvGrpSpPr>
          <p:nvPr/>
        </p:nvGrpSpPr>
        <p:grpSpPr>
          <a:xfrm>
            <a:off x="9253022" y="2232605"/>
            <a:ext cx="1205770" cy="1116000"/>
            <a:chOff x="3075167" y="2286000"/>
            <a:chExt cx="658633" cy="609600"/>
          </a:xfrm>
        </p:grpSpPr>
        <p:sp>
          <p:nvSpPr>
            <p:cNvPr id="8" name="Oval 230">
              <a:extLst>
                <a:ext uri="{FF2B5EF4-FFF2-40B4-BE49-F238E27FC236}">
                  <a16:creationId xmlns:a16="http://schemas.microsoft.com/office/drawing/2014/main" id="{3522E1A5-0BF1-433F-9F93-4583657391F7}"/>
                </a:ext>
              </a:extLst>
            </p:cNvPr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231">
              <a:extLst>
                <a:ext uri="{FF2B5EF4-FFF2-40B4-BE49-F238E27FC236}">
                  <a16:creationId xmlns:a16="http://schemas.microsoft.com/office/drawing/2014/main" id="{8D252C8C-BE13-4493-BA90-C87D2A80F86D}"/>
                </a:ext>
              </a:extLst>
            </p:cNvPr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232">
              <a:extLst>
                <a:ext uri="{FF2B5EF4-FFF2-40B4-BE49-F238E27FC236}">
                  <a16:creationId xmlns:a16="http://schemas.microsoft.com/office/drawing/2014/main" id="{3D476B59-F0EC-47E4-9020-5F07D0D36E92}"/>
                </a:ext>
              </a:extLst>
            </p:cNvPr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33">
              <a:extLst>
                <a:ext uri="{FF2B5EF4-FFF2-40B4-BE49-F238E27FC236}">
                  <a16:creationId xmlns:a16="http://schemas.microsoft.com/office/drawing/2014/main" id="{66C5BECA-9123-4CCA-81F9-556EB25777DE}"/>
                </a:ext>
              </a:extLst>
            </p:cNvPr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34">
              <a:extLst>
                <a:ext uri="{FF2B5EF4-FFF2-40B4-BE49-F238E27FC236}">
                  <a16:creationId xmlns:a16="http://schemas.microsoft.com/office/drawing/2014/main" id="{874EC836-5DA5-48D5-B67E-5C3F1CF3503C}"/>
                </a:ext>
              </a:extLst>
            </p:cNvPr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235">
              <a:extLst>
                <a:ext uri="{FF2B5EF4-FFF2-40B4-BE49-F238E27FC236}">
                  <a16:creationId xmlns:a16="http://schemas.microsoft.com/office/drawing/2014/main" id="{0FA4F2A3-1C23-43B0-AAC1-B5482CFF13DF}"/>
                </a:ext>
              </a:extLst>
            </p:cNvPr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236">
              <a:extLst>
                <a:ext uri="{FF2B5EF4-FFF2-40B4-BE49-F238E27FC236}">
                  <a16:creationId xmlns:a16="http://schemas.microsoft.com/office/drawing/2014/main" id="{5814E6F8-C49B-4A5B-A8B8-13A4773631A3}"/>
                </a:ext>
              </a:extLst>
            </p:cNvPr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237">
              <a:extLst>
                <a:ext uri="{FF2B5EF4-FFF2-40B4-BE49-F238E27FC236}">
                  <a16:creationId xmlns:a16="http://schemas.microsoft.com/office/drawing/2014/main" id="{D88F6F59-9FD5-4F6E-BC4C-8E3C2ED32AEB}"/>
                </a:ext>
              </a:extLst>
            </p:cNvPr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238">
              <a:extLst>
                <a:ext uri="{FF2B5EF4-FFF2-40B4-BE49-F238E27FC236}">
                  <a16:creationId xmlns:a16="http://schemas.microsoft.com/office/drawing/2014/main" id="{D87E8484-5ECD-49B2-B7A1-70F9E49C46AB}"/>
                </a:ext>
              </a:extLst>
            </p:cNvPr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239">
              <a:extLst>
                <a:ext uri="{FF2B5EF4-FFF2-40B4-BE49-F238E27FC236}">
                  <a16:creationId xmlns:a16="http://schemas.microsoft.com/office/drawing/2014/main" id="{B9808AD0-4CEC-4065-A716-2CBF86CDD946}"/>
                </a:ext>
              </a:extLst>
            </p:cNvPr>
            <p:cNvCxnSpPr>
              <a:stCxn id="10" idx="0"/>
              <a:endCxn id="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2512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 </a:t>
            </a:r>
            <a:r>
              <a:rPr lang="en-US" dirty="0" smtClean="0"/>
              <a:t>Coordination (RC)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7847"/>
            <a:ext cx="7240062" cy="38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Google File System (GFS, SOSP’03)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/>
              <a:t>needs to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indexes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the HTML files on the </a:t>
            </a:r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images on the </a:t>
            </a:r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Map/reduce </a:t>
            </a:r>
            <a:r>
              <a:rPr lang="en-US" dirty="0"/>
              <a:t>uses GFS for </a:t>
            </a:r>
            <a:r>
              <a:rPr lang="en-US" dirty="0" smtClean="0"/>
              <a:t>input/output</a:t>
            </a:r>
          </a:p>
          <a:p>
            <a:pPr lvl="1"/>
            <a:r>
              <a:rPr lang="en-US" dirty="0" smtClean="0"/>
              <a:t>...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0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Two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casestudy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GFS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Replicated state machine</a:t>
            </a:r>
          </a:p>
          <a:p>
            <a:r>
              <a:rPr lang="en-US" dirty="0" smtClean="0"/>
              <a:t>Primary-backup replication</a:t>
            </a:r>
          </a:p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3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Primary-backup replication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communicate with a single replica (primary)</a:t>
            </a:r>
          </a:p>
          <a:p>
            <a:r>
              <a:rPr lang="en-US" dirty="0"/>
              <a:t>Primary:</a:t>
            </a:r>
          </a:p>
          <a:p>
            <a:pPr lvl="1"/>
            <a:r>
              <a:rPr lang="en-US" dirty="0"/>
              <a:t>sequences clients’ requests</a:t>
            </a:r>
          </a:p>
          <a:p>
            <a:pPr lvl="1"/>
            <a:r>
              <a:rPr lang="en-US" dirty="0"/>
              <a:t>updates as needed other replicas (backups) </a:t>
            </a:r>
            <a:r>
              <a:rPr lang="en-US" dirty="0" smtClean="0"/>
              <a:t>with sequence </a:t>
            </a:r>
            <a:r>
              <a:rPr lang="en-US" dirty="0"/>
              <a:t>of client requests or state updates</a:t>
            </a:r>
          </a:p>
          <a:p>
            <a:pPr lvl="1"/>
            <a:r>
              <a:rPr lang="en-US" dirty="0"/>
              <a:t>waits for </a:t>
            </a:r>
            <a:r>
              <a:rPr lang="en-US" dirty="0" err="1"/>
              <a:t>acks</a:t>
            </a:r>
            <a:r>
              <a:rPr lang="en-US" dirty="0"/>
              <a:t> from all non-faulty clients</a:t>
            </a:r>
          </a:p>
          <a:p>
            <a:r>
              <a:rPr lang="en-US" dirty="0"/>
              <a:t>Backups use timeouts to detect failure of primary</a:t>
            </a:r>
          </a:p>
          <a:p>
            <a:r>
              <a:rPr lang="en-US" dirty="0"/>
              <a:t>On primary failure, a backup is elected as </a:t>
            </a:r>
            <a:r>
              <a:rPr lang="en-US" dirty="0" smtClean="0"/>
              <a:t>new primary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Non-deterministic operations</a:t>
            </a:r>
          </a:p>
          <a:p>
            <a:r>
              <a:rPr lang="en-US" dirty="0"/>
              <a:t>Dropped messages</a:t>
            </a:r>
          </a:p>
          <a:p>
            <a:r>
              <a:rPr lang="en-US" dirty="0"/>
              <a:t>State transfer between primary and </a:t>
            </a:r>
            <a:r>
              <a:rPr lang="en-US" dirty="0" smtClean="0"/>
              <a:t>backup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log? Write state?</a:t>
            </a:r>
          </a:p>
          <a:p>
            <a:r>
              <a:rPr lang="en-US" dirty="0"/>
              <a:t>There can be only one primary at a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Clients</a:t>
            </a:r>
            <a:r>
              <a:rPr lang="en-US" dirty="0"/>
              <a:t>, primary and backup need to agree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4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non-determinism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Non-deterministic commands executed only </a:t>
            </a:r>
            <a:r>
              <a:rPr lang="en-US" dirty="0" smtClean="0"/>
              <a:t>at the </a:t>
            </a:r>
            <a:r>
              <a:rPr lang="en-US" dirty="0"/>
              <a:t>primary</a:t>
            </a:r>
          </a:p>
          <a:p>
            <a:r>
              <a:rPr lang="en-US" dirty="0"/>
              <a:t>Backups receive either</a:t>
            </a:r>
          </a:p>
          <a:p>
            <a:pPr lvl="1"/>
            <a:r>
              <a:rPr lang="en-US" dirty="0"/>
              <a:t>state updates (non-determinism?)</a:t>
            </a:r>
          </a:p>
          <a:p>
            <a:pPr lvl="1"/>
            <a:r>
              <a:rPr lang="en-US" dirty="0"/>
              <a:t>command sequence (non-determinism?)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8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en-US" altLang="zh-CN" dirty="0" smtClean="0"/>
              <a:t>iew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5704"/>
            <a:ext cx="8812110" cy="49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view is a statement about the current roles in </a:t>
            </a:r>
            <a:r>
              <a:rPr lang="en-US" dirty="0" smtClean="0"/>
              <a:t>the system</a:t>
            </a:r>
            <a:endParaRPr lang="en-US" dirty="0"/>
          </a:p>
          <a:p>
            <a:r>
              <a:rPr lang="en-US" dirty="0"/>
              <a:t>View = (view #, primary server, backup server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Views </a:t>
            </a:r>
            <a:r>
              <a:rPr lang="en-US" dirty="0"/>
              <a:t>form a sequence in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89" y="3512852"/>
            <a:ext cx="7640129" cy="2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server liveness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Livene</a:t>
            </a:r>
            <a:r>
              <a:rPr lang="en-US" altLang="zh-CN" dirty="0" smtClean="0"/>
              <a:t>ss: good thing will eventually happen</a:t>
            </a:r>
          </a:p>
          <a:p>
            <a:r>
              <a:rPr lang="en-US" dirty="0"/>
              <a:t>Each replica periodically pings the view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View </a:t>
            </a:r>
            <a:r>
              <a:rPr lang="en-US" dirty="0"/>
              <a:t>server declares replica dead if it missed N </a:t>
            </a:r>
            <a:r>
              <a:rPr lang="en-US" dirty="0" smtClean="0"/>
              <a:t>pings in </a:t>
            </a:r>
            <a:r>
              <a:rPr lang="en-US" dirty="0"/>
              <a:t>a </a:t>
            </a:r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Considers </a:t>
            </a:r>
            <a:r>
              <a:rPr lang="en-US" dirty="0"/>
              <a:t>the replica alive after a single </a:t>
            </a:r>
            <a:r>
              <a:rPr lang="en-US" dirty="0" smtClean="0"/>
              <a:t>ping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a replica be alive but declared “dead” </a:t>
            </a:r>
            <a:r>
              <a:rPr lang="en-US" dirty="0" smtClean="0"/>
              <a:t>by view server?</a:t>
            </a:r>
          </a:p>
          <a:p>
            <a:pPr lvl="1"/>
            <a:r>
              <a:rPr lang="en-US" dirty="0" smtClean="0"/>
              <a:t>Yes</a:t>
            </a:r>
            <a:r>
              <a:rPr lang="en-US" dirty="0"/>
              <a:t>, in the case of network failure or partition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servers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number of servers can send Pings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more than two servers are live, extras are “idle”</a:t>
            </a:r>
          </a:p>
          <a:p>
            <a:pPr lvl="1"/>
            <a:r>
              <a:rPr lang="en-US" dirty="0" smtClean="0"/>
              <a:t>Idle </a:t>
            </a:r>
            <a:r>
              <a:rPr lang="en-US" dirty="0"/>
              <a:t>servers can be promoted to backup</a:t>
            </a:r>
          </a:p>
          <a:p>
            <a:r>
              <a:rPr lang="en-US" dirty="0"/>
              <a:t>If primary dies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view with old backup as primary, idle as backup</a:t>
            </a:r>
          </a:p>
          <a:p>
            <a:r>
              <a:rPr lang="en-US" dirty="0"/>
              <a:t>If backup dies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view with idle server as backup</a:t>
            </a:r>
          </a:p>
          <a:p>
            <a:r>
              <a:rPr lang="en-US" dirty="0"/>
              <a:t>OK to have a view with a primary and no backup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can lead to getting stuck later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1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server decides the current 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91" y="1387938"/>
            <a:ext cx="8543922" cy="46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related rules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Primary </a:t>
            </a:r>
            <a:r>
              <a:rPr lang="en-US" altLang="zh-CN" dirty="0"/>
              <a:t>in view i+1 must have been backup </a:t>
            </a:r>
            <a:r>
              <a:rPr lang="en-US" altLang="zh-CN" dirty="0" smtClean="0"/>
              <a:t>or primary </a:t>
            </a:r>
            <a:r>
              <a:rPr lang="en-US" altLang="zh-CN" dirty="0"/>
              <a:t>in view </a:t>
            </a:r>
            <a:r>
              <a:rPr lang="en-US" altLang="zh-CN" dirty="0" err="1"/>
              <a:t>i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Primary </a:t>
            </a:r>
            <a:r>
              <a:rPr lang="en-US" altLang="zh-CN" dirty="0"/>
              <a:t>must wait for backup to </a:t>
            </a:r>
            <a:r>
              <a:rPr lang="en-US" altLang="zh-CN" dirty="0" smtClean="0"/>
              <a:t>accept/execute each </a:t>
            </a:r>
            <a:r>
              <a:rPr lang="en-US" altLang="zh-CN" dirty="0"/>
              <a:t>op before doing op and replying to client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Backup </a:t>
            </a:r>
            <a:r>
              <a:rPr lang="en-US" altLang="zh-CN" dirty="0"/>
              <a:t>must accept forwarded requests only </a:t>
            </a:r>
            <a:r>
              <a:rPr lang="en-US" altLang="zh-CN" dirty="0" smtClean="0"/>
              <a:t>if view </a:t>
            </a:r>
            <a:r>
              <a:rPr lang="en-US" altLang="zh-CN" dirty="0"/>
              <a:t>is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Non-primary </a:t>
            </a:r>
            <a:r>
              <a:rPr lang="en-US" altLang="zh-CN" dirty="0"/>
              <a:t>must reject 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Every </a:t>
            </a:r>
            <a:r>
              <a:rPr lang="en-US" altLang="zh-CN" dirty="0"/>
              <a:t>operation must be before or after </a:t>
            </a:r>
            <a:r>
              <a:rPr lang="en-US" altLang="zh-CN" dirty="0" smtClean="0"/>
              <a:t>state transfer</a:t>
            </a:r>
          </a:p>
          <a:p>
            <a:pPr lvl="1"/>
            <a:r>
              <a:rPr lang="en-US" dirty="0" smtClean="0"/>
              <a:t>New backup learns from others about the previous states.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37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Google File System (GFS, SOSP’03)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GFS </a:t>
            </a:r>
            <a:r>
              <a:rPr lang="en-US" dirty="0"/>
              <a:t>Goal: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shared file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Files are huge – </a:t>
            </a:r>
            <a:r>
              <a:rPr lang="en-US" dirty="0" smtClean="0"/>
              <a:t>multi-GB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files are modified by appending at the </a:t>
            </a:r>
            <a:r>
              <a:rPr lang="en-US" dirty="0" smtClean="0"/>
              <a:t>end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writes (and overwrites) are practically </a:t>
            </a:r>
            <a:r>
              <a:rPr lang="en-US" dirty="0" smtClean="0"/>
              <a:t>non-existent</a:t>
            </a:r>
          </a:p>
          <a:p>
            <a:pPr lvl="1"/>
            <a:r>
              <a:rPr lang="en-US" dirty="0"/>
              <a:t>Place more priority on processing data in bulk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aggregate performance (huge storage, huge throughput</a:t>
            </a:r>
            <a:r>
              <a:rPr lang="en-US" dirty="0" smtClean="0"/>
              <a:t>) is more important than low latency</a:t>
            </a:r>
          </a:p>
          <a:p>
            <a:pPr lvl="1"/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Incomplete state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1247"/>
            <a:ext cx="7312731" cy="37328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22772" y="3507676"/>
            <a:ext cx="333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1 that Primary in view i+1 must have been backup or primary in view </a:t>
            </a:r>
            <a:r>
              <a:rPr lang="en-US" altLang="zh-CN" dirty="0" err="1" smtClean="0">
                <a:solidFill>
                  <a:srgbClr val="FF0000"/>
                </a:solidFill>
              </a:rPr>
              <a:t>i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writes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15201" y="3346312"/>
            <a:ext cx="435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2 that Primary must wait for backup to accept/execute each op before doing op and replying to client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8" y="1927940"/>
            <a:ext cx="5962524" cy="31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Stale reads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0" y="1967077"/>
            <a:ext cx="5653883" cy="30615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5201" y="3346312"/>
            <a:ext cx="435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Possible due to optimization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Partially split brain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15201" y="3346312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3 </a:t>
            </a:r>
            <a:r>
              <a:rPr lang="en-US" altLang="zh-CN" dirty="0" smtClean="0">
                <a:solidFill>
                  <a:srgbClr val="FF0000"/>
                </a:solidFill>
              </a:rPr>
              <a:t>that Backup </a:t>
            </a:r>
            <a:r>
              <a:rPr lang="en-US" altLang="zh-CN" dirty="0">
                <a:solidFill>
                  <a:srgbClr val="FF0000"/>
                </a:solidFill>
              </a:rPr>
              <a:t>must accept forwarded requests only if view is correct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1167"/>
            <a:ext cx="5045220" cy="22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Old messages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8471"/>
            <a:ext cx="4651136" cy="33669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5201" y="3346312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3 </a:t>
            </a:r>
            <a:r>
              <a:rPr lang="en-US" altLang="zh-CN" dirty="0" smtClean="0">
                <a:solidFill>
                  <a:srgbClr val="FF0000"/>
                </a:solidFill>
              </a:rPr>
              <a:t>that Backup </a:t>
            </a:r>
            <a:r>
              <a:rPr lang="en-US" altLang="zh-CN" dirty="0">
                <a:solidFill>
                  <a:srgbClr val="FF0000"/>
                </a:solidFill>
              </a:rPr>
              <a:t>must accept forwarded requests only if view is correct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Inconsistencies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3909"/>
            <a:ext cx="5148943" cy="30774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5201" y="3346312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4 </a:t>
            </a:r>
            <a:r>
              <a:rPr lang="en-US" altLang="zh-CN" dirty="0" smtClean="0">
                <a:solidFill>
                  <a:srgbClr val="FF0000"/>
                </a:solidFill>
              </a:rPr>
              <a:t>that Non-primary </a:t>
            </a:r>
            <a:r>
              <a:rPr lang="en-US" altLang="zh-CN" dirty="0">
                <a:solidFill>
                  <a:srgbClr val="FF0000"/>
                </a:solidFill>
              </a:rPr>
              <a:t>must reject client requests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Inconsistencies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15201" y="3346312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Impossible by Rule 5 that Every operation must be before or after state </a:t>
            </a:r>
            <a:r>
              <a:rPr lang="en-US" altLang="zh-CN" dirty="0" smtClean="0">
                <a:solidFill>
                  <a:srgbClr val="FF0000"/>
                </a:solidFill>
              </a:rPr>
              <a:t>transfer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8" y="2262605"/>
            <a:ext cx="5143192" cy="23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transfer via operation log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new backup get the current </a:t>
            </a:r>
            <a:r>
              <a:rPr lang="en-US" dirty="0" smtClean="0"/>
              <a:t>state?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</a:t>
            </a:r>
            <a:r>
              <a:rPr lang="en-US" dirty="0" smtClean="0"/>
              <a:t> </a:t>
            </a:r>
            <a:r>
              <a:rPr lang="en-US" dirty="0"/>
              <a:t>is backup in view </a:t>
            </a:r>
            <a:r>
              <a:rPr lang="en-US" dirty="0" err="1"/>
              <a:t>i</a:t>
            </a:r>
            <a:r>
              <a:rPr lang="en-US" dirty="0"/>
              <a:t> but was not in view i−</a:t>
            </a:r>
            <a:r>
              <a:rPr lang="en-US" dirty="0" smtClean="0"/>
              <a:t>1</a:t>
            </a:r>
          </a:p>
          <a:p>
            <a:pPr lvl="1"/>
            <a:r>
              <a:rPr lang="en-US" altLang="zh-CN" dirty="0"/>
              <a:t>B</a:t>
            </a:r>
            <a:r>
              <a:rPr lang="en-US" dirty="0" smtClean="0"/>
              <a:t> </a:t>
            </a:r>
            <a:r>
              <a:rPr lang="en-US" dirty="0"/>
              <a:t>asks primary to transfer the </a:t>
            </a:r>
            <a:r>
              <a:rPr lang="en-US" dirty="0" smtClean="0"/>
              <a:t>state</a:t>
            </a:r>
          </a:p>
          <a:p>
            <a:pPr lvl="1"/>
            <a:endParaRPr lang="en-US" dirty="0"/>
          </a:p>
          <a:p>
            <a:r>
              <a:rPr lang="en-US" dirty="0"/>
              <a:t>One alternative: transfer the entire operation </a:t>
            </a:r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Simple but inefficient since the log can be long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8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transfer via snapshot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op must be either before or after state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op before transfer, transfer must reflect </a:t>
            </a:r>
            <a:r>
              <a:rPr lang="en-US" dirty="0" smtClean="0"/>
              <a:t>op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op after transfer, primary forwards the op to </a:t>
            </a:r>
            <a:r>
              <a:rPr lang="en-US" dirty="0" smtClean="0"/>
              <a:t>the backup </a:t>
            </a:r>
            <a:r>
              <a:rPr lang="en-US" dirty="0"/>
              <a:t>after the state transfer finishes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cases when the system can’t make further progress (i.e. process new client requests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View server fails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fails entirely (hard to get around this one)</a:t>
            </a:r>
          </a:p>
          <a:p>
            <a:pPr lvl="1"/>
            <a:r>
              <a:rPr lang="en-US" dirty="0" smtClean="0"/>
              <a:t>Client </a:t>
            </a:r>
            <a:r>
              <a:rPr lang="en-US" dirty="0"/>
              <a:t>can’t reach primary but it can ping VS</a:t>
            </a:r>
          </a:p>
          <a:p>
            <a:pPr marL="457200" lvl="1" indent="0">
              <a:buNone/>
            </a:pPr>
            <a:r>
              <a:rPr lang="en-US" dirty="0" smtClean="0"/>
              <a:t>- </a:t>
            </a:r>
            <a:r>
              <a:rPr lang="en-US" dirty="0"/>
              <a:t>Primary fails before completing state transfer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GFS overall architecture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0" y="1714981"/>
            <a:ext cx="10197860" cy="39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Duplicate writes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7294"/>
            <a:ext cx="6714333" cy="42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corner case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6" y="1526653"/>
            <a:ext cx="7029565" cy="41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Two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casestudy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GFS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Replicated state machine</a:t>
            </a:r>
          </a:p>
          <a:p>
            <a:r>
              <a:rPr lang="en-US" dirty="0" smtClean="0"/>
              <a:t>Primary-backup replication</a:t>
            </a:r>
          </a:p>
          <a:p>
            <a:pPr lvl="1"/>
            <a:r>
              <a:rPr lang="en-US" dirty="0"/>
              <a:t>Case study: VMWare’s fault-tolerant virtual machine </a:t>
            </a:r>
            <a:endParaRPr lang="en-US" dirty="0" smtClean="0"/>
          </a:p>
          <a:p>
            <a:pPr lvl="2"/>
            <a:r>
              <a:rPr lang="en-US" dirty="0" smtClean="0"/>
              <a:t>Scales </a:t>
            </a:r>
            <a:r>
              <a:rPr lang="en-US" dirty="0"/>
              <a:t>et al., SIGOPS Operating Systems Review 44(4), Dec. </a:t>
            </a:r>
            <a:r>
              <a:rPr lang="en-US" dirty="0" smtClean="0"/>
              <a:t>2010</a:t>
            </a:r>
          </a:p>
          <a:p>
            <a:pPr lvl="2"/>
            <a:r>
              <a:rPr lang="en-US" dirty="0" smtClean="0"/>
              <a:t>another prior work:</a:t>
            </a:r>
          </a:p>
          <a:p>
            <a:pPr lvl="3"/>
            <a:r>
              <a:rPr lang="en-US" dirty="0">
                <a:hlinkClick r:id="rId2"/>
              </a:rPr>
              <a:t>http://www.cs.utexas.edu/~lorenzo/corsi/cs380d/papers/p80-bressoud.pdf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what level to define a replicated state machine?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K/V put and get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application-level" RSM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requires server and client modifications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efficient; primary only sends high-level operations to backup</a:t>
            </a:r>
          </a:p>
          <a:p>
            <a:r>
              <a:rPr lang="en-US" dirty="0"/>
              <a:t>  x86 instructions?</a:t>
            </a:r>
          </a:p>
          <a:p>
            <a:pPr lvl="1"/>
            <a:r>
              <a:rPr lang="en-US" dirty="0" smtClean="0"/>
              <a:t>might </a:t>
            </a:r>
            <a:r>
              <a:rPr lang="en-US" dirty="0"/>
              <a:t>allow us to replicate any existing server w/o modification!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requires much more detailed primary/backup </a:t>
            </a:r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we have to deal with interrupts, DMA, weird x86 instructions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2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VMware vSphere Fault Tolerance (VM-FT)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ambitious system:</a:t>
            </a:r>
          </a:p>
          <a:p>
            <a:r>
              <a:rPr lang="en-US" dirty="0"/>
              <a:t>  Goal: fault-tolerance for existing server software</a:t>
            </a:r>
          </a:p>
          <a:p>
            <a:r>
              <a:rPr lang="en-US" dirty="0"/>
              <a:t>  Goal: clients should not notice a failure</a:t>
            </a:r>
          </a:p>
          <a:p>
            <a:r>
              <a:rPr lang="en-US" dirty="0"/>
              <a:t>  Goal: no changes required to client or server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6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90" y="1302243"/>
            <a:ext cx="8705850" cy="482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5287" y="5485087"/>
            <a:ext cx="576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hypervisor == monitor == VMM (virtual machine monitor)</a:t>
            </a:r>
          </a:p>
          <a:p>
            <a:r>
              <a:rPr lang="en-US" dirty="0"/>
              <a:t>    app and O/S are "guest" running inside a virtual machine</a:t>
            </a:r>
          </a:p>
        </p:txBody>
      </p:sp>
    </p:spTree>
    <p:extLst>
      <p:ext uri="{BB962C8B-B14F-4D97-AF65-F5344CB8AC3E}">
        <p14:creationId xmlns:p14="http://schemas.microsoft.com/office/powerpoint/2010/main" val="32678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divergence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instructions are guaranteed to execute exactly the same on primary and backup.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long as </a:t>
            </a:r>
            <a:r>
              <a:rPr lang="en-US" dirty="0" err="1"/>
              <a:t>memory+registers</a:t>
            </a:r>
            <a:r>
              <a:rPr lang="en-US" dirty="0"/>
              <a:t> are identical, which we're assuming by induction.</a:t>
            </a:r>
          </a:p>
          <a:p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might execution on primary differ from </a:t>
            </a:r>
            <a:r>
              <a:rPr lang="en-US" dirty="0" smtClean="0"/>
              <a:t>backup?</a:t>
            </a:r>
          </a:p>
          <a:p>
            <a:pPr lvl="1"/>
            <a:r>
              <a:rPr lang="en-US" dirty="0" smtClean="0"/>
              <a:t>Inputs </a:t>
            </a:r>
            <a:r>
              <a:rPr lang="en-US" dirty="0"/>
              <a:t>from external world (the network).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read from storage server.</a:t>
            </a:r>
          </a:p>
          <a:p>
            <a:pPr lvl="1"/>
            <a:r>
              <a:rPr lang="en-US" dirty="0" smtClean="0"/>
              <a:t>Timing </a:t>
            </a:r>
            <a:r>
              <a:rPr lang="en-US" dirty="0"/>
              <a:t>of interrupts.</a:t>
            </a:r>
          </a:p>
          <a:p>
            <a:pPr lvl="1"/>
            <a:r>
              <a:rPr lang="en-US" dirty="0" smtClean="0"/>
              <a:t>Instructions </a:t>
            </a:r>
            <a:r>
              <a:rPr lang="en-US" dirty="0"/>
              <a:t>that aren't pure functions of state, such as cycle counter.</a:t>
            </a:r>
          </a:p>
          <a:p>
            <a:pPr lvl="1"/>
            <a:r>
              <a:rPr lang="en-US" dirty="0" smtClean="0"/>
              <a:t>Races</a:t>
            </a:r>
            <a:r>
              <a:rPr lang="en-US" dirty="0"/>
              <a:t>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Deterministic Replay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state of VM depends only on its input</a:t>
            </a:r>
          </a:p>
          <a:p>
            <a:pPr lvl="1"/>
            <a:r>
              <a:rPr lang="en-US" dirty="0" smtClean="0"/>
              <a:t>Content </a:t>
            </a:r>
            <a:r>
              <a:rPr lang="en-US" dirty="0"/>
              <a:t>of all input/output</a:t>
            </a:r>
          </a:p>
          <a:p>
            <a:pPr lvl="1"/>
            <a:r>
              <a:rPr lang="en-US" dirty="0" smtClean="0"/>
              <a:t>Precise </a:t>
            </a:r>
            <a:r>
              <a:rPr lang="en-US" dirty="0"/>
              <a:t>instruction of every interrupt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a few exceptions (e.g., timestamp instruction)</a:t>
            </a:r>
          </a:p>
          <a:p>
            <a:r>
              <a:rPr lang="en-US" dirty="0"/>
              <a:t>Record all hardware events into a log</a:t>
            </a:r>
          </a:p>
          <a:p>
            <a:pPr lvl="1"/>
            <a:r>
              <a:rPr lang="en-US" dirty="0" smtClean="0"/>
              <a:t>Modern </a:t>
            </a:r>
            <a:r>
              <a:rPr lang="en-US" dirty="0"/>
              <a:t>processors have instruction counters </a:t>
            </a:r>
            <a:r>
              <a:rPr lang="en-US" dirty="0" smtClean="0"/>
              <a:t>and can </a:t>
            </a:r>
            <a:r>
              <a:rPr lang="en-US" dirty="0"/>
              <a:t>interrupt after (precisely) x instructions</a:t>
            </a:r>
          </a:p>
          <a:p>
            <a:pPr lvl="1"/>
            <a:r>
              <a:rPr lang="en-US" dirty="0" smtClean="0"/>
              <a:t>Trap </a:t>
            </a:r>
            <a:r>
              <a:rPr lang="en-US" dirty="0"/>
              <a:t>and emulate any non-deterministic instructions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40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Two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casestudy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GFS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MapReduce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Replicated state machine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Primary-backup replication</a:t>
            </a:r>
          </a:p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Chain replication (Renesse, OSDI’04)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4" y="1668599"/>
            <a:ext cx="7817309" cy="39919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00457" y="317862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Chain replication is also</a:t>
            </a:r>
          </a:p>
          <a:p>
            <a:r>
              <a:rPr lang="en-US" dirty="0" smtClean="0"/>
              <a:t>a primary-backup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this </a:t>
            </a:r>
            <a:r>
              <a:rPr lang="en-US" dirty="0" smtClean="0"/>
              <a:t>achieve </a:t>
            </a:r>
            <a:r>
              <a:rPr lang="en-US" dirty="0"/>
              <a:t>GFS' goal?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performance: single master design is sufficient because of GFS' </a:t>
            </a:r>
            <a:r>
              <a:rPr lang="en-US" dirty="0" smtClean="0"/>
              <a:t>workloads: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are </a:t>
            </a:r>
            <a:r>
              <a:rPr lang="en-US" dirty="0" smtClean="0"/>
              <a:t>huge:</a:t>
            </a:r>
          </a:p>
          <a:p>
            <a:pPr lvl="2"/>
            <a:r>
              <a:rPr lang="en-US" dirty="0" smtClean="0"/>
              <a:t>Multi-terabyte </a:t>
            </a:r>
            <a:r>
              <a:rPr lang="en-US" dirty="0"/>
              <a:t>data </a:t>
            </a:r>
            <a:r>
              <a:rPr lang="en-US" dirty="0" smtClean="0"/>
              <a:t>sets</a:t>
            </a:r>
          </a:p>
          <a:p>
            <a:pPr lvl="2"/>
            <a:r>
              <a:rPr lang="en-US" dirty="0" smtClean="0"/>
              <a:t>Many </a:t>
            </a:r>
            <a:r>
              <a:rPr lang="en-US" dirty="0"/>
              <a:t>of the files are large: 100MB~several </a:t>
            </a:r>
            <a:r>
              <a:rPr lang="en-US" dirty="0" smtClean="0"/>
              <a:t>GB</a:t>
            </a:r>
          </a:p>
          <a:p>
            <a:pPr lvl="1"/>
            <a:r>
              <a:rPr lang="en-US" dirty="0" smtClean="0"/>
              <a:t>Mostly </a:t>
            </a:r>
            <a:r>
              <a:rPr lang="en-US" dirty="0"/>
              <a:t>large sequential </a:t>
            </a:r>
            <a:r>
              <a:rPr lang="en-US" dirty="0" smtClean="0"/>
              <a:t>reads/writes</a:t>
            </a:r>
          </a:p>
          <a:p>
            <a:r>
              <a:rPr lang="en-US" dirty="0" smtClean="0"/>
              <a:t>Workload </a:t>
            </a:r>
            <a:r>
              <a:rPr lang="en-US" dirty="0"/>
              <a:t>GFS is not good </a:t>
            </a:r>
            <a:r>
              <a:rPr lang="en-US" dirty="0" smtClean="0"/>
              <a:t>for?</a:t>
            </a:r>
          </a:p>
          <a:p>
            <a:pPr lvl="1"/>
            <a:r>
              <a:rPr lang="en-US" dirty="0" smtClean="0"/>
              <a:t>tons </a:t>
            </a:r>
            <a:r>
              <a:rPr lang="en-US" dirty="0"/>
              <a:t>of small file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git</a:t>
            </a:r>
            <a:r>
              <a:rPr lang="en-US" dirty="0"/>
              <a:t>, compile large source tree)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6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State:</a:t>
            </a:r>
          </a:p>
          <a:p>
            <a:pPr lvl="1"/>
            <a:r>
              <a:rPr lang="en-US" dirty="0" err="1" smtClean="0"/>
              <a:t>Hist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= list of updates processed by node ‘</a:t>
            </a:r>
            <a:r>
              <a:rPr lang="en-US" dirty="0" err="1"/>
              <a:t>i</a:t>
            </a:r>
            <a:r>
              <a:rPr lang="en-US" dirty="0"/>
              <a:t>’</a:t>
            </a:r>
          </a:p>
          <a:p>
            <a:pPr lvl="1"/>
            <a:r>
              <a:rPr lang="en-US" dirty="0" smtClean="0"/>
              <a:t>Sent[</a:t>
            </a:r>
            <a:r>
              <a:rPr lang="en-US" dirty="0" err="1" smtClean="0"/>
              <a:t>i</a:t>
            </a:r>
            <a:r>
              <a:rPr lang="en-US" dirty="0"/>
              <a:t>] = updates seen by ‘</a:t>
            </a:r>
            <a:r>
              <a:rPr lang="en-US" dirty="0" err="1"/>
              <a:t>i</a:t>
            </a:r>
            <a:r>
              <a:rPr lang="en-US" dirty="0"/>
              <a:t>’ but not </a:t>
            </a:r>
            <a:r>
              <a:rPr lang="en-US" dirty="0" err="1"/>
              <a:t>ACKed</a:t>
            </a:r>
            <a:endParaRPr lang="en-US" dirty="0"/>
          </a:p>
          <a:p>
            <a:r>
              <a:rPr lang="en-US" dirty="0"/>
              <a:t>System state:</a:t>
            </a:r>
          </a:p>
          <a:p>
            <a:pPr lvl="1"/>
            <a:r>
              <a:rPr lang="en-US" dirty="0" smtClean="0"/>
              <a:t>Pending </a:t>
            </a:r>
            <a:r>
              <a:rPr lang="en-US" dirty="0"/>
              <a:t>= requests seen by any node </a:t>
            </a:r>
            <a:r>
              <a:rPr lang="en-US" dirty="0" smtClean="0"/>
              <a:t>but not </a:t>
            </a:r>
            <a:r>
              <a:rPr lang="en-US" dirty="0"/>
              <a:t>yet processed by TAIL</a:t>
            </a:r>
          </a:p>
          <a:p>
            <a:pPr lvl="1"/>
            <a:r>
              <a:rPr lang="en-US" dirty="0" err="1" smtClean="0"/>
              <a:t>Hist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Hist</a:t>
            </a:r>
            <a:r>
              <a:rPr lang="en-US" dirty="0"/>
              <a:t>[TAIL]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2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Invariants:</a:t>
            </a:r>
          </a:p>
          <a:p>
            <a:pPr lvl="1"/>
            <a:r>
              <a:rPr lang="sv-SE" dirty="0" smtClean="0"/>
              <a:t>Hist[i</a:t>
            </a:r>
            <a:r>
              <a:rPr lang="sv-SE" dirty="0"/>
              <a:t>] &gt;= Hist[i+1]</a:t>
            </a:r>
          </a:p>
          <a:p>
            <a:pPr lvl="1"/>
            <a:r>
              <a:rPr lang="sv-SE" dirty="0" smtClean="0"/>
              <a:t>(</a:t>
            </a:r>
            <a:r>
              <a:rPr lang="sv-SE" dirty="0"/>
              <a:t>Update Invariant)</a:t>
            </a:r>
          </a:p>
          <a:p>
            <a:r>
              <a:rPr lang="sv-SE" dirty="0" smtClean="0"/>
              <a:t>Hist[i</a:t>
            </a:r>
            <a:r>
              <a:rPr lang="sv-SE" dirty="0"/>
              <a:t>] = Hist[i+1] + Sent[i]</a:t>
            </a:r>
          </a:p>
          <a:p>
            <a:pPr lvl="1"/>
            <a:r>
              <a:rPr lang="sv-SE" dirty="0" smtClean="0"/>
              <a:t>(</a:t>
            </a:r>
            <a:r>
              <a:rPr lang="sv-SE" dirty="0"/>
              <a:t>In-process Requests Invariant)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0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Failure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Single” </a:t>
            </a:r>
            <a:r>
              <a:rPr lang="en-US" dirty="0" smtClean="0"/>
              <a:t>master (similar to view server)</a:t>
            </a:r>
            <a:endParaRPr lang="en-US" dirty="0"/>
          </a:p>
          <a:p>
            <a:pPr lvl="2"/>
            <a:r>
              <a:rPr lang="en-US" dirty="0" smtClean="0"/>
              <a:t>AKA </a:t>
            </a:r>
            <a:r>
              <a:rPr lang="en-US" dirty="0"/>
              <a:t>Zookeeper</a:t>
            </a:r>
          </a:p>
          <a:p>
            <a:pPr lvl="1"/>
            <a:r>
              <a:rPr lang="en-US" dirty="0" smtClean="0"/>
              <a:t>Detects </a:t>
            </a:r>
            <a:r>
              <a:rPr lang="en-US" dirty="0"/>
              <a:t>failed nodes</a:t>
            </a:r>
          </a:p>
          <a:p>
            <a:pPr lvl="1"/>
            <a:r>
              <a:rPr lang="en-US" dirty="0" smtClean="0"/>
              <a:t>Reconfigures </a:t>
            </a:r>
            <a:r>
              <a:rPr lang="en-US" dirty="0"/>
              <a:t>the </a:t>
            </a:r>
            <a:r>
              <a:rPr lang="en-US" dirty="0" smtClean="0"/>
              <a:t>chain (View changes)</a:t>
            </a:r>
            <a:endParaRPr lang="en-US" dirty="0"/>
          </a:p>
          <a:p>
            <a:pPr lvl="1"/>
            <a:r>
              <a:rPr lang="en-US" dirty="0" smtClean="0"/>
              <a:t>Points </a:t>
            </a:r>
            <a:r>
              <a:rPr lang="en-US" dirty="0"/>
              <a:t>clients to HEAD and TAIL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Transitions:</a:t>
            </a:r>
          </a:p>
          <a:p>
            <a:r>
              <a:rPr lang="en-US" dirty="0" smtClean="0"/>
              <a:t>T1</a:t>
            </a:r>
            <a:r>
              <a:rPr lang="en-US" dirty="0"/>
              <a:t>: Client request ‘r’ </a:t>
            </a:r>
            <a:r>
              <a:rPr lang="en-US" dirty="0" smtClean="0"/>
              <a:t>arrives</a:t>
            </a:r>
          </a:p>
          <a:p>
            <a:pPr lvl="1"/>
            <a:r>
              <a:rPr lang="en-US" dirty="0" smtClean="0"/>
              <a:t>Pending[</a:t>
            </a:r>
            <a:r>
              <a:rPr lang="en-US" dirty="0" err="1" smtClean="0"/>
              <a:t>objId</a:t>
            </a:r>
            <a:r>
              <a:rPr lang="en-US" dirty="0"/>
              <a:t>] += r</a:t>
            </a:r>
          </a:p>
          <a:p>
            <a:r>
              <a:rPr lang="en-US" dirty="0" smtClean="0"/>
              <a:t>T2</a:t>
            </a:r>
            <a:r>
              <a:rPr lang="en-US" dirty="0"/>
              <a:t>: Client request ‘r’ ignored</a:t>
            </a:r>
          </a:p>
          <a:p>
            <a:pPr lvl="1"/>
            <a:r>
              <a:rPr lang="en-US" dirty="0" smtClean="0"/>
              <a:t>Pending[</a:t>
            </a:r>
            <a:r>
              <a:rPr lang="en-US" dirty="0" err="1" smtClean="0"/>
              <a:t>objId</a:t>
            </a:r>
            <a:r>
              <a:rPr lang="en-US" dirty="0"/>
              <a:t>] -= r</a:t>
            </a:r>
          </a:p>
          <a:p>
            <a:r>
              <a:rPr lang="en-US" dirty="0" smtClean="0"/>
              <a:t>T3</a:t>
            </a:r>
            <a:r>
              <a:rPr lang="en-US" dirty="0"/>
              <a:t>: Client request processed</a:t>
            </a:r>
          </a:p>
          <a:p>
            <a:pPr lvl="1"/>
            <a:r>
              <a:rPr lang="en-US" dirty="0" smtClean="0"/>
              <a:t>Pending[</a:t>
            </a:r>
            <a:r>
              <a:rPr lang="en-US" dirty="0" err="1" smtClean="0"/>
              <a:t>objId</a:t>
            </a:r>
            <a:r>
              <a:rPr lang="en-US" dirty="0"/>
              <a:t>] -= r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(update) </a:t>
            </a:r>
            <a:r>
              <a:rPr lang="en-US" dirty="0" err="1"/>
              <a:t>Hist</a:t>
            </a:r>
            <a:r>
              <a:rPr lang="en-US" dirty="0"/>
              <a:t>[</a:t>
            </a:r>
            <a:r>
              <a:rPr lang="en-US" dirty="0" err="1"/>
              <a:t>objId</a:t>
            </a:r>
            <a:r>
              <a:rPr lang="en-US" dirty="0"/>
              <a:t>] += 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HEAD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6" y="1884666"/>
            <a:ext cx="9028029" cy="37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HEAD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37" y="2051411"/>
            <a:ext cx="8767031" cy="38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TAIL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90" y="1904681"/>
            <a:ext cx="9182752" cy="3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TAIL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5" y="1883176"/>
            <a:ext cx="8631239" cy="36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TAIL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0443"/>
            <a:ext cx="8988846" cy="41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TAIL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5" y="2053480"/>
            <a:ext cx="9069845" cy="38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GFS -&gt; HDFS -&gt; </a:t>
            </a:r>
            <a:r>
              <a:rPr lang="en-US" dirty="0" err="1" smtClean="0"/>
              <a:t>CephFS</a:t>
            </a:r>
            <a:endParaRPr lang="en-US" dirty="0" smtClean="0"/>
          </a:p>
          <a:p>
            <a:r>
              <a:rPr lang="en-US" dirty="0" smtClean="0"/>
              <a:t>Widely deployed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4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Interior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0" y="2153017"/>
            <a:ext cx="9162466" cy="34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Interior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7131"/>
            <a:ext cx="9242234" cy="3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Interior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20" y="1949468"/>
            <a:ext cx="9616715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Interior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2" y="2206225"/>
            <a:ext cx="9675049" cy="36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Failure of Interior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2" y="2206225"/>
            <a:ext cx="9675049" cy="36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Extending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61" y="2077391"/>
            <a:ext cx="9204646" cy="38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Extending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8" y="1913629"/>
            <a:ext cx="9959355" cy="3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Extending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32" y="2176927"/>
            <a:ext cx="9001197" cy="36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- Extending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3" y="2069934"/>
            <a:ext cx="9490456" cy="36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Follow-up 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Object storage on CRAQ: High-throughput chain replication for read-mostly </a:t>
            </a:r>
            <a:r>
              <a:rPr lang="en-US" b="1" dirty="0" smtClean="0">
                <a:hlinkClick r:id="rId2"/>
              </a:rPr>
              <a:t>workloads</a:t>
            </a:r>
            <a:r>
              <a:rPr lang="en-US" b="1" dirty="0" smtClean="0"/>
              <a:t> (ATC 2009)</a:t>
            </a:r>
          </a:p>
          <a:p>
            <a:r>
              <a:rPr lang="en-US" b="1" dirty="0" err="1">
                <a:hlinkClick r:id="rId3"/>
              </a:rPr>
              <a:t>ChainReaction</a:t>
            </a:r>
            <a:r>
              <a:rPr lang="en-US" b="1" dirty="0">
                <a:hlinkClick r:id="rId3"/>
              </a:rPr>
              <a:t>: a Causal+ Consistent </a:t>
            </a:r>
            <a:r>
              <a:rPr lang="en-US" b="1" dirty="0" err="1">
                <a:hlinkClick r:id="rId3"/>
              </a:rPr>
              <a:t>Datastore</a:t>
            </a:r>
            <a:r>
              <a:rPr lang="en-US" b="1" dirty="0">
                <a:hlinkClick r:id="rId3"/>
              </a:rPr>
              <a:t> based on Chain </a:t>
            </a:r>
            <a:r>
              <a:rPr lang="en-US" b="1" dirty="0" smtClean="0">
                <a:hlinkClick r:id="rId3"/>
              </a:rPr>
              <a:t>Replication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EuroSys</a:t>
            </a:r>
            <a:r>
              <a:rPr lang="en-US" b="1" dirty="0" smtClean="0"/>
              <a:t> 2013)</a:t>
            </a:r>
          </a:p>
          <a:p>
            <a:r>
              <a:rPr lang="en-US" dirty="0" err="1"/>
              <a:t>NetChain</a:t>
            </a:r>
            <a:r>
              <a:rPr lang="en-US" dirty="0"/>
              <a:t>: Scale-Free Sub-RTT </a:t>
            </a:r>
            <a:r>
              <a:rPr lang="en-US" dirty="0" smtClean="0"/>
              <a:t>Coordination (NSDI 2018)</a:t>
            </a:r>
          </a:p>
          <a:p>
            <a:r>
              <a:rPr lang="en-US" dirty="0" err="1"/>
              <a:t>HyperLoop</a:t>
            </a:r>
            <a:r>
              <a:rPr lang="en-US" dirty="0"/>
              <a:t>: Group-Based NIC-Offloading to Accelerate Replicated Transactions in Multi-Tenant Storage </a:t>
            </a:r>
            <a:r>
              <a:rPr lang="en-US" dirty="0" smtClean="0"/>
              <a:t>Systems (SIGCOMM 2018)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42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 tolerance problems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Failures are common (built from inexpensive commodity components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Master manages metadata</a:t>
            </a:r>
          </a:p>
          <a:p>
            <a:pPr lvl="1"/>
            <a:r>
              <a:rPr lang="en-US" dirty="0" smtClean="0"/>
              <a:t>It would lead to the whole GFS crash and data inconsistencies, if it went down.</a:t>
            </a:r>
          </a:p>
          <a:p>
            <a:r>
              <a:rPr lang="en-US" dirty="0" smtClean="0"/>
              <a:t>Chunk servers manage data</a:t>
            </a:r>
          </a:p>
          <a:p>
            <a:pPr lvl="1"/>
            <a:r>
              <a:rPr lang="en-US" dirty="0" smtClean="0"/>
              <a:t>It would lead to data loss when failures occur.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solve?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2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fine the real world case study applications that use either P/B or Chain replication protocols.</a:t>
            </a:r>
          </a:p>
          <a:p>
            <a:r>
              <a:rPr lang="en-US" dirty="0" smtClean="0"/>
              <a:t>Please find the differences between P/B and Chain Replication!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35552" y="1038630"/>
            <a:ext cx="8120748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4 –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eplication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1287" y="3744889"/>
            <a:ext cx="1469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 &amp; A!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casestudy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GFS</a:t>
            </a:r>
          </a:p>
          <a:p>
            <a:pPr lvl="1"/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Replicated state machine</a:t>
            </a:r>
          </a:p>
          <a:p>
            <a:r>
              <a:rPr lang="en-US" dirty="0" smtClean="0"/>
              <a:t>Primary-backup replication</a:t>
            </a:r>
          </a:p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C18-6016-4140-AEA0-09B79395B70F}" type="datetime1">
              <a:rPr lang="en-US" altLang="zh-CN" smtClean="0"/>
              <a:t>3/15/2020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44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8109</TotalTime>
  <Words>2178</Words>
  <Application>Microsoft Office PowerPoint</Application>
  <PresentationFormat>宽屏</PresentationFormat>
  <Paragraphs>506</Paragraphs>
  <Slides>81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90" baseType="lpstr">
      <vt:lpstr>华康俪金黑W8(P)</vt:lpstr>
      <vt:lpstr>华文新魏</vt:lpstr>
      <vt:lpstr>宋体</vt:lpstr>
      <vt:lpstr>微软雅黑</vt:lpstr>
      <vt:lpstr>Arial</vt:lpstr>
      <vt:lpstr>Calibri</vt:lpstr>
      <vt:lpstr>Gill Sans MT</vt:lpstr>
      <vt:lpstr>Times New Roman</vt:lpstr>
      <vt:lpstr>Office 主题</vt:lpstr>
      <vt:lpstr>PowerPoint 演示文稿</vt:lpstr>
      <vt:lpstr>Outline</vt:lpstr>
      <vt:lpstr>Google File System (GFS, SOSP’03)</vt:lpstr>
      <vt:lpstr>Google File System (GFS, SOSP’03)</vt:lpstr>
      <vt:lpstr>GFS overall architecture</vt:lpstr>
      <vt:lpstr>How does this achieve GFS' goal?</vt:lpstr>
      <vt:lpstr>Influences</vt:lpstr>
      <vt:lpstr>Fault tolerance problems</vt:lpstr>
      <vt:lpstr>Outline</vt:lpstr>
      <vt:lpstr>Example scenario</vt:lpstr>
      <vt:lpstr>Other Example Scenarios</vt:lpstr>
      <vt:lpstr>Lots of Data!</vt:lpstr>
      <vt:lpstr>Desirable Properties </vt:lpstr>
      <vt:lpstr>MapReduce</vt:lpstr>
      <vt:lpstr>MapReduce Execution</vt:lpstr>
      <vt:lpstr>MapReduce overall architecture</vt:lpstr>
      <vt:lpstr>Handling Failures</vt:lpstr>
      <vt:lpstr>Outline</vt:lpstr>
      <vt:lpstr>Fault tolerance</vt:lpstr>
      <vt:lpstr>Failure models</vt:lpstr>
      <vt:lpstr>A hierarchy of failure models</vt:lpstr>
      <vt:lpstr>What failures will we try to cope with?</vt:lpstr>
      <vt:lpstr>But not for </vt:lpstr>
      <vt:lpstr>Replication in space</vt:lpstr>
      <vt:lpstr>Replicated state machine</vt:lpstr>
      <vt:lpstr>Non-determinism</vt:lpstr>
      <vt:lpstr>The Solution – Replicated State Machine </vt:lpstr>
      <vt:lpstr>State Machines</vt:lpstr>
      <vt:lpstr>Replica Coordination (RC)</vt:lpstr>
      <vt:lpstr>Outline</vt:lpstr>
      <vt:lpstr>Primary-backup replication</vt:lpstr>
      <vt:lpstr>Challenges</vt:lpstr>
      <vt:lpstr>Avoiding non-determinism</vt:lpstr>
      <vt:lpstr>View server</vt:lpstr>
      <vt:lpstr>Views</vt:lpstr>
      <vt:lpstr>Monitoring server liveness</vt:lpstr>
      <vt:lpstr>Managing servers</vt:lpstr>
      <vt:lpstr>View server decides the current view</vt:lpstr>
      <vt:lpstr>View related rules</vt:lpstr>
      <vt:lpstr>Incomplete state</vt:lpstr>
      <vt:lpstr>Missing writes</vt:lpstr>
      <vt:lpstr>Stale reads</vt:lpstr>
      <vt:lpstr>Partially split brain </vt:lpstr>
      <vt:lpstr>Old messages</vt:lpstr>
      <vt:lpstr>Inconsistencies </vt:lpstr>
      <vt:lpstr>Inconsistencies </vt:lpstr>
      <vt:lpstr>State transfer via operation log</vt:lpstr>
      <vt:lpstr>State transfer via snapshot</vt:lpstr>
      <vt:lpstr>Progress</vt:lpstr>
      <vt:lpstr>Duplicate writes</vt:lpstr>
      <vt:lpstr>One more corner case</vt:lpstr>
      <vt:lpstr>Outline</vt:lpstr>
      <vt:lpstr>At what level to define a replicated state machine?</vt:lpstr>
      <vt:lpstr>VMware vSphere Fault Tolerance (VM-FT)</vt:lpstr>
      <vt:lpstr>Overview</vt:lpstr>
      <vt:lpstr>Sources of divergence</vt:lpstr>
      <vt:lpstr>Deterministic Replay</vt:lpstr>
      <vt:lpstr>Outline</vt:lpstr>
      <vt:lpstr>Chain replication (Renesse, OSDI’04)</vt:lpstr>
      <vt:lpstr>Chain Replication</vt:lpstr>
      <vt:lpstr>Chain Replication</vt:lpstr>
      <vt:lpstr>Chain Replication</vt:lpstr>
      <vt:lpstr>Chain Replication</vt:lpstr>
      <vt:lpstr>Chain Replication - Failure of HEAD</vt:lpstr>
      <vt:lpstr>Chain Replication - Failure of HEAD</vt:lpstr>
      <vt:lpstr>Chain Replication - Failure of TAIL</vt:lpstr>
      <vt:lpstr>Chain Replication - Failure of TAIL</vt:lpstr>
      <vt:lpstr>Chain Replication - Failure of TAIL</vt:lpstr>
      <vt:lpstr>Chain Replication - Failure of TAIL</vt:lpstr>
      <vt:lpstr>Chain Replication - Failure of Interior</vt:lpstr>
      <vt:lpstr>Chain Replication - Failure of Interior</vt:lpstr>
      <vt:lpstr>Chain Replication - Failure of Interior</vt:lpstr>
      <vt:lpstr>Chain Replication - Failure of Interior</vt:lpstr>
      <vt:lpstr>Chain Replication - Failure of Interior</vt:lpstr>
      <vt:lpstr>Chain Replication - Extending</vt:lpstr>
      <vt:lpstr>Chain Replication - Extending</vt:lpstr>
      <vt:lpstr>Chain Replication - Extending</vt:lpstr>
      <vt:lpstr>Chain Replication - Extending</vt:lpstr>
      <vt:lpstr>Follow-up works</vt:lpstr>
      <vt:lpstr>Homework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li cheng</cp:lastModifiedBy>
  <cp:revision>763</cp:revision>
  <cp:lastPrinted>2018-07-10T14:59:54Z</cp:lastPrinted>
  <dcterms:created xsi:type="dcterms:W3CDTF">2013-05-07T11:05:13Z</dcterms:created>
  <dcterms:modified xsi:type="dcterms:W3CDTF">2020-03-15T13:30:33Z</dcterms:modified>
</cp:coreProperties>
</file>