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56" r:id="rId2"/>
    <p:sldId id="257" r:id="rId3"/>
    <p:sldId id="261" r:id="rId4"/>
    <p:sldId id="270" r:id="rId5"/>
    <p:sldId id="271" r:id="rId6"/>
    <p:sldId id="269" r:id="rId7"/>
    <p:sldId id="275" r:id="rId8"/>
    <p:sldId id="273" r:id="rId9"/>
    <p:sldId id="274" r:id="rId10"/>
    <p:sldId id="272" r:id="rId11"/>
    <p:sldId id="268" r:id="rId12"/>
    <p:sldId id="262" r:id="rId13"/>
    <p:sldId id="277" r:id="rId14"/>
    <p:sldId id="282" r:id="rId15"/>
    <p:sldId id="284" r:id="rId16"/>
    <p:sldId id="279" r:id="rId17"/>
    <p:sldId id="288" r:id="rId18"/>
    <p:sldId id="287" r:id="rId19"/>
    <p:sldId id="292" r:id="rId20"/>
    <p:sldId id="289" r:id="rId21"/>
    <p:sldId id="290" r:id="rId22"/>
    <p:sldId id="285" r:id="rId23"/>
    <p:sldId id="291" r:id="rId24"/>
    <p:sldId id="264" r:id="rId25"/>
    <p:sldId id="280" r:id="rId26"/>
    <p:sldId id="293" r:id="rId27"/>
    <p:sldId id="300" r:id="rId28"/>
    <p:sldId id="301" r:id="rId29"/>
    <p:sldId id="299" r:id="rId30"/>
    <p:sldId id="296" r:id="rId31"/>
    <p:sldId id="295" r:id="rId32"/>
    <p:sldId id="297" r:id="rId33"/>
    <p:sldId id="265" r:id="rId34"/>
    <p:sldId id="317" r:id="rId35"/>
    <p:sldId id="298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02" r:id="rId47"/>
    <p:sldId id="303" r:id="rId48"/>
    <p:sldId id="314" r:id="rId49"/>
    <p:sldId id="315" r:id="rId50"/>
    <p:sldId id="316" r:id="rId51"/>
    <p:sldId id="258" r:id="rId52"/>
    <p:sldId id="259" r:id="rId53"/>
    <p:sldId id="260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12520E5-A461-E44B-9B4E-D71FD5D083E8}">
          <p14:sldIdLst>
            <p14:sldId id="256"/>
            <p14:sldId id="257"/>
          </p14:sldIdLst>
        </p14:section>
        <p14:section name="Background" id="{98CF35BC-AF6B-504C-940A-5FC136DC6973}">
          <p14:sldIdLst>
            <p14:sldId id="261"/>
            <p14:sldId id="270"/>
            <p14:sldId id="271"/>
            <p14:sldId id="269"/>
            <p14:sldId id="275"/>
            <p14:sldId id="273"/>
            <p14:sldId id="274"/>
            <p14:sldId id="272"/>
            <p14:sldId id="268"/>
          </p14:sldIdLst>
        </p14:section>
        <p14:section name="Motivation" id="{733DB3BC-2660-D742-9A79-787C3BCF1CA9}">
          <p14:sldIdLst>
            <p14:sldId id="262"/>
            <p14:sldId id="277"/>
            <p14:sldId id="282"/>
            <p14:sldId id="284"/>
            <p14:sldId id="279"/>
            <p14:sldId id="288"/>
            <p14:sldId id="287"/>
            <p14:sldId id="292"/>
            <p14:sldId id="289"/>
            <p14:sldId id="290"/>
            <p14:sldId id="285"/>
            <p14:sldId id="291"/>
          </p14:sldIdLst>
        </p14:section>
        <p14:section name="Goals" id="{966901D6-B762-0444-BAD9-BA0272F449D6}">
          <p14:sldIdLst>
            <p14:sldId id="264"/>
          </p14:sldIdLst>
        </p14:section>
        <p14:section name="Design" id="{CE42E999-F730-BB4B-A762-CBC1158040AB}">
          <p14:sldIdLst>
            <p14:sldId id="280"/>
            <p14:sldId id="293"/>
            <p14:sldId id="300"/>
            <p14:sldId id="301"/>
            <p14:sldId id="299"/>
            <p14:sldId id="296"/>
            <p14:sldId id="295"/>
            <p14:sldId id="297"/>
            <p14:sldId id="265"/>
            <p14:sldId id="317"/>
            <p14:sldId id="298"/>
            <p14:sldId id="304"/>
          </p14:sldIdLst>
        </p14:section>
        <p14:section name="Evaluation" id="{11854D28-C34F-D14B-A72A-C93F2C9AA47A}">
          <p14:sldIdLst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02"/>
            <p14:sldId id="303"/>
            <p14:sldId id="314"/>
            <p14:sldId id="315"/>
            <p14:sldId id="316"/>
          </p14:sldIdLst>
        </p14:section>
        <p14:section name="Conclusion" id="{6DD2190B-9DA1-5A45-A6B8-2C4E43A246A2}">
          <p14:sldIdLst>
            <p14:sldId id="258"/>
            <p14:sldId id="259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8"/>
    <p:restoredTop sz="96405"/>
  </p:normalViewPr>
  <p:slideViewPr>
    <p:cSldViewPr snapToGrid="0" showGuides="1">
      <p:cViewPr varScale="1">
        <p:scale>
          <a:sx n="96" d="100"/>
          <a:sy n="96" d="100"/>
        </p:scale>
        <p:origin x="192" y="9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9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79901-0B25-3246-983D-6A9111B279ED}" type="datetimeFigureOut">
              <a:rPr kumimoji="1" lang="zh-CN" altLang="en-US" smtClean="0"/>
              <a:t>2020/11/2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6A5FD-6252-194B-AC72-B4D874003D3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5148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6A5FD-6252-194B-AC72-B4D874003D37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394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但是，这些程序在低内存的情况下工作得很差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6A5FD-6252-194B-AC72-B4D874003D37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475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47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379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78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6A5FD-6252-194B-AC72-B4D874003D37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476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latin typeface="Gill Sans MT" panose="020B0502020104020203" pitchFamily="34" charset="0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Gill Sans MT" panose="020B05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3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24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789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88797"/>
            <a:ext cx="10515600" cy="688515"/>
          </a:xfrm>
        </p:spPr>
        <p:txBody>
          <a:bodyPr>
            <a:normAutofit/>
          </a:bodyPr>
          <a:lstStyle>
            <a:lvl1pPr>
              <a:defRPr sz="4000" b="1" baseline="0">
                <a:solidFill>
                  <a:srgbClr val="543795"/>
                </a:solidFill>
                <a:latin typeface="Gill Sans MT" panose="020B0502020104020203" pitchFamily="34" charset="0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3837"/>
            <a:ext cx="10515600" cy="4963126"/>
          </a:xfrm>
        </p:spPr>
        <p:txBody>
          <a:bodyPr>
            <a:normAutofit/>
          </a:bodyPr>
          <a:lstStyle>
            <a:lvl1pPr>
              <a:defRPr sz="3200" b="1" baseline="0">
                <a:latin typeface="Gill Sans MT" panose="020B0502020104020203" pitchFamily="34" charset="0"/>
              </a:defRPr>
            </a:lvl1pPr>
            <a:lvl2pPr>
              <a:defRPr sz="2800" b="1" baseline="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 sz="2400" b="1" baseline="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 sz="2000" b="1" baseline="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 sz="2000" b="1" baseline="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33" y="568185"/>
            <a:ext cx="3148460" cy="54712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flipV="1">
            <a:off x="838200" y="1064806"/>
            <a:ext cx="81534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543795"/>
              </a:gs>
            </a:gsLst>
            <a:lin ang="6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日期占位符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A8DAD5-080E-4F4B-BDCA-510E78FA5A31}" type="slidenum">
              <a:rPr lang="en-US" altLang="zh-CN" smtClean="0"/>
              <a:pPr algn="r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02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6" name="日期占位符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A8DAD5-080E-4F4B-BDCA-510E78FA5A31}" type="slidenum">
              <a:rPr lang="en-US" altLang="zh-CN" smtClean="0"/>
              <a:pPr algn="r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16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5800"/>
          </a:xfrm>
        </p:spPr>
        <p:txBody>
          <a:bodyPr/>
          <a:lstStyle>
            <a:lvl1pPr>
              <a:defRPr>
                <a:latin typeface="Gill Sans MT" panose="020B0502020104020203" pitchFamily="34" charset="0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216152"/>
            <a:ext cx="5181600" cy="4965192"/>
          </a:xfr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  <a:lvl2pPr>
              <a:defRPr baseline="0">
                <a:latin typeface="Gill Sans MT" panose="020B0502020104020203" pitchFamily="34" charset="0"/>
              </a:defRPr>
            </a:lvl2pPr>
            <a:lvl3pPr>
              <a:defRPr baseline="0">
                <a:latin typeface="Gill Sans MT" panose="020B0502020104020203" pitchFamily="34" charset="0"/>
              </a:defRPr>
            </a:lvl3pPr>
            <a:lvl4pPr>
              <a:defRPr baseline="0">
                <a:latin typeface="Gill Sans MT" panose="020B0502020104020203" pitchFamily="34" charset="0"/>
              </a:defRPr>
            </a:lvl4pPr>
            <a:lvl5pPr>
              <a:defRPr baseline="0">
                <a:latin typeface="Gill Sans MT" panose="020B0502020104020203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216152"/>
            <a:ext cx="5181600" cy="4965192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33" y="568185"/>
            <a:ext cx="3148460" cy="54712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 flipV="1">
            <a:off x="838200" y="1064806"/>
            <a:ext cx="81534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543795"/>
              </a:gs>
            </a:gsLst>
            <a:lin ang="6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日期占位符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A8DAD5-080E-4F4B-BDCA-510E78FA5A31}" type="slidenum">
              <a:rPr lang="en-US" altLang="zh-CN" smtClean="0"/>
              <a:pPr algn="r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362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5800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216152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145691"/>
            <a:ext cx="5157787" cy="40439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216152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145691"/>
            <a:ext cx="5183188" cy="40439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33" y="568185"/>
            <a:ext cx="3148460" cy="54712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 flipV="1">
            <a:off x="838200" y="1064806"/>
            <a:ext cx="81534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543795"/>
              </a:gs>
            </a:gsLst>
            <a:lin ang="6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日期占位符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A8DAD5-080E-4F4B-BDCA-510E78FA5A31}" type="slidenum">
              <a:rPr lang="en-US" altLang="zh-CN" smtClean="0"/>
              <a:pPr algn="r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247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49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45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711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73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47B6A-4B73-4BD1-9F1B-A1EB82EA820D}" type="datetimeFigureOut">
              <a:rPr lang="zh-CN" altLang="en-US" smtClean="0"/>
              <a:t>2020/11/2</a:t>
            </a:fld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143AB-BB00-44EC-A70D-BD02C261FD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58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7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7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Effectively Prefetching Remote Memory with </a:t>
            </a:r>
            <a:r>
              <a:rPr lang="en-US" altLang="zh-CN" i="1" dirty="0"/>
              <a:t>Leap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i="1" dirty="0"/>
              <a:t>Kai Ma </a:t>
            </a:r>
            <a:r>
              <a:rPr lang="en-US" altLang="zh-CN" dirty="0"/>
              <a:t>and </a:t>
            </a:r>
            <a:r>
              <a:rPr lang="en-US" altLang="zh-CN" i="1" dirty="0"/>
              <a:t>Hao Wu</a:t>
            </a:r>
          </a:p>
          <a:p>
            <a:r>
              <a:rPr lang="en-US" altLang="zh-CN" dirty="0"/>
              <a:t>Nov. 4</a:t>
            </a:r>
            <a:r>
              <a:rPr lang="en-US" altLang="zh-CN" baseline="30000" dirty="0"/>
              <a:t>th</a:t>
            </a:r>
            <a:r>
              <a:rPr lang="en-US" altLang="zh-CN" dirty="0"/>
              <a:t>, 2020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35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6F2BD127-11E7-5B41-8423-BFD5E0FB4759}"/>
              </a:ext>
            </a:extLst>
          </p:cNvPr>
          <p:cNvSpPr/>
          <p:nvPr/>
        </p:nvSpPr>
        <p:spPr>
          <a:xfrm>
            <a:off x="7795833" y="2302408"/>
            <a:ext cx="1485902" cy="4469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BB06087-4714-C848-9EB8-E7077893DD0A}"/>
              </a:ext>
            </a:extLst>
          </p:cNvPr>
          <p:cNvSpPr/>
          <p:nvPr/>
        </p:nvSpPr>
        <p:spPr>
          <a:xfrm>
            <a:off x="5221599" y="4953391"/>
            <a:ext cx="1485902" cy="4469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B1E821C-1785-174E-952F-87EB40DAE42C}"/>
              </a:ext>
            </a:extLst>
          </p:cNvPr>
          <p:cNvSpPr/>
          <p:nvPr/>
        </p:nvSpPr>
        <p:spPr>
          <a:xfrm>
            <a:off x="6314659" y="2321576"/>
            <a:ext cx="1485902" cy="4469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4A69F6B7-4515-9643-8670-06DB4A3C6893}"/>
              </a:ext>
            </a:extLst>
          </p:cNvPr>
          <p:cNvSpPr/>
          <p:nvPr/>
        </p:nvSpPr>
        <p:spPr>
          <a:xfrm>
            <a:off x="5232953" y="4176222"/>
            <a:ext cx="1485902" cy="4469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A5A3F92-2FCD-7A4B-9B62-4251B8CFD7AB}"/>
              </a:ext>
            </a:extLst>
          </p:cNvPr>
          <p:cNvSpPr/>
          <p:nvPr/>
        </p:nvSpPr>
        <p:spPr>
          <a:xfrm>
            <a:off x="5398604" y="2323192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BF67A73-562D-8341-BD1F-E13F7F8594C2}"/>
              </a:ext>
            </a:extLst>
          </p:cNvPr>
          <p:cNvSpPr/>
          <p:nvPr/>
        </p:nvSpPr>
        <p:spPr>
          <a:xfrm>
            <a:off x="4482549" y="2319645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C1C888A-6AC4-C745-A160-7304A7CB2CA5}"/>
              </a:ext>
            </a:extLst>
          </p:cNvPr>
          <p:cNvSpPr/>
          <p:nvPr/>
        </p:nvSpPr>
        <p:spPr>
          <a:xfrm>
            <a:off x="2189922" y="2319645"/>
            <a:ext cx="228268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6076561-5BAA-0644-AD52-E83975C88B2C}"/>
              </a:ext>
            </a:extLst>
          </p:cNvPr>
          <p:cNvSpPr/>
          <p:nvPr/>
        </p:nvSpPr>
        <p:spPr>
          <a:xfrm>
            <a:off x="4326834" y="4963551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70C1D9E-53FF-8343-9F70-D08737E07E66}"/>
              </a:ext>
            </a:extLst>
          </p:cNvPr>
          <p:cNvSpPr/>
          <p:nvPr/>
        </p:nvSpPr>
        <p:spPr>
          <a:xfrm>
            <a:off x="4326834" y="4165968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C9E77D5-E629-6D43-B263-801D6CE0BEB6}"/>
              </a:ext>
            </a:extLst>
          </p:cNvPr>
          <p:cNvSpPr/>
          <p:nvPr/>
        </p:nvSpPr>
        <p:spPr>
          <a:xfrm>
            <a:off x="4326834" y="3419061"/>
            <a:ext cx="228268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494E47C-A079-744B-B8A3-C99EECB95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7BA61D-E080-DB48-B65B-67049BFD9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3837"/>
            <a:ext cx="10515600" cy="3795485"/>
          </a:xfrm>
        </p:spPr>
        <p:txBody>
          <a:bodyPr/>
          <a:lstStyle/>
          <a:p>
            <a:r>
              <a:rPr kumimoji="1" lang="en-US" altLang="zh-CN" dirty="0"/>
              <a:t>Memory Disaggregation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E17EE4B-BEC8-394E-BA32-2526CB0CE876}"/>
              </a:ext>
            </a:extLst>
          </p:cNvPr>
          <p:cNvSpPr/>
          <p:nvPr/>
        </p:nvSpPr>
        <p:spPr>
          <a:xfrm>
            <a:off x="2189922" y="2316449"/>
            <a:ext cx="7812156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80F615B-0F89-7E4B-977E-B51910BD742C}"/>
              </a:ext>
            </a:extLst>
          </p:cNvPr>
          <p:cNvSpPr txBox="1"/>
          <p:nvPr/>
        </p:nvSpPr>
        <p:spPr>
          <a:xfrm>
            <a:off x="3021496" y="3462995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Machine 1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69E787-4250-6D43-8FF2-537227ABCE5A}"/>
              </a:ext>
            </a:extLst>
          </p:cNvPr>
          <p:cNvSpPr txBox="1"/>
          <p:nvPr/>
        </p:nvSpPr>
        <p:spPr>
          <a:xfrm>
            <a:off x="3021496" y="4206530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Machine 2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CA3999A-FA23-4347-9B8A-58D380834556}"/>
              </a:ext>
            </a:extLst>
          </p:cNvPr>
          <p:cNvSpPr txBox="1"/>
          <p:nvPr/>
        </p:nvSpPr>
        <p:spPr>
          <a:xfrm>
            <a:off x="3021496" y="4950065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Machine 3</a:t>
            </a:r>
            <a:endParaRPr kumimoji="1"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4585AD1-974B-AD48-A5EC-B681BECF2056}"/>
              </a:ext>
            </a:extLst>
          </p:cNvPr>
          <p:cNvSpPr/>
          <p:nvPr/>
        </p:nvSpPr>
        <p:spPr>
          <a:xfrm>
            <a:off x="4326835" y="3419061"/>
            <a:ext cx="2650435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4FA44A-D3F0-8D48-ABB4-F5E5B86845EA}"/>
              </a:ext>
            </a:extLst>
          </p:cNvPr>
          <p:cNvSpPr/>
          <p:nvPr/>
        </p:nvSpPr>
        <p:spPr>
          <a:xfrm>
            <a:off x="4326834" y="4165968"/>
            <a:ext cx="2650435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B78EC64-624E-9F4D-A8F1-312471AE0F40}"/>
              </a:ext>
            </a:extLst>
          </p:cNvPr>
          <p:cNvSpPr/>
          <p:nvPr/>
        </p:nvSpPr>
        <p:spPr>
          <a:xfrm>
            <a:off x="4326834" y="4956808"/>
            <a:ext cx="2650435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68004622-6B5B-7542-ADB1-F7261985F1BF}"/>
              </a:ext>
            </a:extLst>
          </p:cNvPr>
          <p:cNvSpPr/>
          <p:nvPr/>
        </p:nvSpPr>
        <p:spPr>
          <a:xfrm>
            <a:off x="8900488" y="3825584"/>
            <a:ext cx="1744319" cy="1124481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cxnSp>
        <p:nvCxnSpPr>
          <p:cNvPr id="15" name="肘形连接符 14">
            <a:extLst>
              <a:ext uri="{FF2B5EF4-FFF2-40B4-BE49-F238E27FC236}">
                <a16:creationId xmlns:a16="http://schemas.microsoft.com/office/drawing/2014/main" id="{95340BB1-A29C-9E49-8B58-2AAAD7D9B0E4}"/>
              </a:ext>
            </a:extLst>
          </p:cNvPr>
          <p:cNvCxnSpPr>
            <a:stCxn id="10" idx="3"/>
            <a:endCxn id="13" idx="4"/>
          </p:cNvCxnSpPr>
          <p:nvPr/>
        </p:nvCxnSpPr>
        <p:spPr>
          <a:xfrm>
            <a:off x="6977270" y="3647661"/>
            <a:ext cx="2204338" cy="17792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>
            <a:extLst>
              <a:ext uri="{FF2B5EF4-FFF2-40B4-BE49-F238E27FC236}">
                <a16:creationId xmlns:a16="http://schemas.microsoft.com/office/drawing/2014/main" id="{46CAE786-5013-2243-AA54-C445A7C0434E}"/>
              </a:ext>
            </a:extLst>
          </p:cNvPr>
          <p:cNvCxnSpPr>
            <a:stCxn id="12" idx="3"/>
            <a:endCxn id="13" idx="2"/>
          </p:cNvCxnSpPr>
          <p:nvPr/>
        </p:nvCxnSpPr>
        <p:spPr>
          <a:xfrm flipV="1">
            <a:off x="6977269" y="4950065"/>
            <a:ext cx="2204339" cy="23534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1115C59D-ACDB-0E4B-A675-896E289E85BD}"/>
              </a:ext>
            </a:extLst>
          </p:cNvPr>
          <p:cNvCxnSpPr>
            <a:stCxn id="11" idx="3"/>
            <a:endCxn id="13" idx="3"/>
          </p:cNvCxnSpPr>
          <p:nvPr/>
        </p:nvCxnSpPr>
        <p:spPr>
          <a:xfrm flipV="1">
            <a:off x="6977269" y="4387825"/>
            <a:ext cx="1923219" cy="67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0176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4E47C-A079-744B-B8A3-C99EECB95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7BA61D-E080-DB48-B65B-67049BFD9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3837"/>
            <a:ext cx="10515600" cy="3795485"/>
          </a:xfrm>
        </p:spPr>
        <p:txBody>
          <a:bodyPr/>
          <a:lstStyle/>
          <a:p>
            <a:r>
              <a:rPr kumimoji="1" lang="en-US" altLang="zh-CN" dirty="0"/>
              <a:t>Memory Disaggregation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Use RDMA primitives directly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Based on abstractions like Virtual Memory</a:t>
            </a:r>
            <a:r>
              <a:rPr kumimoji="1" lang="en-US" altLang="zh-CN" b="0" baseline="30000" dirty="0">
                <a:latin typeface="Gill Sans MT" panose="020B0502020104020203" pitchFamily="34" charset="0"/>
              </a:rPr>
              <a:t>[1]</a:t>
            </a:r>
            <a:r>
              <a:rPr kumimoji="1" lang="en-US" altLang="zh-CN" b="0" dirty="0">
                <a:latin typeface="Gill Sans MT" panose="020B0502020104020203" pitchFamily="34" charset="0"/>
              </a:rPr>
              <a:t>, Files I/O</a:t>
            </a:r>
            <a:r>
              <a:rPr kumimoji="1" lang="en-US" altLang="zh-CN" b="0" baseline="30000" dirty="0">
                <a:latin typeface="Gill Sans MT" panose="020B0502020104020203" pitchFamily="34" charset="0"/>
              </a:rPr>
              <a:t>[2]</a:t>
            </a:r>
            <a:r>
              <a:rPr kumimoji="1" lang="en-US" altLang="zh-CN" b="0" dirty="0">
                <a:latin typeface="Gill Sans MT" panose="020B0502020104020203" pitchFamily="34" charset="0"/>
              </a:rPr>
              <a:t>, etc.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560C5BF-9879-BE4D-B1FB-65D1C23CBF37}"/>
              </a:ext>
            </a:extLst>
          </p:cNvPr>
          <p:cNvSpPr txBox="1"/>
          <p:nvPr/>
        </p:nvSpPr>
        <p:spPr>
          <a:xfrm>
            <a:off x="838200" y="5791200"/>
            <a:ext cx="10187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[1] E.g., </a:t>
            </a:r>
            <a:r>
              <a:rPr kumimoji="1" lang="en-US" altLang="zh-CN" dirty="0" err="1">
                <a:latin typeface="Gill Sans MT" panose="020B0502020104020203" pitchFamily="34" charset="0"/>
              </a:rPr>
              <a:t>Infiniswap</a:t>
            </a:r>
            <a:r>
              <a:rPr kumimoji="1" lang="en-US" altLang="zh-CN" dirty="0">
                <a:latin typeface="Gill Sans MT" panose="020B0502020104020203" pitchFamily="34" charset="0"/>
              </a:rPr>
              <a:t> (</a:t>
            </a:r>
            <a:r>
              <a:rPr lang="en-US" altLang="zh-CN" dirty="0" err="1">
                <a:latin typeface="Gill Sans MT" panose="020B0502020104020203" pitchFamily="34" charset="0"/>
              </a:rPr>
              <a:t>Juncheng</a:t>
            </a:r>
            <a:r>
              <a:rPr lang="en-US" altLang="zh-CN" dirty="0">
                <a:latin typeface="Gill Sans MT" panose="020B0502020104020203" pitchFamily="34" charset="0"/>
              </a:rPr>
              <a:t> Gu, et al. USENIX NSDI’17)</a:t>
            </a:r>
          </a:p>
          <a:p>
            <a:r>
              <a:rPr lang="en-US" altLang="zh-CN" dirty="0">
                <a:latin typeface="Gill Sans MT" panose="020B0502020104020203" pitchFamily="34" charset="0"/>
              </a:rPr>
              <a:t>[2] E.g., Remote regions (Marcos K. Aguilera, et al. USENIX ATC’18)</a:t>
            </a:r>
          </a:p>
        </p:txBody>
      </p:sp>
    </p:spTree>
    <p:extLst>
      <p:ext uri="{BB962C8B-B14F-4D97-AF65-F5344CB8AC3E}">
        <p14:creationId xmlns:p14="http://schemas.microsoft.com/office/powerpoint/2010/main" val="2969566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CABF04-91C6-D147-853D-BCC2B29BC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Motivation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73FEE1-6467-2F4A-978F-4B51D07EC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Conventional  Wisdom</a:t>
            </a:r>
          </a:p>
          <a:p>
            <a:r>
              <a:rPr kumimoji="1" lang="en-US" altLang="zh-CN" dirty="0"/>
              <a:t>What does Linux say?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Linux Paging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... and it’s fetcher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... and its defects</a:t>
            </a:r>
          </a:p>
          <a:p>
            <a:r>
              <a:rPr kumimoji="1" lang="en-US" altLang="zh-CN" dirty="0"/>
              <a:t>Strict prefetch algorithms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and why they are bad</a:t>
            </a:r>
          </a:p>
        </p:txBody>
      </p:sp>
    </p:spTree>
    <p:extLst>
      <p:ext uri="{BB962C8B-B14F-4D97-AF65-F5344CB8AC3E}">
        <p14:creationId xmlns:p14="http://schemas.microsoft.com/office/powerpoint/2010/main" val="3043168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D3C58D-7AEE-C54E-B6EC-57FF4FBEB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Conventional Wisdom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F8397F-6384-8541-8980-6CCBDCEFB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Prefetch to Hide High Latencies</a:t>
            </a:r>
          </a:p>
        </p:txBody>
      </p:sp>
      <p:sp>
        <p:nvSpPr>
          <p:cNvPr id="6" name="罐形 5">
            <a:extLst>
              <a:ext uri="{FF2B5EF4-FFF2-40B4-BE49-F238E27FC236}">
                <a16:creationId xmlns:a16="http://schemas.microsoft.com/office/drawing/2014/main" id="{A5B555EA-7BF0-0D43-A1B8-8C06030F8D54}"/>
              </a:ext>
            </a:extLst>
          </p:cNvPr>
          <p:cNvSpPr/>
          <p:nvPr/>
        </p:nvSpPr>
        <p:spPr>
          <a:xfrm>
            <a:off x="2637689" y="4633546"/>
            <a:ext cx="1477108" cy="50995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Disk</a:t>
            </a:r>
            <a:endParaRPr kumimoji="1" lang="zh-CN" altLang="en-US" dirty="0"/>
          </a:p>
        </p:txBody>
      </p:sp>
      <p:sp>
        <p:nvSpPr>
          <p:cNvPr id="7" name="剪去单角的矩形 6">
            <a:extLst>
              <a:ext uri="{FF2B5EF4-FFF2-40B4-BE49-F238E27FC236}">
                <a16:creationId xmlns:a16="http://schemas.microsoft.com/office/drawing/2014/main" id="{189441D8-09A2-484D-87C9-B611ED9A0828}"/>
              </a:ext>
            </a:extLst>
          </p:cNvPr>
          <p:cNvSpPr/>
          <p:nvPr/>
        </p:nvSpPr>
        <p:spPr>
          <a:xfrm>
            <a:off x="2899259" y="3401219"/>
            <a:ext cx="953968" cy="66082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RAM</a:t>
            </a:r>
            <a:endParaRPr kumimoji="1" lang="zh-CN" altLang="en-US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BA620520-2429-9C42-998D-4865B1B75813}"/>
              </a:ext>
            </a:extLst>
          </p:cNvPr>
          <p:cNvSpPr/>
          <p:nvPr/>
        </p:nvSpPr>
        <p:spPr>
          <a:xfrm>
            <a:off x="2734406" y="2223508"/>
            <a:ext cx="1283674" cy="633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CPU</a:t>
            </a:r>
            <a:endParaRPr kumimoji="1" lang="zh-CN" altLang="en-US" dirty="0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920E456-49F2-0248-A7B8-6A7E030C7478}"/>
              </a:ext>
            </a:extLst>
          </p:cNvPr>
          <p:cNvCxnSpPr>
            <a:cxnSpLocks/>
            <a:stCxn id="8" idx="2"/>
            <a:endCxn id="7" idx="3"/>
          </p:cNvCxnSpPr>
          <p:nvPr/>
        </p:nvCxnSpPr>
        <p:spPr>
          <a:xfrm>
            <a:off x="3376243" y="2856554"/>
            <a:ext cx="0" cy="54466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8E455890-370E-C247-8CE1-08908C652628}"/>
              </a:ext>
            </a:extLst>
          </p:cNvPr>
          <p:cNvCxnSpPr>
            <a:cxnSpLocks/>
            <a:stCxn id="7" idx="1"/>
            <a:endCxn id="6" idx="1"/>
          </p:cNvCxnSpPr>
          <p:nvPr/>
        </p:nvCxnSpPr>
        <p:spPr>
          <a:xfrm>
            <a:off x="3376243" y="4062046"/>
            <a:ext cx="0" cy="5715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云形 16">
            <a:extLst>
              <a:ext uri="{FF2B5EF4-FFF2-40B4-BE49-F238E27FC236}">
                <a16:creationId xmlns:a16="http://schemas.microsoft.com/office/drawing/2014/main" id="{1AB48D0E-6686-8D4B-AB47-E4B08008D740}"/>
              </a:ext>
            </a:extLst>
          </p:cNvPr>
          <p:cNvSpPr/>
          <p:nvPr/>
        </p:nvSpPr>
        <p:spPr>
          <a:xfrm>
            <a:off x="4783015" y="3287620"/>
            <a:ext cx="1538654" cy="88802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6012D7D3-1097-3C48-84DD-E988AB72D269}"/>
              </a:ext>
            </a:extLst>
          </p:cNvPr>
          <p:cNvCxnSpPr>
            <a:stCxn id="7" idx="0"/>
            <a:endCxn id="17" idx="2"/>
          </p:cNvCxnSpPr>
          <p:nvPr/>
        </p:nvCxnSpPr>
        <p:spPr>
          <a:xfrm flipV="1">
            <a:off x="3853227" y="3731632"/>
            <a:ext cx="934561" cy="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FE68CC2E-1119-4248-9BF7-13A1575ECC8C}"/>
              </a:ext>
            </a:extLst>
          </p:cNvPr>
          <p:cNvSpPr txBox="1"/>
          <p:nvPr/>
        </p:nvSpPr>
        <p:spPr>
          <a:xfrm>
            <a:off x="7200900" y="2382715"/>
            <a:ext cx="264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Local Page Access: 100 ns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872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D3C58D-7AEE-C54E-B6EC-57FF4FBEB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Conventional Wisdom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F8397F-6384-8541-8980-6CCBDCEFB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Prefetch to Hide High Latencies</a:t>
            </a:r>
          </a:p>
        </p:txBody>
      </p:sp>
      <p:sp>
        <p:nvSpPr>
          <p:cNvPr id="6" name="罐形 5">
            <a:extLst>
              <a:ext uri="{FF2B5EF4-FFF2-40B4-BE49-F238E27FC236}">
                <a16:creationId xmlns:a16="http://schemas.microsoft.com/office/drawing/2014/main" id="{A5B555EA-7BF0-0D43-A1B8-8C06030F8D54}"/>
              </a:ext>
            </a:extLst>
          </p:cNvPr>
          <p:cNvSpPr/>
          <p:nvPr/>
        </p:nvSpPr>
        <p:spPr>
          <a:xfrm>
            <a:off x="2637689" y="4633546"/>
            <a:ext cx="1477108" cy="50995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Disk</a:t>
            </a:r>
            <a:endParaRPr kumimoji="1" lang="zh-CN" altLang="en-US" dirty="0"/>
          </a:p>
        </p:txBody>
      </p:sp>
      <p:sp>
        <p:nvSpPr>
          <p:cNvPr id="7" name="剪去单角的矩形 6">
            <a:extLst>
              <a:ext uri="{FF2B5EF4-FFF2-40B4-BE49-F238E27FC236}">
                <a16:creationId xmlns:a16="http://schemas.microsoft.com/office/drawing/2014/main" id="{189441D8-09A2-484D-87C9-B611ED9A0828}"/>
              </a:ext>
            </a:extLst>
          </p:cNvPr>
          <p:cNvSpPr/>
          <p:nvPr/>
        </p:nvSpPr>
        <p:spPr>
          <a:xfrm>
            <a:off x="2899259" y="3401219"/>
            <a:ext cx="953968" cy="66082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RAM</a:t>
            </a:r>
            <a:endParaRPr kumimoji="1" lang="zh-CN" altLang="en-US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BA620520-2429-9C42-998D-4865B1B75813}"/>
              </a:ext>
            </a:extLst>
          </p:cNvPr>
          <p:cNvSpPr/>
          <p:nvPr/>
        </p:nvSpPr>
        <p:spPr>
          <a:xfrm>
            <a:off x="2734406" y="2223508"/>
            <a:ext cx="1283674" cy="633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CPU</a:t>
            </a:r>
            <a:endParaRPr kumimoji="1" lang="zh-CN" altLang="en-US" dirty="0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920E456-49F2-0248-A7B8-6A7E030C7478}"/>
              </a:ext>
            </a:extLst>
          </p:cNvPr>
          <p:cNvCxnSpPr>
            <a:cxnSpLocks/>
            <a:stCxn id="8" idx="2"/>
            <a:endCxn id="7" idx="3"/>
          </p:cNvCxnSpPr>
          <p:nvPr/>
        </p:nvCxnSpPr>
        <p:spPr>
          <a:xfrm>
            <a:off x="3376243" y="2856554"/>
            <a:ext cx="0" cy="54466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8E455890-370E-C247-8CE1-08908C652628}"/>
              </a:ext>
            </a:extLst>
          </p:cNvPr>
          <p:cNvCxnSpPr>
            <a:cxnSpLocks/>
            <a:stCxn id="7" idx="1"/>
            <a:endCxn id="6" idx="1"/>
          </p:cNvCxnSpPr>
          <p:nvPr/>
        </p:nvCxnSpPr>
        <p:spPr>
          <a:xfrm>
            <a:off x="3376243" y="4062046"/>
            <a:ext cx="0" cy="5715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云形 16">
            <a:extLst>
              <a:ext uri="{FF2B5EF4-FFF2-40B4-BE49-F238E27FC236}">
                <a16:creationId xmlns:a16="http://schemas.microsoft.com/office/drawing/2014/main" id="{1AB48D0E-6686-8D4B-AB47-E4B08008D740}"/>
              </a:ext>
            </a:extLst>
          </p:cNvPr>
          <p:cNvSpPr/>
          <p:nvPr/>
        </p:nvSpPr>
        <p:spPr>
          <a:xfrm>
            <a:off x="4783015" y="3287620"/>
            <a:ext cx="1538654" cy="88802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6012D7D3-1097-3C48-84DD-E988AB72D269}"/>
              </a:ext>
            </a:extLst>
          </p:cNvPr>
          <p:cNvCxnSpPr>
            <a:stCxn id="7" idx="0"/>
            <a:endCxn id="17" idx="2"/>
          </p:cNvCxnSpPr>
          <p:nvPr/>
        </p:nvCxnSpPr>
        <p:spPr>
          <a:xfrm flipV="1">
            <a:off x="3853227" y="3731632"/>
            <a:ext cx="934561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FE68CC2E-1119-4248-9BF7-13A1575ECC8C}"/>
              </a:ext>
            </a:extLst>
          </p:cNvPr>
          <p:cNvSpPr txBox="1"/>
          <p:nvPr/>
        </p:nvSpPr>
        <p:spPr>
          <a:xfrm>
            <a:off x="7200900" y="2382715"/>
            <a:ext cx="4281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Local Page Access: 100 ns</a:t>
            </a:r>
          </a:p>
          <a:p>
            <a:r>
              <a:rPr kumimoji="1" lang="en-US" altLang="zh-CN" dirty="0"/>
              <a:t>Remote Page Access: </a:t>
            </a:r>
            <a:r>
              <a:rPr kumimoji="1" lang="en-US" altLang="zh-CN" b="1" dirty="0"/>
              <a:t>4 us</a:t>
            </a:r>
            <a:r>
              <a:rPr kumimoji="1" lang="en-US" altLang="zh-CN" dirty="0"/>
              <a:t>! (40x)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Preferably, memory access latency &lt; 3 us</a:t>
            </a:r>
            <a:r>
              <a:rPr kumimoji="1" lang="en-US" altLang="zh-CN" baseline="30000" dirty="0"/>
              <a:t>[1]</a:t>
            </a:r>
            <a:endParaRPr kumimoji="1" lang="zh-CN" altLang="en-US" baseline="30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3F9726F-CE4B-B740-818C-0183B25352F9}"/>
              </a:ext>
            </a:extLst>
          </p:cNvPr>
          <p:cNvSpPr txBox="1"/>
          <p:nvPr/>
        </p:nvSpPr>
        <p:spPr>
          <a:xfrm>
            <a:off x="1318846" y="5802923"/>
            <a:ext cx="784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[1] P. X. Gao et al. “Network requirements for resource disaggregation” OSDI’16. </a:t>
            </a:r>
          </a:p>
        </p:txBody>
      </p:sp>
    </p:spTree>
    <p:extLst>
      <p:ext uri="{BB962C8B-B14F-4D97-AF65-F5344CB8AC3E}">
        <p14:creationId xmlns:p14="http://schemas.microsoft.com/office/powerpoint/2010/main" val="279650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D3C58D-7AEE-C54E-B6EC-57FF4FBEB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Conventional Wisdom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F8397F-6384-8541-8980-6CCBDCEFB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Prefetch to Hide High Latencies</a:t>
            </a:r>
          </a:p>
        </p:txBody>
      </p:sp>
      <p:sp>
        <p:nvSpPr>
          <p:cNvPr id="6" name="罐形 5">
            <a:extLst>
              <a:ext uri="{FF2B5EF4-FFF2-40B4-BE49-F238E27FC236}">
                <a16:creationId xmlns:a16="http://schemas.microsoft.com/office/drawing/2014/main" id="{A5B555EA-7BF0-0D43-A1B8-8C06030F8D54}"/>
              </a:ext>
            </a:extLst>
          </p:cNvPr>
          <p:cNvSpPr/>
          <p:nvPr/>
        </p:nvSpPr>
        <p:spPr>
          <a:xfrm>
            <a:off x="2637689" y="4633546"/>
            <a:ext cx="1477108" cy="509954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Disk</a:t>
            </a:r>
            <a:endParaRPr kumimoji="1" lang="zh-CN" altLang="en-US" dirty="0"/>
          </a:p>
        </p:txBody>
      </p:sp>
      <p:sp>
        <p:nvSpPr>
          <p:cNvPr id="7" name="剪去单角的矩形 6">
            <a:extLst>
              <a:ext uri="{FF2B5EF4-FFF2-40B4-BE49-F238E27FC236}">
                <a16:creationId xmlns:a16="http://schemas.microsoft.com/office/drawing/2014/main" id="{189441D8-09A2-484D-87C9-B611ED9A0828}"/>
              </a:ext>
            </a:extLst>
          </p:cNvPr>
          <p:cNvSpPr/>
          <p:nvPr/>
        </p:nvSpPr>
        <p:spPr>
          <a:xfrm>
            <a:off x="2899259" y="3401219"/>
            <a:ext cx="953968" cy="660827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RAM</a:t>
            </a:r>
            <a:endParaRPr kumimoji="1" lang="zh-CN" altLang="en-US" dirty="0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BA620520-2429-9C42-998D-4865B1B75813}"/>
              </a:ext>
            </a:extLst>
          </p:cNvPr>
          <p:cNvSpPr/>
          <p:nvPr/>
        </p:nvSpPr>
        <p:spPr>
          <a:xfrm>
            <a:off x="2734406" y="2223508"/>
            <a:ext cx="1283674" cy="633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CPU</a:t>
            </a:r>
            <a:endParaRPr kumimoji="1" lang="zh-CN" altLang="en-US" dirty="0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2920E456-49F2-0248-A7B8-6A7E030C7478}"/>
              </a:ext>
            </a:extLst>
          </p:cNvPr>
          <p:cNvCxnSpPr>
            <a:cxnSpLocks/>
            <a:stCxn id="8" idx="2"/>
            <a:endCxn id="7" idx="3"/>
          </p:cNvCxnSpPr>
          <p:nvPr/>
        </p:nvCxnSpPr>
        <p:spPr>
          <a:xfrm>
            <a:off x="3376243" y="2856554"/>
            <a:ext cx="0" cy="54466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8E455890-370E-C247-8CE1-08908C652628}"/>
              </a:ext>
            </a:extLst>
          </p:cNvPr>
          <p:cNvCxnSpPr>
            <a:cxnSpLocks/>
            <a:stCxn id="7" idx="1"/>
            <a:endCxn id="6" idx="1"/>
          </p:cNvCxnSpPr>
          <p:nvPr/>
        </p:nvCxnSpPr>
        <p:spPr>
          <a:xfrm>
            <a:off x="3376243" y="4062046"/>
            <a:ext cx="0" cy="57150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云形 16">
            <a:extLst>
              <a:ext uri="{FF2B5EF4-FFF2-40B4-BE49-F238E27FC236}">
                <a16:creationId xmlns:a16="http://schemas.microsoft.com/office/drawing/2014/main" id="{1AB48D0E-6686-8D4B-AB47-E4B08008D740}"/>
              </a:ext>
            </a:extLst>
          </p:cNvPr>
          <p:cNvSpPr/>
          <p:nvPr/>
        </p:nvSpPr>
        <p:spPr>
          <a:xfrm>
            <a:off x="4783015" y="3287620"/>
            <a:ext cx="1538654" cy="88802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6012D7D3-1097-3C48-84DD-E988AB72D269}"/>
              </a:ext>
            </a:extLst>
          </p:cNvPr>
          <p:cNvCxnSpPr>
            <a:stCxn id="7" idx="0"/>
            <a:endCxn id="17" idx="2"/>
          </p:cNvCxnSpPr>
          <p:nvPr/>
        </p:nvCxnSpPr>
        <p:spPr>
          <a:xfrm flipV="1">
            <a:off x="3853227" y="3731632"/>
            <a:ext cx="934561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FE68CC2E-1119-4248-9BF7-13A1575ECC8C}"/>
              </a:ext>
            </a:extLst>
          </p:cNvPr>
          <p:cNvSpPr txBox="1"/>
          <p:nvPr/>
        </p:nvSpPr>
        <p:spPr>
          <a:xfrm>
            <a:off x="7200900" y="2382715"/>
            <a:ext cx="419159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Local Page Access: 100 ns</a:t>
            </a:r>
          </a:p>
          <a:p>
            <a:r>
              <a:rPr kumimoji="1" lang="en-US" altLang="zh-CN" dirty="0"/>
              <a:t>Remote Page Access: </a:t>
            </a:r>
            <a:r>
              <a:rPr kumimoji="1" lang="en-US" altLang="zh-CN" b="1" dirty="0"/>
              <a:t>4 us</a:t>
            </a:r>
            <a:r>
              <a:rPr kumimoji="1" lang="en-US" altLang="zh-CN" dirty="0"/>
              <a:t>! (40x)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Preferably, memory access latency &lt; 3 us</a:t>
            </a:r>
            <a:r>
              <a:rPr kumimoji="1" lang="en-US" altLang="zh-CN" baseline="30000" dirty="0"/>
              <a:t>[1]</a:t>
            </a:r>
          </a:p>
          <a:p>
            <a:endParaRPr kumimoji="1" lang="en-US" altLang="zh-CN" baseline="30000" dirty="0"/>
          </a:p>
          <a:p>
            <a:endParaRPr kumimoji="1" lang="en-US" altLang="zh-CN" baseline="30000" dirty="0"/>
          </a:p>
          <a:p>
            <a:r>
              <a:rPr kumimoji="1" lang="en-US" altLang="zh-CN" i="1" dirty="0"/>
              <a:t>Can we really achieve 4us latency?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3F9726F-CE4B-B740-818C-0183B25352F9}"/>
              </a:ext>
            </a:extLst>
          </p:cNvPr>
          <p:cNvSpPr txBox="1"/>
          <p:nvPr/>
        </p:nvSpPr>
        <p:spPr>
          <a:xfrm>
            <a:off x="1318846" y="5802923"/>
            <a:ext cx="784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[1] P. X. Gao et al. “Network requirements for resource disaggregation” OSDI’16. </a:t>
            </a:r>
          </a:p>
        </p:txBody>
      </p:sp>
    </p:spTree>
    <p:extLst>
      <p:ext uri="{BB962C8B-B14F-4D97-AF65-F5344CB8AC3E}">
        <p14:creationId xmlns:p14="http://schemas.microsoft.com/office/powerpoint/2010/main" val="589380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75A722D2-DB50-1C4A-8F3D-5E96E0FC60D5}"/>
              </a:ext>
            </a:extLst>
          </p:cNvPr>
          <p:cNvSpPr/>
          <p:nvPr/>
        </p:nvSpPr>
        <p:spPr>
          <a:xfrm>
            <a:off x="1696915" y="1169377"/>
            <a:ext cx="6945923" cy="9777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87A553-8420-CD40-A911-F71F8F13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Paging in Linux</a:t>
            </a:r>
            <a:endParaRPr kumimoji="1"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EAE6AE-1527-624C-BC38-C965612FF87A}"/>
              </a:ext>
            </a:extLst>
          </p:cNvPr>
          <p:cNvSpPr/>
          <p:nvPr/>
        </p:nvSpPr>
        <p:spPr>
          <a:xfrm>
            <a:off x="1978269" y="1362808"/>
            <a:ext cx="1934307" cy="6066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Process 1</a:t>
            </a:r>
            <a:endParaRPr kumimoji="1"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512660E-658A-C84E-8AEB-ABD5E0154CD3}"/>
              </a:ext>
            </a:extLst>
          </p:cNvPr>
          <p:cNvSpPr/>
          <p:nvPr/>
        </p:nvSpPr>
        <p:spPr>
          <a:xfrm>
            <a:off x="4232030" y="1362808"/>
            <a:ext cx="1934307" cy="6066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Process 2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953F674-2AC5-F446-9611-4752451464B1}"/>
              </a:ext>
            </a:extLst>
          </p:cNvPr>
          <p:cNvSpPr/>
          <p:nvPr/>
        </p:nvSpPr>
        <p:spPr>
          <a:xfrm>
            <a:off x="6485791" y="1362808"/>
            <a:ext cx="1934307" cy="6066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Process 3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4E2303F-1410-CE4A-9E7E-ECA1B5060E94}"/>
              </a:ext>
            </a:extLst>
          </p:cNvPr>
          <p:cNvSpPr txBox="1"/>
          <p:nvPr/>
        </p:nvSpPr>
        <p:spPr>
          <a:xfrm>
            <a:off x="9155721" y="1481477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User Space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83B3F8-DCD6-B841-9A0C-A34A0B4E0C6C}"/>
              </a:ext>
            </a:extLst>
          </p:cNvPr>
          <p:cNvSpPr txBox="1"/>
          <p:nvPr/>
        </p:nvSpPr>
        <p:spPr>
          <a:xfrm>
            <a:off x="9155721" y="2887514"/>
            <a:ext cx="13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Kernel Space</a:t>
            </a: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63D5F4D2-63E5-C34E-9660-6A00A83E6CD9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3279531" y="2147142"/>
            <a:ext cx="0" cy="64697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B9E38111-EA1D-2C43-8C68-F35F131EB7D6}"/>
              </a:ext>
            </a:extLst>
          </p:cNvPr>
          <p:cNvSpPr txBox="1"/>
          <p:nvPr/>
        </p:nvSpPr>
        <p:spPr>
          <a:xfrm>
            <a:off x="3355372" y="2008229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Page fault</a:t>
            </a:r>
            <a:endParaRPr kumimoji="1" lang="zh-CN" altLang="en-US" i="1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9FC013-AAD5-2C45-BD1D-85695A392933}"/>
              </a:ext>
            </a:extLst>
          </p:cNvPr>
          <p:cNvSpPr/>
          <p:nvPr/>
        </p:nvSpPr>
        <p:spPr>
          <a:xfrm>
            <a:off x="2312377" y="2794117"/>
            <a:ext cx="1934307" cy="6066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MMU</a:t>
            </a:r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DFB64E1-8B14-F240-9D48-EABFA1E5FB0F}"/>
              </a:ext>
            </a:extLst>
          </p:cNvPr>
          <p:cNvSpPr/>
          <p:nvPr/>
        </p:nvSpPr>
        <p:spPr>
          <a:xfrm>
            <a:off x="5407142" y="2794117"/>
            <a:ext cx="1934307" cy="6066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Page Cache</a:t>
            </a:r>
            <a:endParaRPr kumimoji="1" lang="zh-CN" altLang="en-US" dirty="0"/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99F42120-0357-3740-825E-725E6A505CC4}"/>
              </a:ext>
            </a:extLst>
          </p:cNvPr>
          <p:cNvCxnSpPr>
            <a:stCxn id="17" idx="3"/>
            <a:endCxn id="19" idx="1"/>
          </p:cNvCxnSpPr>
          <p:nvPr/>
        </p:nvCxnSpPr>
        <p:spPr>
          <a:xfrm>
            <a:off x="4246684" y="3097452"/>
            <a:ext cx="116045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9849A7E7-1C60-CC4F-ABE4-75465DDD66F3}"/>
              </a:ext>
            </a:extLst>
          </p:cNvPr>
          <p:cNvSpPr txBox="1"/>
          <p:nvPr/>
        </p:nvSpPr>
        <p:spPr>
          <a:xfrm>
            <a:off x="4288945" y="2701048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Cache hit</a:t>
            </a:r>
            <a:endParaRPr kumimoji="1" lang="zh-CN" altLang="en-US" i="1" dirty="0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F435C34A-17A9-DA45-AEBB-D290F796CD9F}"/>
              </a:ext>
            </a:extLst>
          </p:cNvPr>
          <p:cNvCxnSpPr/>
          <p:nvPr/>
        </p:nvCxnSpPr>
        <p:spPr>
          <a:xfrm>
            <a:off x="6374295" y="2147142"/>
            <a:ext cx="0" cy="64697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188F9242-4A9A-224A-AA57-7BB83724752B}"/>
              </a:ext>
            </a:extLst>
          </p:cNvPr>
          <p:cNvSpPr txBox="1"/>
          <p:nvPr/>
        </p:nvSpPr>
        <p:spPr>
          <a:xfrm>
            <a:off x="6447693" y="207403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Done!</a:t>
            </a:r>
            <a:endParaRPr kumimoji="1" lang="zh-CN" altLang="en-US" i="1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164226C-BA33-124C-B7FA-667A6F02E8ED}"/>
              </a:ext>
            </a:extLst>
          </p:cNvPr>
          <p:cNvSpPr/>
          <p:nvPr/>
        </p:nvSpPr>
        <p:spPr>
          <a:xfrm>
            <a:off x="2312377" y="3771882"/>
            <a:ext cx="5797953" cy="2703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Device Mapping Layer</a:t>
            </a:r>
            <a:endParaRPr kumimoji="1" lang="zh-CN" altLang="en-US" dirty="0"/>
          </a:p>
        </p:txBody>
      </p: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3F9A9E07-5482-BC4A-B7EB-3593D933F9A0}"/>
              </a:ext>
            </a:extLst>
          </p:cNvPr>
          <p:cNvCxnSpPr/>
          <p:nvPr/>
        </p:nvCxnSpPr>
        <p:spPr>
          <a:xfrm>
            <a:off x="3269972" y="3400787"/>
            <a:ext cx="0" cy="37109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F24694D7-6A30-3547-8B3C-FA3585D10AF9}"/>
              </a:ext>
            </a:extLst>
          </p:cNvPr>
          <p:cNvSpPr txBox="1"/>
          <p:nvPr/>
        </p:nvSpPr>
        <p:spPr>
          <a:xfrm>
            <a:off x="3304076" y="3430798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Cache miss</a:t>
            </a:r>
            <a:endParaRPr kumimoji="1" lang="zh-CN" altLang="en-US" i="1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48B3FD0-4B27-CE46-A739-CAB1A39DEC12}"/>
              </a:ext>
            </a:extLst>
          </p:cNvPr>
          <p:cNvSpPr/>
          <p:nvPr/>
        </p:nvSpPr>
        <p:spPr>
          <a:xfrm>
            <a:off x="2312377" y="4276551"/>
            <a:ext cx="5797953" cy="7824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Generic Block Layer</a:t>
            </a:r>
          </a:p>
          <a:p>
            <a:pPr algn="ctr"/>
            <a:r>
              <a:rPr kumimoji="1" lang="en-US" altLang="zh-CN" sz="1600" i="1" dirty="0"/>
              <a:t>Queueing, batching, dispatching...</a:t>
            </a:r>
            <a:endParaRPr kumimoji="1" lang="zh-CN" altLang="en-US" sz="1600" i="1" dirty="0"/>
          </a:p>
        </p:txBody>
      </p:sp>
      <p:sp>
        <p:nvSpPr>
          <p:cNvPr id="35" name="上下箭头 34">
            <a:extLst>
              <a:ext uri="{FF2B5EF4-FFF2-40B4-BE49-F238E27FC236}">
                <a16:creationId xmlns:a16="http://schemas.microsoft.com/office/drawing/2014/main" id="{8D2B7011-CB8A-1449-87E5-419D2316E550}"/>
              </a:ext>
            </a:extLst>
          </p:cNvPr>
          <p:cNvSpPr/>
          <p:nvPr/>
        </p:nvSpPr>
        <p:spPr>
          <a:xfrm>
            <a:off x="3279531" y="4042206"/>
            <a:ext cx="159408" cy="234345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上下箭头 35">
            <a:extLst>
              <a:ext uri="{FF2B5EF4-FFF2-40B4-BE49-F238E27FC236}">
                <a16:creationId xmlns:a16="http://schemas.microsoft.com/office/drawing/2014/main" id="{C7672AD2-BA89-5341-A637-2F0F0265DA60}"/>
              </a:ext>
            </a:extLst>
          </p:cNvPr>
          <p:cNvSpPr/>
          <p:nvPr/>
        </p:nvSpPr>
        <p:spPr>
          <a:xfrm>
            <a:off x="7050032" y="4042205"/>
            <a:ext cx="159408" cy="234345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484864C-BCDA-284B-A530-81D90401561F}"/>
              </a:ext>
            </a:extLst>
          </p:cNvPr>
          <p:cNvSpPr/>
          <p:nvPr/>
        </p:nvSpPr>
        <p:spPr>
          <a:xfrm>
            <a:off x="2345574" y="5306134"/>
            <a:ext cx="5797953" cy="3392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Block Device Driver</a:t>
            </a:r>
            <a:endParaRPr kumimoji="1" lang="zh-CN" altLang="en-US" sz="1600" i="1" dirty="0"/>
          </a:p>
        </p:txBody>
      </p:sp>
      <p:sp>
        <p:nvSpPr>
          <p:cNvPr id="38" name="上下箭头 37">
            <a:extLst>
              <a:ext uri="{FF2B5EF4-FFF2-40B4-BE49-F238E27FC236}">
                <a16:creationId xmlns:a16="http://schemas.microsoft.com/office/drawing/2014/main" id="{E8FAC870-73BA-4C40-8C83-F9CC12B0A28B}"/>
              </a:ext>
            </a:extLst>
          </p:cNvPr>
          <p:cNvSpPr/>
          <p:nvPr/>
        </p:nvSpPr>
        <p:spPr>
          <a:xfrm>
            <a:off x="3269972" y="5071788"/>
            <a:ext cx="159408" cy="234345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上下箭头 38">
            <a:extLst>
              <a:ext uri="{FF2B5EF4-FFF2-40B4-BE49-F238E27FC236}">
                <a16:creationId xmlns:a16="http://schemas.microsoft.com/office/drawing/2014/main" id="{BF195CFF-1069-2740-BE4B-BA6564E926CB}"/>
              </a:ext>
            </a:extLst>
          </p:cNvPr>
          <p:cNvSpPr/>
          <p:nvPr/>
        </p:nvSpPr>
        <p:spPr>
          <a:xfrm>
            <a:off x="7050032" y="5071789"/>
            <a:ext cx="159408" cy="234345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5094DC38-0431-E44E-A42E-01C40FFCA6AC}"/>
              </a:ext>
            </a:extLst>
          </p:cNvPr>
          <p:cNvCxnSpPr/>
          <p:nvPr/>
        </p:nvCxnSpPr>
        <p:spPr>
          <a:xfrm>
            <a:off x="1978269" y="2470629"/>
            <a:ext cx="666456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F430B8BB-27BB-0049-BD04-95A5BA971E69}"/>
              </a:ext>
            </a:extLst>
          </p:cNvPr>
          <p:cNvCxnSpPr/>
          <p:nvPr/>
        </p:nvCxnSpPr>
        <p:spPr>
          <a:xfrm>
            <a:off x="1912265" y="5932759"/>
            <a:ext cx="666456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1B048CB1-0337-5149-B0E7-257E260B7EB1}"/>
              </a:ext>
            </a:extLst>
          </p:cNvPr>
          <p:cNvSpPr/>
          <p:nvPr/>
        </p:nvSpPr>
        <p:spPr>
          <a:xfrm>
            <a:off x="2345574" y="6217831"/>
            <a:ext cx="5797953" cy="3392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Remote Memory</a:t>
            </a:r>
            <a:endParaRPr kumimoji="1" lang="zh-CN" altLang="en-US" sz="1600" i="1" dirty="0"/>
          </a:p>
        </p:txBody>
      </p:sp>
      <p:sp>
        <p:nvSpPr>
          <p:cNvPr id="44" name="上下箭头 43">
            <a:extLst>
              <a:ext uri="{FF2B5EF4-FFF2-40B4-BE49-F238E27FC236}">
                <a16:creationId xmlns:a16="http://schemas.microsoft.com/office/drawing/2014/main" id="{EF7D202B-F44D-424C-A62C-769C6827CC03}"/>
              </a:ext>
            </a:extLst>
          </p:cNvPr>
          <p:cNvSpPr/>
          <p:nvPr/>
        </p:nvSpPr>
        <p:spPr>
          <a:xfrm>
            <a:off x="5085141" y="5658197"/>
            <a:ext cx="152781" cy="559634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左大括号 44">
            <a:extLst>
              <a:ext uri="{FF2B5EF4-FFF2-40B4-BE49-F238E27FC236}">
                <a16:creationId xmlns:a16="http://schemas.microsoft.com/office/drawing/2014/main" id="{6328E0E8-E2F6-6543-9C96-846B03F44D83}"/>
              </a:ext>
            </a:extLst>
          </p:cNvPr>
          <p:cNvSpPr/>
          <p:nvPr/>
        </p:nvSpPr>
        <p:spPr>
          <a:xfrm>
            <a:off x="1490870" y="5387009"/>
            <a:ext cx="206045" cy="1170113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左大括号 45">
            <a:extLst>
              <a:ext uri="{FF2B5EF4-FFF2-40B4-BE49-F238E27FC236}">
                <a16:creationId xmlns:a16="http://schemas.microsoft.com/office/drawing/2014/main" id="{96394624-2EC5-FA40-8B15-1CFEF27F2B90}"/>
              </a:ext>
            </a:extLst>
          </p:cNvPr>
          <p:cNvSpPr/>
          <p:nvPr/>
        </p:nvSpPr>
        <p:spPr>
          <a:xfrm>
            <a:off x="1489804" y="3072181"/>
            <a:ext cx="206092" cy="699702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左大括号 46">
            <a:extLst>
              <a:ext uri="{FF2B5EF4-FFF2-40B4-BE49-F238E27FC236}">
                <a16:creationId xmlns:a16="http://schemas.microsoft.com/office/drawing/2014/main" id="{44EF0F22-E713-C145-B2FA-3A640D58AC6A}"/>
              </a:ext>
            </a:extLst>
          </p:cNvPr>
          <p:cNvSpPr/>
          <p:nvPr/>
        </p:nvSpPr>
        <p:spPr>
          <a:xfrm>
            <a:off x="1489851" y="1869801"/>
            <a:ext cx="206045" cy="1017713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左大括号 47">
            <a:extLst>
              <a:ext uri="{FF2B5EF4-FFF2-40B4-BE49-F238E27FC236}">
                <a16:creationId xmlns:a16="http://schemas.microsoft.com/office/drawing/2014/main" id="{40C3FFE5-15D1-474F-98A5-11DFE6F7A411}"/>
              </a:ext>
            </a:extLst>
          </p:cNvPr>
          <p:cNvSpPr/>
          <p:nvPr/>
        </p:nvSpPr>
        <p:spPr>
          <a:xfrm>
            <a:off x="1495072" y="3864669"/>
            <a:ext cx="200824" cy="411881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左大括号 48">
            <a:extLst>
              <a:ext uri="{FF2B5EF4-FFF2-40B4-BE49-F238E27FC236}">
                <a16:creationId xmlns:a16="http://schemas.microsoft.com/office/drawing/2014/main" id="{7BA19522-18D4-124B-B0D6-AA8C50C15F3B}"/>
              </a:ext>
            </a:extLst>
          </p:cNvPr>
          <p:cNvSpPr/>
          <p:nvPr/>
        </p:nvSpPr>
        <p:spPr>
          <a:xfrm>
            <a:off x="1495072" y="4369336"/>
            <a:ext cx="200824" cy="936797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F755E84-A9A3-3F4F-BC38-31F5F38DDBC6}"/>
              </a:ext>
            </a:extLst>
          </p:cNvPr>
          <p:cNvSpPr txBox="1"/>
          <p:nvPr/>
        </p:nvSpPr>
        <p:spPr>
          <a:xfrm>
            <a:off x="658124" y="219289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0.27us</a:t>
            </a:r>
            <a:endParaRPr kumimoji="1" lang="zh-CN" altLang="en-US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4661BF2-472D-A448-A8E5-B727C055D786}"/>
              </a:ext>
            </a:extLst>
          </p:cNvPr>
          <p:cNvSpPr txBox="1"/>
          <p:nvPr/>
        </p:nvSpPr>
        <p:spPr>
          <a:xfrm>
            <a:off x="621555" y="323736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2.1us</a:t>
            </a:r>
            <a:endParaRPr kumimoji="1"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BFA242B-DDB1-BA48-9166-A04B2D69F97F}"/>
              </a:ext>
            </a:extLst>
          </p:cNvPr>
          <p:cNvSpPr txBox="1"/>
          <p:nvPr/>
        </p:nvSpPr>
        <p:spPr>
          <a:xfrm>
            <a:off x="485000" y="390818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10.04 us</a:t>
            </a:r>
            <a:endParaRPr kumimoji="1"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F33DCE5-C58F-A94C-B9D5-FE7B8C4D03BE}"/>
              </a:ext>
            </a:extLst>
          </p:cNvPr>
          <p:cNvSpPr txBox="1"/>
          <p:nvPr/>
        </p:nvSpPr>
        <p:spPr>
          <a:xfrm>
            <a:off x="506138" y="466778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21.88us</a:t>
            </a:r>
            <a:endParaRPr kumimoji="1"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811B416-2DC2-0848-BF8B-1D0612D9D6CC}"/>
              </a:ext>
            </a:extLst>
          </p:cNvPr>
          <p:cNvSpPr txBox="1"/>
          <p:nvPr/>
        </p:nvSpPr>
        <p:spPr>
          <a:xfrm>
            <a:off x="736970" y="578739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4.3us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444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2" grpId="0"/>
      <p:bldP spid="22" grpId="1"/>
      <p:bldP spid="25" grpId="0"/>
      <p:bldP spid="25" grpId="1"/>
      <p:bldP spid="27" grpId="0" animBg="1"/>
      <p:bldP spid="32" grpId="0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C44CE-5908-9849-A9D8-1FBCDDB79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Paging in Linux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26B33C-B94D-7641-AA9B-E7AB887A7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Severely Disk-oriented</a:t>
            </a:r>
          </a:p>
          <a:p>
            <a:r>
              <a:rPr kumimoji="1" lang="en-US" altLang="zh-CN" dirty="0"/>
              <a:t>Page Prefetching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Optimized for sequential disk I/O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Only consider the last two page faults (to increase sequential I/O opportunity) 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Process-unaware</a:t>
            </a:r>
          </a:p>
          <a:p>
            <a:pPr lvl="1"/>
            <a:r>
              <a:rPr kumimoji="1" lang="en-US" altLang="zh-CN" b="0" i="1" dirty="0">
                <a:latin typeface="Gill Sans MT" panose="020B0502020104020203" pitchFamily="34" charset="0"/>
              </a:rPr>
              <a:t>Severe defects</a:t>
            </a:r>
            <a:r>
              <a:rPr kumimoji="1" lang="en-US" altLang="zh-CN" b="0" dirty="0">
                <a:latin typeface="Gill Sans MT" panose="020B05020201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79515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9F8D67-A846-E04A-B07B-CAC1B783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Consider more pages?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12A5D1-2FBD-264F-A830-196D81342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077312"/>
            <a:ext cx="8763000" cy="47752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CB1EA1B-806F-5B41-ACC7-4F7829608297}"/>
              </a:ext>
            </a:extLst>
          </p:cNvPr>
          <p:cNvSpPr/>
          <p:nvPr/>
        </p:nvSpPr>
        <p:spPr>
          <a:xfrm>
            <a:off x="8176591" y="1457739"/>
            <a:ext cx="1895061" cy="43947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DDCB64A-DB6B-8B46-AE5E-760AE5B7F6EE}"/>
              </a:ext>
            </a:extLst>
          </p:cNvPr>
          <p:cNvSpPr txBox="1"/>
          <p:nvPr/>
        </p:nvSpPr>
        <p:spPr>
          <a:xfrm>
            <a:off x="4399722" y="5976731"/>
            <a:ext cx="293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Credit: </a:t>
            </a:r>
            <a:r>
              <a:rPr lang="en-US" altLang="zh-CN" dirty="0"/>
              <a:t>Hasan Al </a:t>
            </a:r>
            <a:r>
              <a:rPr lang="en-US" altLang="zh-CN" dirty="0" err="1"/>
              <a:t>Maruf</a:t>
            </a:r>
            <a:r>
              <a:rPr lang="en-US" altLang="zh-CN" dirty="0"/>
              <a:t>, et al.</a:t>
            </a:r>
          </a:p>
        </p:txBody>
      </p:sp>
    </p:spTree>
    <p:extLst>
      <p:ext uri="{BB962C8B-B14F-4D97-AF65-F5344CB8AC3E}">
        <p14:creationId xmlns:p14="http://schemas.microsoft.com/office/powerpoint/2010/main" val="847203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AA03D-59D2-0044-9293-E1C4592D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Strict Prefetching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51C2D6-3E93-2F4D-9980-15C90409D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Aggressive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high cache pollution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more bandwidth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overhead of prefetching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Conservative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low cache hit rate</a:t>
            </a:r>
          </a:p>
        </p:txBody>
      </p:sp>
    </p:spTree>
    <p:extLst>
      <p:ext uri="{BB962C8B-B14F-4D97-AF65-F5344CB8AC3E}">
        <p14:creationId xmlns:p14="http://schemas.microsoft.com/office/powerpoint/2010/main" val="214389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A44AC4-4A45-EE4C-98F0-71221E76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49676C-7E53-F546-9A08-68A953625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</a:p>
          <a:p>
            <a:r>
              <a:rPr kumimoji="1" lang="en-US" altLang="zh-CN" dirty="0"/>
              <a:t>Motivation</a:t>
            </a:r>
          </a:p>
          <a:p>
            <a:r>
              <a:rPr kumimoji="1" lang="en-US" altLang="zh-CN" dirty="0"/>
              <a:t>Goals</a:t>
            </a:r>
          </a:p>
          <a:p>
            <a:r>
              <a:rPr kumimoji="1" lang="en-US" altLang="zh-CN" dirty="0"/>
              <a:t>Design</a:t>
            </a:r>
          </a:p>
          <a:p>
            <a:r>
              <a:rPr kumimoji="1" lang="en-US" altLang="zh-CN" dirty="0"/>
              <a:t>Evaluation</a:t>
            </a:r>
          </a:p>
          <a:p>
            <a:r>
              <a:rPr kumimoji="1" lang="en-US" altLang="zh-CN" dirty="0"/>
              <a:t>Conclusion</a:t>
            </a:r>
          </a:p>
          <a:p>
            <a:endParaRPr kumimoji="1" lang="en-US" altLang="zh-CN" dirty="0"/>
          </a:p>
        </p:txBody>
      </p:sp>
      <p:sp>
        <p:nvSpPr>
          <p:cNvPr id="4" name="右大括号 3">
            <a:extLst>
              <a:ext uri="{FF2B5EF4-FFF2-40B4-BE49-F238E27FC236}">
                <a16:creationId xmlns:a16="http://schemas.microsoft.com/office/drawing/2014/main" id="{80E8E28D-7615-7747-A6A0-2DB802EC3A7F}"/>
              </a:ext>
            </a:extLst>
          </p:cNvPr>
          <p:cNvSpPr/>
          <p:nvPr/>
        </p:nvSpPr>
        <p:spPr>
          <a:xfrm>
            <a:off x="3975653" y="1441174"/>
            <a:ext cx="487017" cy="1361661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E79053B-30EF-1844-A322-E878086F9CE1}"/>
              </a:ext>
            </a:extLst>
          </p:cNvPr>
          <p:cNvSpPr txBox="1"/>
          <p:nvPr/>
        </p:nvSpPr>
        <p:spPr>
          <a:xfrm>
            <a:off x="4721087" y="1937338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Kai Ma</a:t>
            </a:r>
            <a:endParaRPr kumimoji="1" lang="zh-CN" altLang="en-US" dirty="0"/>
          </a:p>
        </p:txBody>
      </p:sp>
      <p:sp>
        <p:nvSpPr>
          <p:cNvPr id="6" name="右大括号 5">
            <a:extLst>
              <a:ext uri="{FF2B5EF4-FFF2-40B4-BE49-F238E27FC236}">
                <a16:creationId xmlns:a16="http://schemas.microsoft.com/office/drawing/2014/main" id="{2D7B4606-8328-A644-B4C3-8FAE0E554390}"/>
              </a:ext>
            </a:extLst>
          </p:cNvPr>
          <p:cNvSpPr/>
          <p:nvPr/>
        </p:nvSpPr>
        <p:spPr>
          <a:xfrm>
            <a:off x="3975652" y="2961633"/>
            <a:ext cx="487017" cy="1530854"/>
          </a:xfrm>
          <a:prstGeom prst="righ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9427075-5930-7446-A331-E2DF29401AB3}"/>
              </a:ext>
            </a:extLst>
          </p:cNvPr>
          <p:cNvSpPr txBox="1"/>
          <p:nvPr/>
        </p:nvSpPr>
        <p:spPr>
          <a:xfrm>
            <a:off x="4721087" y="3542394"/>
            <a:ext cx="94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Hao Wu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4097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9F8D67-A846-E04A-B07B-CAC1B7837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Think “Approximate”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512A5D1-2FBD-264F-A830-196D81342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077312"/>
            <a:ext cx="8763000" cy="47752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BCE73CF-F67A-344A-BE24-FBDF31772C77}"/>
              </a:ext>
            </a:extLst>
          </p:cNvPr>
          <p:cNvSpPr txBox="1"/>
          <p:nvPr/>
        </p:nvSpPr>
        <p:spPr>
          <a:xfrm>
            <a:off x="4399722" y="5976731"/>
            <a:ext cx="293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Credit: </a:t>
            </a:r>
            <a:r>
              <a:rPr lang="en-US" altLang="zh-CN" dirty="0"/>
              <a:t>Hasan Al </a:t>
            </a:r>
            <a:r>
              <a:rPr lang="en-US" altLang="zh-CN" dirty="0" err="1"/>
              <a:t>Maruf</a:t>
            </a:r>
            <a:r>
              <a:rPr lang="en-US" altLang="zh-CN" dirty="0"/>
              <a:t>, et al.</a:t>
            </a:r>
          </a:p>
        </p:txBody>
      </p:sp>
    </p:spTree>
    <p:extLst>
      <p:ext uri="{BB962C8B-B14F-4D97-AF65-F5344CB8AC3E}">
        <p14:creationId xmlns:p14="http://schemas.microsoft.com/office/powerpoint/2010/main" val="3656812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C780B-D474-D246-9FCD-9B323862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Summing up</a:t>
            </a:r>
            <a:endParaRPr kumimoji="1"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889917-8CAC-5D47-A957-874925203008}"/>
              </a:ext>
            </a:extLst>
          </p:cNvPr>
          <p:cNvSpPr/>
          <p:nvPr/>
        </p:nvSpPr>
        <p:spPr>
          <a:xfrm>
            <a:off x="3621157" y="1479561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Memory-intensive apps</a:t>
            </a:r>
            <a:endParaRPr kumimoji="1"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CC5F1A-60DD-274C-9D1E-C07172DA93F7}"/>
              </a:ext>
            </a:extLst>
          </p:cNvPr>
          <p:cNvSpPr/>
          <p:nvPr/>
        </p:nvSpPr>
        <p:spPr>
          <a:xfrm>
            <a:off x="3621156" y="2377396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Memory low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1A9578-0E46-5049-97A8-97363BEF8E9C}"/>
              </a:ext>
            </a:extLst>
          </p:cNvPr>
          <p:cNvSpPr/>
          <p:nvPr/>
        </p:nvSpPr>
        <p:spPr>
          <a:xfrm>
            <a:off x="2080592" y="3296479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Paging</a:t>
            </a:r>
            <a:endParaRPr kumimoji="1"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3A60190-7681-3E4C-80E8-DAF5A09EB898}"/>
              </a:ext>
            </a:extLst>
          </p:cNvPr>
          <p:cNvSpPr/>
          <p:nvPr/>
        </p:nvSpPr>
        <p:spPr>
          <a:xfrm>
            <a:off x="5387008" y="3296479"/>
            <a:ext cx="2474843" cy="516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Remote memory</a:t>
            </a:r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C547D0-7736-A846-8FF4-0727976FB3FB}"/>
              </a:ext>
            </a:extLst>
          </p:cNvPr>
          <p:cNvSpPr/>
          <p:nvPr/>
        </p:nvSpPr>
        <p:spPr>
          <a:xfrm>
            <a:off x="2080592" y="4241688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Disk</a:t>
            </a:r>
            <a:endParaRPr kumimoji="1" lang="zh-CN" altLang="en-US" dirty="0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8E5B868D-C235-794E-A882-F106496B645B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3318014" y="3813313"/>
            <a:ext cx="0" cy="4283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D8C9AAE3-80CE-204F-81BC-D64D5E56BC35}"/>
              </a:ext>
            </a:extLst>
          </p:cNvPr>
          <p:cNvSpPr txBox="1"/>
          <p:nvPr/>
        </p:nvSpPr>
        <p:spPr>
          <a:xfrm>
            <a:off x="2865304" y="386535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to</a:t>
            </a:r>
            <a:endParaRPr kumimoji="1"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0E7D3F4-6BD8-6744-A612-516D4FDD0ACF}"/>
              </a:ext>
            </a:extLst>
          </p:cNvPr>
          <p:cNvSpPr/>
          <p:nvPr/>
        </p:nvSpPr>
        <p:spPr>
          <a:xfrm>
            <a:off x="612319" y="5186897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High Latency</a:t>
            </a:r>
            <a:endParaRPr kumimoji="1"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D4919EA-9768-B242-BB24-5DDEF9E58278}"/>
              </a:ext>
            </a:extLst>
          </p:cNvPr>
          <p:cNvSpPr/>
          <p:nvPr/>
        </p:nvSpPr>
        <p:spPr>
          <a:xfrm>
            <a:off x="3621155" y="5186897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Prefetch</a:t>
            </a:r>
            <a:endParaRPr kumimoji="1" lang="zh-CN" altLang="en-US" dirty="0"/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A4F2AECD-C859-594A-92DE-679B2B47F72A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flipH="1">
            <a:off x="1849741" y="4758522"/>
            <a:ext cx="1468273" cy="4283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F7CD9E5C-2BCE-C342-95E8-D43A23FD6A16}"/>
              </a:ext>
            </a:extLst>
          </p:cNvPr>
          <p:cNvSpPr txBox="1"/>
          <p:nvPr/>
        </p:nvSpPr>
        <p:spPr>
          <a:xfrm>
            <a:off x="2085562" y="474406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has</a:t>
            </a:r>
            <a:endParaRPr kumimoji="1" lang="zh-CN" altLang="en-US" dirty="0"/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00B0DA2A-DCCB-B349-9367-DB1FB9E7FCB9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>
            <a:off x="3087162" y="5445314"/>
            <a:ext cx="53399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A28DD2C5-2BDB-534D-97B1-BE70060897EB}"/>
              </a:ext>
            </a:extLst>
          </p:cNvPr>
          <p:cNvSpPr txBox="1"/>
          <p:nvPr/>
        </p:nvSpPr>
        <p:spPr>
          <a:xfrm>
            <a:off x="2853783" y="57094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solution</a:t>
            </a:r>
            <a:endParaRPr kumimoji="1" lang="zh-CN" altLang="en-US" dirty="0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2C098886-4591-9C44-AA42-7F2E2081B601}"/>
              </a:ext>
            </a:extLst>
          </p:cNvPr>
          <p:cNvCxnSpPr>
            <a:stCxn id="14" idx="0"/>
            <a:endCxn id="8" idx="2"/>
          </p:cNvCxnSpPr>
          <p:nvPr/>
        </p:nvCxnSpPr>
        <p:spPr>
          <a:xfrm flipH="1" flipV="1">
            <a:off x="3318014" y="4758522"/>
            <a:ext cx="1540563" cy="4283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71F65FFA-0B84-6E41-B938-1689230270DF}"/>
              </a:ext>
            </a:extLst>
          </p:cNvPr>
          <p:cNvSpPr txBox="1"/>
          <p:nvPr/>
        </p:nvSpPr>
        <p:spPr>
          <a:xfrm>
            <a:off x="3335311" y="4711798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optimized for</a:t>
            </a:r>
            <a:endParaRPr kumimoji="1" lang="zh-CN" altLang="en-US" dirty="0"/>
          </a:p>
        </p:txBody>
      </p: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DD0D5811-C7FF-D447-AD07-8B08D9CB88F5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4858578" y="1996395"/>
            <a:ext cx="1" cy="38100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8FB23861-45B0-AC46-BBD1-DBC33E0A1E3A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3318014" y="2894230"/>
            <a:ext cx="1540564" cy="40224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817289D1-AD8C-B24C-B48A-9F4A0864CC7C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4555435" y="3554896"/>
            <a:ext cx="831573" cy="0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BA1E88FA-40F3-C141-8E35-D395210D1F9D}"/>
              </a:ext>
            </a:extLst>
          </p:cNvPr>
          <p:cNvSpPr/>
          <p:nvPr/>
        </p:nvSpPr>
        <p:spPr>
          <a:xfrm>
            <a:off x="8390281" y="3274513"/>
            <a:ext cx="2474843" cy="516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High Latency</a:t>
            </a:r>
            <a:endParaRPr kumimoji="1" lang="zh-CN" altLang="en-US" dirty="0"/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5D7DA822-9221-C640-96D2-9F3F987A5485}"/>
              </a:ext>
            </a:extLst>
          </p:cNvPr>
          <p:cNvCxnSpPr>
            <a:endCxn id="32" idx="1"/>
          </p:cNvCxnSpPr>
          <p:nvPr/>
        </p:nvCxnSpPr>
        <p:spPr>
          <a:xfrm>
            <a:off x="7861851" y="3532930"/>
            <a:ext cx="5284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1CB4AFD8-F54D-9540-AFBF-4A972A58694B}"/>
              </a:ext>
            </a:extLst>
          </p:cNvPr>
          <p:cNvSpPr txBox="1"/>
          <p:nvPr/>
        </p:nvSpPr>
        <p:spPr>
          <a:xfrm>
            <a:off x="7879844" y="314714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has</a:t>
            </a:r>
            <a:endParaRPr kumimoji="1"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42222CF-C798-DE4A-BAD6-10EAC30C9744}"/>
              </a:ext>
            </a:extLst>
          </p:cNvPr>
          <p:cNvSpPr/>
          <p:nvPr/>
        </p:nvSpPr>
        <p:spPr>
          <a:xfrm>
            <a:off x="6624428" y="4241814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Data Path</a:t>
            </a:r>
            <a:endParaRPr kumimoji="1" lang="zh-CN" altLang="en-US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E7E78B93-007B-5F4C-B987-8721398105F8}"/>
              </a:ext>
            </a:extLst>
          </p:cNvPr>
          <p:cNvCxnSpPr>
            <a:cxnSpLocks/>
            <a:stCxn id="45" idx="1"/>
            <a:endCxn id="8" idx="3"/>
          </p:cNvCxnSpPr>
          <p:nvPr/>
        </p:nvCxnSpPr>
        <p:spPr>
          <a:xfrm flipH="1" flipV="1">
            <a:off x="4555435" y="4500105"/>
            <a:ext cx="2068993" cy="12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427243F1-070D-B74E-ACD1-776B42637035}"/>
              </a:ext>
            </a:extLst>
          </p:cNvPr>
          <p:cNvCxnSpPr>
            <a:cxnSpLocks/>
            <a:stCxn id="45" idx="0"/>
            <a:endCxn id="7" idx="2"/>
          </p:cNvCxnSpPr>
          <p:nvPr/>
        </p:nvCxnSpPr>
        <p:spPr>
          <a:xfrm flipH="1" flipV="1">
            <a:off x="6624430" y="3813313"/>
            <a:ext cx="1237420" cy="4285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E6E4EA05-85C9-DF47-82A1-808EAAFB5281}"/>
              </a:ext>
            </a:extLst>
          </p:cNvPr>
          <p:cNvSpPr txBox="1"/>
          <p:nvPr/>
        </p:nvSpPr>
        <p:spPr>
          <a:xfrm>
            <a:off x="7516628" y="3860329"/>
            <a:ext cx="356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does too much unnecessary work for</a:t>
            </a:r>
            <a:endParaRPr kumimoji="1" lang="zh-CN" altLang="en-US" i="1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37BF1D1D-69B6-9340-BA6E-167821579AD6}"/>
              </a:ext>
            </a:extLst>
          </p:cNvPr>
          <p:cNvSpPr txBox="1"/>
          <p:nvPr/>
        </p:nvSpPr>
        <p:spPr>
          <a:xfrm>
            <a:off x="4785622" y="3810885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negatively affects</a:t>
            </a:r>
            <a:endParaRPr kumimoji="1" lang="zh-CN" altLang="en-US" i="1" dirty="0"/>
          </a:p>
        </p:txBody>
      </p: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5753DC09-9B5E-F749-8D67-F163E2CA922F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4858577" y="3860329"/>
            <a:ext cx="1765851" cy="13265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直线连接符 64">
            <a:extLst>
              <a:ext uri="{FF2B5EF4-FFF2-40B4-BE49-F238E27FC236}">
                <a16:creationId xmlns:a16="http://schemas.microsoft.com/office/drawing/2014/main" id="{EEDF878E-64E0-DB44-8732-4EFDF19A80C1}"/>
              </a:ext>
            </a:extLst>
          </p:cNvPr>
          <p:cNvCxnSpPr>
            <a:stCxn id="14" idx="3"/>
            <a:endCxn id="45" idx="2"/>
          </p:cNvCxnSpPr>
          <p:nvPr/>
        </p:nvCxnSpPr>
        <p:spPr>
          <a:xfrm flipV="1">
            <a:off x="6095998" y="4758648"/>
            <a:ext cx="1765852" cy="686666"/>
          </a:xfrm>
          <a:prstGeom prst="line">
            <a:avLst/>
          </a:prstGeom>
          <a:ln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AB242AD9-E59F-CC49-A391-92E23DF38E9C}"/>
              </a:ext>
            </a:extLst>
          </p:cNvPr>
          <p:cNvSpPr txBox="1"/>
          <p:nvPr/>
        </p:nvSpPr>
        <p:spPr>
          <a:xfrm>
            <a:off x="4524648" y="4435573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optimized for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423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75A722D2-DB50-1C4A-8F3D-5E96E0FC60D5}"/>
              </a:ext>
            </a:extLst>
          </p:cNvPr>
          <p:cNvSpPr/>
          <p:nvPr/>
        </p:nvSpPr>
        <p:spPr>
          <a:xfrm>
            <a:off x="1696915" y="1169377"/>
            <a:ext cx="6945923" cy="9777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87A553-8420-CD40-A911-F71F8F13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What if...</a:t>
            </a:r>
            <a:endParaRPr kumimoji="1"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EAE6AE-1527-624C-BC38-C965612FF87A}"/>
              </a:ext>
            </a:extLst>
          </p:cNvPr>
          <p:cNvSpPr/>
          <p:nvPr/>
        </p:nvSpPr>
        <p:spPr>
          <a:xfrm>
            <a:off x="1978269" y="1362808"/>
            <a:ext cx="1934307" cy="6066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Process 1</a:t>
            </a:r>
            <a:endParaRPr kumimoji="1"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512660E-658A-C84E-8AEB-ABD5E0154CD3}"/>
              </a:ext>
            </a:extLst>
          </p:cNvPr>
          <p:cNvSpPr/>
          <p:nvPr/>
        </p:nvSpPr>
        <p:spPr>
          <a:xfrm>
            <a:off x="4232030" y="1362808"/>
            <a:ext cx="1934307" cy="6066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Process 2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953F674-2AC5-F446-9611-4752451464B1}"/>
              </a:ext>
            </a:extLst>
          </p:cNvPr>
          <p:cNvSpPr/>
          <p:nvPr/>
        </p:nvSpPr>
        <p:spPr>
          <a:xfrm>
            <a:off x="6485791" y="1362808"/>
            <a:ext cx="1934307" cy="6066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Process 3</a:t>
            </a:r>
            <a:endParaRPr kumimoji="1"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4E2303F-1410-CE4A-9E7E-ECA1B5060E94}"/>
              </a:ext>
            </a:extLst>
          </p:cNvPr>
          <p:cNvSpPr txBox="1"/>
          <p:nvPr/>
        </p:nvSpPr>
        <p:spPr>
          <a:xfrm>
            <a:off x="9155721" y="1481477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User Space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83B3F8-DCD6-B841-9A0C-A34A0B4E0C6C}"/>
              </a:ext>
            </a:extLst>
          </p:cNvPr>
          <p:cNvSpPr txBox="1"/>
          <p:nvPr/>
        </p:nvSpPr>
        <p:spPr>
          <a:xfrm>
            <a:off x="9155721" y="2887514"/>
            <a:ext cx="13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Kernel Space</a:t>
            </a: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63D5F4D2-63E5-C34E-9660-6A00A83E6CD9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3279531" y="2147142"/>
            <a:ext cx="0" cy="64697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B9E38111-EA1D-2C43-8C68-F35F131EB7D6}"/>
              </a:ext>
            </a:extLst>
          </p:cNvPr>
          <p:cNvSpPr txBox="1"/>
          <p:nvPr/>
        </p:nvSpPr>
        <p:spPr>
          <a:xfrm>
            <a:off x="3355372" y="2008229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Page fault</a:t>
            </a:r>
            <a:endParaRPr kumimoji="1" lang="zh-CN" altLang="en-US" i="1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9FC013-AAD5-2C45-BD1D-85695A392933}"/>
              </a:ext>
            </a:extLst>
          </p:cNvPr>
          <p:cNvSpPr/>
          <p:nvPr/>
        </p:nvSpPr>
        <p:spPr>
          <a:xfrm>
            <a:off x="2312377" y="2794117"/>
            <a:ext cx="1934307" cy="6066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MMU</a:t>
            </a:r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DFB64E1-8B14-F240-9D48-EABFA1E5FB0F}"/>
              </a:ext>
            </a:extLst>
          </p:cNvPr>
          <p:cNvSpPr/>
          <p:nvPr/>
        </p:nvSpPr>
        <p:spPr>
          <a:xfrm>
            <a:off x="5407142" y="2794117"/>
            <a:ext cx="1934307" cy="60667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Page Cache</a:t>
            </a:r>
            <a:endParaRPr kumimoji="1" lang="zh-CN" altLang="en-US" dirty="0"/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99F42120-0357-3740-825E-725E6A505CC4}"/>
              </a:ext>
            </a:extLst>
          </p:cNvPr>
          <p:cNvCxnSpPr>
            <a:stCxn id="17" idx="3"/>
            <a:endCxn id="19" idx="1"/>
          </p:cNvCxnSpPr>
          <p:nvPr/>
        </p:nvCxnSpPr>
        <p:spPr>
          <a:xfrm>
            <a:off x="4246684" y="3097452"/>
            <a:ext cx="116045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9849A7E7-1C60-CC4F-ABE4-75465DDD66F3}"/>
              </a:ext>
            </a:extLst>
          </p:cNvPr>
          <p:cNvSpPr txBox="1"/>
          <p:nvPr/>
        </p:nvSpPr>
        <p:spPr>
          <a:xfrm>
            <a:off x="4302405" y="2794117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Cache hit</a:t>
            </a:r>
            <a:endParaRPr kumimoji="1" lang="zh-CN" altLang="en-US" i="1" dirty="0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F435C34A-17A9-DA45-AEBB-D290F796CD9F}"/>
              </a:ext>
            </a:extLst>
          </p:cNvPr>
          <p:cNvCxnSpPr/>
          <p:nvPr/>
        </p:nvCxnSpPr>
        <p:spPr>
          <a:xfrm>
            <a:off x="6374295" y="2147142"/>
            <a:ext cx="0" cy="64697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188F9242-4A9A-224A-AA57-7BB83724752B}"/>
              </a:ext>
            </a:extLst>
          </p:cNvPr>
          <p:cNvSpPr txBox="1"/>
          <p:nvPr/>
        </p:nvSpPr>
        <p:spPr>
          <a:xfrm>
            <a:off x="6447693" y="207403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Done!</a:t>
            </a:r>
            <a:endParaRPr kumimoji="1" lang="zh-CN" altLang="en-US" i="1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164226C-BA33-124C-B7FA-667A6F02E8ED}"/>
              </a:ext>
            </a:extLst>
          </p:cNvPr>
          <p:cNvSpPr/>
          <p:nvPr/>
        </p:nvSpPr>
        <p:spPr>
          <a:xfrm>
            <a:off x="2312377" y="3771882"/>
            <a:ext cx="5797953" cy="2703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Device Mapping Layer</a:t>
            </a:r>
            <a:endParaRPr kumimoji="1" lang="zh-CN" altLang="en-US" dirty="0"/>
          </a:p>
        </p:txBody>
      </p: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3F9A9E07-5482-BC4A-B7EB-3593D933F9A0}"/>
              </a:ext>
            </a:extLst>
          </p:cNvPr>
          <p:cNvCxnSpPr/>
          <p:nvPr/>
        </p:nvCxnSpPr>
        <p:spPr>
          <a:xfrm>
            <a:off x="3269972" y="3400787"/>
            <a:ext cx="0" cy="37109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F24694D7-6A30-3547-8B3C-FA3585D10AF9}"/>
              </a:ext>
            </a:extLst>
          </p:cNvPr>
          <p:cNvSpPr txBox="1"/>
          <p:nvPr/>
        </p:nvSpPr>
        <p:spPr>
          <a:xfrm>
            <a:off x="3304076" y="3430798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/>
              <a:t>Cache miss</a:t>
            </a:r>
            <a:endParaRPr kumimoji="1" lang="zh-CN" altLang="en-US" i="1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48B3FD0-4B27-CE46-A739-CAB1A39DEC12}"/>
              </a:ext>
            </a:extLst>
          </p:cNvPr>
          <p:cNvSpPr/>
          <p:nvPr/>
        </p:nvSpPr>
        <p:spPr>
          <a:xfrm>
            <a:off x="2312377" y="4276551"/>
            <a:ext cx="5797953" cy="78246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Generic Block Layer</a:t>
            </a:r>
          </a:p>
          <a:p>
            <a:pPr algn="ctr"/>
            <a:r>
              <a:rPr kumimoji="1" lang="en-US" altLang="zh-CN" sz="1600" i="1" dirty="0"/>
              <a:t>Queueing, batching, dispatching...</a:t>
            </a:r>
            <a:endParaRPr kumimoji="1" lang="zh-CN" altLang="en-US" sz="1600" i="1" dirty="0"/>
          </a:p>
        </p:txBody>
      </p:sp>
      <p:sp>
        <p:nvSpPr>
          <p:cNvPr id="35" name="上下箭头 34">
            <a:extLst>
              <a:ext uri="{FF2B5EF4-FFF2-40B4-BE49-F238E27FC236}">
                <a16:creationId xmlns:a16="http://schemas.microsoft.com/office/drawing/2014/main" id="{8D2B7011-CB8A-1449-87E5-419D2316E550}"/>
              </a:ext>
            </a:extLst>
          </p:cNvPr>
          <p:cNvSpPr/>
          <p:nvPr/>
        </p:nvSpPr>
        <p:spPr>
          <a:xfrm>
            <a:off x="3279531" y="4042206"/>
            <a:ext cx="159408" cy="234345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上下箭头 35">
            <a:extLst>
              <a:ext uri="{FF2B5EF4-FFF2-40B4-BE49-F238E27FC236}">
                <a16:creationId xmlns:a16="http://schemas.microsoft.com/office/drawing/2014/main" id="{C7672AD2-BA89-5341-A637-2F0F0265DA60}"/>
              </a:ext>
            </a:extLst>
          </p:cNvPr>
          <p:cNvSpPr/>
          <p:nvPr/>
        </p:nvSpPr>
        <p:spPr>
          <a:xfrm>
            <a:off x="7050032" y="4042205"/>
            <a:ext cx="159408" cy="234345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484864C-BCDA-284B-A530-81D90401561F}"/>
              </a:ext>
            </a:extLst>
          </p:cNvPr>
          <p:cNvSpPr/>
          <p:nvPr/>
        </p:nvSpPr>
        <p:spPr>
          <a:xfrm>
            <a:off x="2345574" y="5306134"/>
            <a:ext cx="5797953" cy="3392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Block Device Driver</a:t>
            </a:r>
            <a:endParaRPr kumimoji="1" lang="zh-CN" altLang="en-US" sz="1600" i="1" dirty="0"/>
          </a:p>
        </p:txBody>
      </p:sp>
      <p:sp>
        <p:nvSpPr>
          <p:cNvPr id="38" name="上下箭头 37">
            <a:extLst>
              <a:ext uri="{FF2B5EF4-FFF2-40B4-BE49-F238E27FC236}">
                <a16:creationId xmlns:a16="http://schemas.microsoft.com/office/drawing/2014/main" id="{E8FAC870-73BA-4C40-8C83-F9CC12B0A28B}"/>
              </a:ext>
            </a:extLst>
          </p:cNvPr>
          <p:cNvSpPr/>
          <p:nvPr/>
        </p:nvSpPr>
        <p:spPr>
          <a:xfrm>
            <a:off x="3269972" y="5071788"/>
            <a:ext cx="159408" cy="234345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上下箭头 38">
            <a:extLst>
              <a:ext uri="{FF2B5EF4-FFF2-40B4-BE49-F238E27FC236}">
                <a16:creationId xmlns:a16="http://schemas.microsoft.com/office/drawing/2014/main" id="{BF195CFF-1069-2740-BE4B-BA6564E926CB}"/>
              </a:ext>
            </a:extLst>
          </p:cNvPr>
          <p:cNvSpPr/>
          <p:nvPr/>
        </p:nvSpPr>
        <p:spPr>
          <a:xfrm>
            <a:off x="7050032" y="5071789"/>
            <a:ext cx="159408" cy="234345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5094DC38-0431-E44E-A42E-01C40FFCA6AC}"/>
              </a:ext>
            </a:extLst>
          </p:cNvPr>
          <p:cNvCxnSpPr/>
          <p:nvPr/>
        </p:nvCxnSpPr>
        <p:spPr>
          <a:xfrm>
            <a:off x="1978269" y="2470629"/>
            <a:ext cx="666456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F430B8BB-27BB-0049-BD04-95A5BA971E69}"/>
              </a:ext>
            </a:extLst>
          </p:cNvPr>
          <p:cNvCxnSpPr/>
          <p:nvPr/>
        </p:nvCxnSpPr>
        <p:spPr>
          <a:xfrm>
            <a:off x="1912265" y="5932759"/>
            <a:ext cx="666456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1B048CB1-0337-5149-B0E7-257E260B7EB1}"/>
              </a:ext>
            </a:extLst>
          </p:cNvPr>
          <p:cNvSpPr/>
          <p:nvPr/>
        </p:nvSpPr>
        <p:spPr>
          <a:xfrm>
            <a:off x="2345574" y="6217831"/>
            <a:ext cx="5797953" cy="33929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Remote Memory</a:t>
            </a:r>
            <a:endParaRPr kumimoji="1" lang="zh-CN" altLang="en-US" sz="1600" i="1" dirty="0"/>
          </a:p>
        </p:txBody>
      </p:sp>
      <p:sp>
        <p:nvSpPr>
          <p:cNvPr id="44" name="上下箭头 43">
            <a:extLst>
              <a:ext uri="{FF2B5EF4-FFF2-40B4-BE49-F238E27FC236}">
                <a16:creationId xmlns:a16="http://schemas.microsoft.com/office/drawing/2014/main" id="{EF7D202B-F44D-424C-A62C-769C6827CC03}"/>
              </a:ext>
            </a:extLst>
          </p:cNvPr>
          <p:cNvSpPr/>
          <p:nvPr/>
        </p:nvSpPr>
        <p:spPr>
          <a:xfrm>
            <a:off x="5085141" y="5658197"/>
            <a:ext cx="152781" cy="559634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左大括号 44">
            <a:extLst>
              <a:ext uri="{FF2B5EF4-FFF2-40B4-BE49-F238E27FC236}">
                <a16:creationId xmlns:a16="http://schemas.microsoft.com/office/drawing/2014/main" id="{6328E0E8-E2F6-6543-9C96-846B03F44D83}"/>
              </a:ext>
            </a:extLst>
          </p:cNvPr>
          <p:cNvSpPr/>
          <p:nvPr/>
        </p:nvSpPr>
        <p:spPr>
          <a:xfrm>
            <a:off x="1490870" y="5387009"/>
            <a:ext cx="206045" cy="1170113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左大括号 45">
            <a:extLst>
              <a:ext uri="{FF2B5EF4-FFF2-40B4-BE49-F238E27FC236}">
                <a16:creationId xmlns:a16="http://schemas.microsoft.com/office/drawing/2014/main" id="{96394624-2EC5-FA40-8B15-1CFEF27F2B90}"/>
              </a:ext>
            </a:extLst>
          </p:cNvPr>
          <p:cNvSpPr/>
          <p:nvPr/>
        </p:nvSpPr>
        <p:spPr>
          <a:xfrm>
            <a:off x="1489804" y="3072181"/>
            <a:ext cx="206092" cy="699702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左大括号 46">
            <a:extLst>
              <a:ext uri="{FF2B5EF4-FFF2-40B4-BE49-F238E27FC236}">
                <a16:creationId xmlns:a16="http://schemas.microsoft.com/office/drawing/2014/main" id="{44EF0F22-E713-C145-B2FA-3A640D58AC6A}"/>
              </a:ext>
            </a:extLst>
          </p:cNvPr>
          <p:cNvSpPr/>
          <p:nvPr/>
        </p:nvSpPr>
        <p:spPr>
          <a:xfrm>
            <a:off x="1489851" y="1869801"/>
            <a:ext cx="206045" cy="1017713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左大括号 47">
            <a:extLst>
              <a:ext uri="{FF2B5EF4-FFF2-40B4-BE49-F238E27FC236}">
                <a16:creationId xmlns:a16="http://schemas.microsoft.com/office/drawing/2014/main" id="{40C3FFE5-15D1-474F-98A5-11DFE6F7A411}"/>
              </a:ext>
            </a:extLst>
          </p:cNvPr>
          <p:cNvSpPr/>
          <p:nvPr/>
        </p:nvSpPr>
        <p:spPr>
          <a:xfrm>
            <a:off x="1495072" y="3864669"/>
            <a:ext cx="200824" cy="411881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左大括号 48">
            <a:extLst>
              <a:ext uri="{FF2B5EF4-FFF2-40B4-BE49-F238E27FC236}">
                <a16:creationId xmlns:a16="http://schemas.microsoft.com/office/drawing/2014/main" id="{7BA19522-18D4-124B-B0D6-AA8C50C15F3B}"/>
              </a:ext>
            </a:extLst>
          </p:cNvPr>
          <p:cNvSpPr/>
          <p:nvPr/>
        </p:nvSpPr>
        <p:spPr>
          <a:xfrm>
            <a:off x="1495072" y="4369336"/>
            <a:ext cx="200824" cy="936797"/>
          </a:xfrm>
          <a:prstGeom prst="leftBrac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F755E84-A9A3-3F4F-BC38-31F5F38DDBC6}"/>
              </a:ext>
            </a:extLst>
          </p:cNvPr>
          <p:cNvSpPr txBox="1"/>
          <p:nvPr/>
        </p:nvSpPr>
        <p:spPr>
          <a:xfrm>
            <a:off x="658124" y="219289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0.27us</a:t>
            </a:r>
            <a:endParaRPr kumimoji="1" lang="zh-CN" altLang="en-US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4661BF2-472D-A448-A8E5-B727C055D786}"/>
              </a:ext>
            </a:extLst>
          </p:cNvPr>
          <p:cNvSpPr txBox="1"/>
          <p:nvPr/>
        </p:nvSpPr>
        <p:spPr>
          <a:xfrm>
            <a:off x="621555" y="323736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2.1us</a:t>
            </a:r>
            <a:endParaRPr kumimoji="1"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BFA242B-DDB1-BA48-9166-A04B2D69F97F}"/>
              </a:ext>
            </a:extLst>
          </p:cNvPr>
          <p:cNvSpPr txBox="1"/>
          <p:nvPr/>
        </p:nvSpPr>
        <p:spPr>
          <a:xfrm>
            <a:off x="485000" y="390818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10.04 us</a:t>
            </a:r>
            <a:endParaRPr kumimoji="1" lang="zh-CN" altLang="en-US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F33DCE5-C58F-A94C-B9D5-FE7B8C4D03BE}"/>
              </a:ext>
            </a:extLst>
          </p:cNvPr>
          <p:cNvSpPr txBox="1"/>
          <p:nvPr/>
        </p:nvSpPr>
        <p:spPr>
          <a:xfrm>
            <a:off x="506138" y="466778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21.88us</a:t>
            </a:r>
            <a:endParaRPr kumimoji="1"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811B416-2DC2-0848-BF8B-1D0612D9D6CC}"/>
              </a:ext>
            </a:extLst>
          </p:cNvPr>
          <p:cNvSpPr txBox="1"/>
          <p:nvPr/>
        </p:nvSpPr>
        <p:spPr>
          <a:xfrm>
            <a:off x="736970" y="578739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4.3us</a:t>
            </a:r>
            <a:endParaRPr kumimoji="1" lang="zh-CN" altLang="en-US" dirty="0"/>
          </a:p>
        </p:txBody>
      </p:sp>
      <p:sp>
        <p:nvSpPr>
          <p:cNvPr id="7" name="禁止符 6">
            <a:extLst>
              <a:ext uri="{FF2B5EF4-FFF2-40B4-BE49-F238E27FC236}">
                <a16:creationId xmlns:a16="http://schemas.microsoft.com/office/drawing/2014/main" id="{4E73DA6F-13B3-B941-A75F-5AD2FD6090D6}"/>
              </a:ext>
            </a:extLst>
          </p:cNvPr>
          <p:cNvSpPr/>
          <p:nvPr/>
        </p:nvSpPr>
        <p:spPr>
          <a:xfrm>
            <a:off x="3818749" y="3323106"/>
            <a:ext cx="2753267" cy="2753267"/>
          </a:xfrm>
          <a:prstGeom prst="noSmoking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23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C780B-D474-D246-9FCD-9B323862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Summing up</a:t>
            </a:r>
            <a:endParaRPr kumimoji="1"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9889917-8CAC-5D47-A957-874925203008}"/>
              </a:ext>
            </a:extLst>
          </p:cNvPr>
          <p:cNvSpPr/>
          <p:nvPr/>
        </p:nvSpPr>
        <p:spPr>
          <a:xfrm>
            <a:off x="3621157" y="1479561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Memory-intensive apps</a:t>
            </a:r>
            <a:endParaRPr kumimoji="1"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CC5F1A-60DD-274C-9D1E-C07172DA93F7}"/>
              </a:ext>
            </a:extLst>
          </p:cNvPr>
          <p:cNvSpPr/>
          <p:nvPr/>
        </p:nvSpPr>
        <p:spPr>
          <a:xfrm>
            <a:off x="3621156" y="2377396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Memory low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B1A9578-0E46-5049-97A8-97363BEF8E9C}"/>
              </a:ext>
            </a:extLst>
          </p:cNvPr>
          <p:cNvSpPr/>
          <p:nvPr/>
        </p:nvSpPr>
        <p:spPr>
          <a:xfrm>
            <a:off x="2080592" y="3296479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Paging</a:t>
            </a:r>
            <a:endParaRPr kumimoji="1"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3A60190-7681-3E4C-80E8-DAF5A09EB898}"/>
              </a:ext>
            </a:extLst>
          </p:cNvPr>
          <p:cNvSpPr/>
          <p:nvPr/>
        </p:nvSpPr>
        <p:spPr>
          <a:xfrm>
            <a:off x="5387008" y="3296479"/>
            <a:ext cx="2474843" cy="516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Remote memory</a:t>
            </a:r>
            <a:endParaRPr kumimoji="1"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C547D0-7736-A846-8FF4-0727976FB3FB}"/>
              </a:ext>
            </a:extLst>
          </p:cNvPr>
          <p:cNvSpPr/>
          <p:nvPr/>
        </p:nvSpPr>
        <p:spPr>
          <a:xfrm>
            <a:off x="2080592" y="4241688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Disk</a:t>
            </a:r>
            <a:endParaRPr kumimoji="1" lang="zh-CN" altLang="en-US" dirty="0"/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8E5B868D-C235-794E-A882-F106496B645B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3318014" y="3813313"/>
            <a:ext cx="0" cy="4283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D8C9AAE3-80CE-204F-81BC-D64D5E56BC35}"/>
              </a:ext>
            </a:extLst>
          </p:cNvPr>
          <p:cNvSpPr txBox="1"/>
          <p:nvPr/>
        </p:nvSpPr>
        <p:spPr>
          <a:xfrm>
            <a:off x="2865304" y="386535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to</a:t>
            </a:r>
            <a:endParaRPr kumimoji="1"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0E7D3F4-6BD8-6744-A612-516D4FDD0ACF}"/>
              </a:ext>
            </a:extLst>
          </p:cNvPr>
          <p:cNvSpPr/>
          <p:nvPr/>
        </p:nvSpPr>
        <p:spPr>
          <a:xfrm>
            <a:off x="612319" y="5186897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High Latency</a:t>
            </a:r>
            <a:endParaRPr kumimoji="1"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D4919EA-9768-B242-BB24-5DDEF9E58278}"/>
              </a:ext>
            </a:extLst>
          </p:cNvPr>
          <p:cNvSpPr/>
          <p:nvPr/>
        </p:nvSpPr>
        <p:spPr>
          <a:xfrm>
            <a:off x="3621155" y="5186897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Prefetch</a:t>
            </a:r>
            <a:endParaRPr kumimoji="1" lang="zh-CN" altLang="en-US" dirty="0"/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A4F2AECD-C859-594A-92DE-679B2B47F72A}"/>
              </a:ext>
            </a:extLst>
          </p:cNvPr>
          <p:cNvCxnSpPr>
            <a:stCxn id="8" idx="2"/>
            <a:endCxn id="12" idx="0"/>
          </p:cNvCxnSpPr>
          <p:nvPr/>
        </p:nvCxnSpPr>
        <p:spPr>
          <a:xfrm flipH="1">
            <a:off x="1849741" y="4758522"/>
            <a:ext cx="1468273" cy="4283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F7CD9E5C-2BCE-C342-95E8-D43A23FD6A16}"/>
              </a:ext>
            </a:extLst>
          </p:cNvPr>
          <p:cNvSpPr txBox="1"/>
          <p:nvPr/>
        </p:nvSpPr>
        <p:spPr>
          <a:xfrm>
            <a:off x="2085562" y="474406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has</a:t>
            </a:r>
            <a:endParaRPr kumimoji="1" lang="zh-CN" altLang="en-US" dirty="0"/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00B0DA2A-DCCB-B349-9367-DB1FB9E7FCB9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>
            <a:off x="3087162" y="5445314"/>
            <a:ext cx="53399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A28DD2C5-2BDB-534D-97B1-BE70060897EB}"/>
              </a:ext>
            </a:extLst>
          </p:cNvPr>
          <p:cNvSpPr txBox="1"/>
          <p:nvPr/>
        </p:nvSpPr>
        <p:spPr>
          <a:xfrm>
            <a:off x="2853783" y="57094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solution</a:t>
            </a:r>
            <a:endParaRPr kumimoji="1" lang="zh-CN" altLang="en-US" dirty="0"/>
          </a:p>
        </p:txBody>
      </p: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2C098886-4591-9C44-AA42-7F2E2081B601}"/>
              </a:ext>
            </a:extLst>
          </p:cNvPr>
          <p:cNvCxnSpPr>
            <a:stCxn id="14" idx="0"/>
            <a:endCxn id="8" idx="2"/>
          </p:cNvCxnSpPr>
          <p:nvPr/>
        </p:nvCxnSpPr>
        <p:spPr>
          <a:xfrm flipH="1" flipV="1">
            <a:off x="3318014" y="4758522"/>
            <a:ext cx="1540563" cy="4283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71F65FFA-0B84-6E41-B938-1689230270DF}"/>
              </a:ext>
            </a:extLst>
          </p:cNvPr>
          <p:cNvSpPr txBox="1"/>
          <p:nvPr/>
        </p:nvSpPr>
        <p:spPr>
          <a:xfrm>
            <a:off x="4171860" y="4712139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optimized for</a:t>
            </a:r>
            <a:endParaRPr kumimoji="1" lang="zh-CN" altLang="en-US" dirty="0"/>
          </a:p>
        </p:txBody>
      </p: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DD0D5811-C7FF-D447-AD07-8B08D9CB88F5}"/>
              </a:ext>
            </a:extLst>
          </p:cNvPr>
          <p:cNvCxnSpPr>
            <a:stCxn id="4" idx="2"/>
            <a:endCxn id="5" idx="0"/>
          </p:cNvCxnSpPr>
          <p:nvPr/>
        </p:nvCxnSpPr>
        <p:spPr>
          <a:xfrm flipH="1">
            <a:off x="4858578" y="1996395"/>
            <a:ext cx="1" cy="38100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8FB23861-45B0-AC46-BBD1-DBC33E0A1E3A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3318014" y="2894230"/>
            <a:ext cx="1540564" cy="402249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817289D1-AD8C-B24C-B48A-9F4A0864CC7C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4555435" y="3554896"/>
            <a:ext cx="83157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BA1E88FA-40F3-C141-8E35-D395210D1F9D}"/>
              </a:ext>
            </a:extLst>
          </p:cNvPr>
          <p:cNvSpPr/>
          <p:nvPr/>
        </p:nvSpPr>
        <p:spPr>
          <a:xfrm>
            <a:off x="8390281" y="3274513"/>
            <a:ext cx="2474843" cy="516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High Latency</a:t>
            </a:r>
            <a:endParaRPr kumimoji="1" lang="zh-CN" altLang="en-US" dirty="0"/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5D7DA822-9221-C640-96D2-9F3F987A5485}"/>
              </a:ext>
            </a:extLst>
          </p:cNvPr>
          <p:cNvCxnSpPr>
            <a:endCxn id="32" idx="1"/>
          </p:cNvCxnSpPr>
          <p:nvPr/>
        </p:nvCxnSpPr>
        <p:spPr>
          <a:xfrm>
            <a:off x="7861851" y="3532930"/>
            <a:ext cx="5284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1CB4AFD8-F54D-9540-AFBF-4A972A58694B}"/>
              </a:ext>
            </a:extLst>
          </p:cNvPr>
          <p:cNvSpPr txBox="1"/>
          <p:nvPr/>
        </p:nvSpPr>
        <p:spPr>
          <a:xfrm>
            <a:off x="7879844" y="3147140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has</a:t>
            </a:r>
            <a:endParaRPr kumimoji="1"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42222CF-C798-DE4A-BAD6-10EAC30C9744}"/>
              </a:ext>
            </a:extLst>
          </p:cNvPr>
          <p:cNvSpPr/>
          <p:nvPr/>
        </p:nvSpPr>
        <p:spPr>
          <a:xfrm>
            <a:off x="5387008" y="4241688"/>
            <a:ext cx="2474843" cy="5168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Data Path</a:t>
            </a:r>
            <a:endParaRPr kumimoji="1" lang="zh-CN" altLang="en-US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E7E78B93-007B-5F4C-B987-8721398105F8}"/>
              </a:ext>
            </a:extLst>
          </p:cNvPr>
          <p:cNvCxnSpPr>
            <a:cxnSpLocks/>
            <a:stCxn id="45" idx="1"/>
            <a:endCxn id="8" idx="3"/>
          </p:cNvCxnSpPr>
          <p:nvPr/>
        </p:nvCxnSpPr>
        <p:spPr>
          <a:xfrm flipH="1">
            <a:off x="4555435" y="4500105"/>
            <a:ext cx="83157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85491CFB-F04D-3D4A-B06D-6C24D1AA7714}"/>
              </a:ext>
            </a:extLst>
          </p:cNvPr>
          <p:cNvSpPr/>
          <p:nvPr/>
        </p:nvSpPr>
        <p:spPr>
          <a:xfrm>
            <a:off x="8390281" y="4241688"/>
            <a:ext cx="2474843" cy="5168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i="1" dirty="0"/>
              <a:t>Something new?</a:t>
            </a:r>
            <a:endParaRPr kumimoji="1" lang="zh-CN" altLang="en-US" i="1" dirty="0"/>
          </a:p>
        </p:txBody>
      </p: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071CEB91-B42D-4849-A438-8ACE36438B44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>
            <a:off x="9627703" y="3791347"/>
            <a:ext cx="0" cy="450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04134678-8229-C240-8666-00F883EFF8B2}"/>
              </a:ext>
            </a:extLst>
          </p:cNvPr>
          <p:cNvSpPr txBox="1"/>
          <p:nvPr/>
        </p:nvSpPr>
        <p:spPr>
          <a:xfrm>
            <a:off x="9627702" y="386535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solution</a:t>
            </a:r>
            <a:endParaRPr kumimoji="1" lang="zh-CN" altLang="en-US" dirty="0"/>
          </a:p>
        </p:txBody>
      </p: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1DA47FF1-55B3-B644-B9EB-BD50BD9351FC}"/>
              </a:ext>
            </a:extLst>
          </p:cNvPr>
          <p:cNvCxnSpPr>
            <a:stCxn id="33" idx="1"/>
            <a:endCxn id="7" idx="2"/>
          </p:cNvCxnSpPr>
          <p:nvPr/>
        </p:nvCxnSpPr>
        <p:spPr>
          <a:xfrm flipH="1" flipV="1">
            <a:off x="6624430" y="3813313"/>
            <a:ext cx="1765851" cy="686792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7A24F299-F86C-9A42-B28F-7BD5D8B4189E}"/>
              </a:ext>
            </a:extLst>
          </p:cNvPr>
          <p:cNvSpPr txBox="1"/>
          <p:nvPr/>
        </p:nvSpPr>
        <p:spPr>
          <a:xfrm>
            <a:off x="6856479" y="3846230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optimized for</a:t>
            </a:r>
            <a:endParaRPr kumimoji="1" lang="zh-CN" altLang="en-US" dirty="0"/>
          </a:p>
        </p:txBody>
      </p: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8D92DF4B-A9F9-6442-889A-BAD1F8DA2A37}"/>
              </a:ext>
            </a:extLst>
          </p:cNvPr>
          <p:cNvCxnSpPr>
            <a:cxnSpLocks/>
            <a:stCxn id="14" idx="3"/>
            <a:endCxn id="45" idx="2"/>
          </p:cNvCxnSpPr>
          <p:nvPr/>
        </p:nvCxnSpPr>
        <p:spPr>
          <a:xfrm flipV="1">
            <a:off x="6095998" y="4758522"/>
            <a:ext cx="528432" cy="686792"/>
          </a:xfrm>
          <a:prstGeom prst="line">
            <a:avLst/>
          </a:prstGeom>
          <a:ln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5277F96F-4A60-804F-9C0E-CA7F60018421}"/>
              </a:ext>
            </a:extLst>
          </p:cNvPr>
          <p:cNvSpPr txBox="1"/>
          <p:nvPr/>
        </p:nvSpPr>
        <p:spPr>
          <a:xfrm>
            <a:off x="4789120" y="3226398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to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8228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41E897-D1E5-0D49-B0D8-81BD99C8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 Goals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6D8F8A-9730-AD42-AAB3-0B33E7091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3837"/>
            <a:ext cx="10836965" cy="4963126"/>
          </a:xfrm>
        </p:spPr>
        <p:txBody>
          <a:bodyPr/>
          <a:lstStyle/>
          <a:p>
            <a:r>
              <a:rPr kumimoji="1" lang="en-US" altLang="zh-CN" dirty="0"/>
              <a:t>Ultimate Goal: Lower Latency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Data path overheads must be eliminated</a:t>
            </a:r>
          </a:p>
          <a:p>
            <a:pPr lvl="2"/>
            <a:r>
              <a:rPr kumimoji="1" lang="en-US" altLang="zh-CN" dirty="0">
                <a:latin typeface="Gill Sans MT" panose="020B0502020104020203" pitchFamily="34" charset="0"/>
              </a:rPr>
              <a:t>A new data path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Higher cache hit rate</a:t>
            </a:r>
          </a:p>
          <a:p>
            <a:pPr lvl="2"/>
            <a:r>
              <a:rPr kumimoji="1" lang="en-US" altLang="zh-CN" dirty="0">
                <a:latin typeface="Gill Sans MT" panose="020B0502020104020203" pitchFamily="34" charset="0"/>
              </a:rPr>
              <a:t>A new prefetch algorithm that is not </a:t>
            </a:r>
            <a:r>
              <a:rPr kumimoji="1" lang="en-US" altLang="zh-CN" i="1" dirty="0">
                <a:latin typeface="Gill Sans MT" panose="020B0502020104020203" pitchFamily="34" charset="0"/>
              </a:rPr>
              <a:t>strict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Lower cache eviction overhead</a:t>
            </a:r>
          </a:p>
          <a:p>
            <a:pPr lvl="2"/>
            <a:r>
              <a:rPr kumimoji="1" lang="en-US" altLang="zh-CN" dirty="0">
                <a:latin typeface="Gill Sans MT" panose="020B0502020104020203" pitchFamily="34" charset="0"/>
              </a:rPr>
              <a:t>A new cache management policy</a:t>
            </a:r>
          </a:p>
        </p:txBody>
      </p:sp>
    </p:spTree>
    <p:extLst>
      <p:ext uri="{BB962C8B-B14F-4D97-AF65-F5344CB8AC3E}">
        <p14:creationId xmlns:p14="http://schemas.microsoft.com/office/powerpoint/2010/main" val="1154752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1EF9D8-6F1F-3347-863B-4E017FF43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5436BB-00B4-334B-B7F3-C969EEAAE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System Design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Page Access Tracker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Prefetcher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Eager Cache Eviction</a:t>
            </a:r>
          </a:p>
          <a:p>
            <a:r>
              <a:rPr kumimoji="1" lang="en-US" altLang="zh-CN" dirty="0"/>
              <a:t>Prefetch Algorithm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Trend Detection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Prefetch Candidate Generation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7B12EA2-C71B-8246-BF3C-15F0E98629F8}"/>
              </a:ext>
            </a:extLst>
          </p:cNvPr>
          <p:cNvGrpSpPr/>
          <p:nvPr/>
        </p:nvGrpSpPr>
        <p:grpSpPr>
          <a:xfrm>
            <a:off x="5406887" y="1351722"/>
            <a:ext cx="6387548" cy="2464904"/>
            <a:chOff x="5406887" y="1351722"/>
            <a:chExt cx="6387548" cy="246490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1EFF9B2-7CF1-5D44-AAAF-5448F87834A4}"/>
                </a:ext>
              </a:extLst>
            </p:cNvPr>
            <p:cNvSpPr/>
            <p:nvPr/>
          </p:nvSpPr>
          <p:spPr>
            <a:xfrm>
              <a:off x="5406887" y="1351722"/>
              <a:ext cx="6387548" cy="246490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5216A1E-D3B7-7E4A-8CCF-EE0A8F426331}"/>
                </a:ext>
              </a:extLst>
            </p:cNvPr>
            <p:cNvSpPr/>
            <p:nvPr/>
          </p:nvSpPr>
          <p:spPr>
            <a:xfrm>
              <a:off x="5552661" y="1510749"/>
              <a:ext cx="2782956" cy="1245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Page Access Tracker</a:t>
              </a:r>
            </a:p>
            <a:p>
              <a:pPr algn="ctr"/>
              <a:r>
                <a:rPr kumimoji="1" lang="en-US" altLang="zh-CN" dirty="0"/>
                <a:t>(Process-aware)</a:t>
              </a:r>
              <a:endParaRPr kumimoji="1" lang="zh-CN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FFFBEA1-1235-5F40-AD75-6AF91CC091CB}"/>
                </a:ext>
              </a:extLst>
            </p:cNvPr>
            <p:cNvSpPr/>
            <p:nvPr/>
          </p:nvSpPr>
          <p:spPr>
            <a:xfrm>
              <a:off x="8898835" y="1510749"/>
              <a:ext cx="2782956" cy="1245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Prefetcher</a:t>
              </a:r>
            </a:p>
            <a:p>
              <a:pPr algn="ctr"/>
              <a:endParaRPr kumimoji="1" lang="en-US" altLang="zh-CN" dirty="0"/>
            </a:p>
            <a:p>
              <a:pPr algn="ctr"/>
              <a:endParaRPr kumimoji="1" lang="en-US" altLang="zh-CN" dirty="0"/>
            </a:p>
            <a:p>
              <a:pPr algn="ctr"/>
              <a:endParaRPr kumimoji="1" lang="en-US" altLang="zh-CN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6A9DF49-24AA-D149-BDCA-2D20A0EA2AD4}"/>
                </a:ext>
              </a:extLst>
            </p:cNvPr>
            <p:cNvSpPr/>
            <p:nvPr/>
          </p:nvSpPr>
          <p:spPr>
            <a:xfrm>
              <a:off x="9090992" y="2111707"/>
              <a:ext cx="1093304" cy="450573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Trend</a:t>
              </a:r>
              <a:endParaRPr kumimoji="1" lang="zh-CN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253540E-57CF-9E4F-BE55-596565A47B41}"/>
                </a:ext>
              </a:extLst>
            </p:cNvPr>
            <p:cNvSpPr/>
            <p:nvPr/>
          </p:nvSpPr>
          <p:spPr>
            <a:xfrm>
              <a:off x="10393019" y="2085203"/>
              <a:ext cx="1093304" cy="450573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/>
                <a:t>Candidate</a:t>
              </a:r>
              <a:endParaRPr kumimoji="1" lang="zh-CN" altLang="en-US" sz="1600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C71D348-5CE3-8643-BB50-7EE16797EAA7}"/>
                </a:ext>
              </a:extLst>
            </p:cNvPr>
            <p:cNvSpPr/>
            <p:nvPr/>
          </p:nvSpPr>
          <p:spPr>
            <a:xfrm>
              <a:off x="5552661" y="3053365"/>
              <a:ext cx="2782956" cy="605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Eager Cache Eviction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054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AEF99C-4535-C04E-87F6-62242A87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System Design</a:t>
            </a:r>
            <a:endParaRPr kumimoji="1"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34F0AFD-5CD1-0B4D-B854-1608F02BE51F}"/>
              </a:ext>
            </a:extLst>
          </p:cNvPr>
          <p:cNvGrpSpPr/>
          <p:nvPr/>
        </p:nvGrpSpPr>
        <p:grpSpPr>
          <a:xfrm>
            <a:off x="2319130" y="2743201"/>
            <a:ext cx="6957106" cy="2464904"/>
            <a:chOff x="5406887" y="1351722"/>
            <a:chExt cx="6387548" cy="246490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F26BFD6-1BF7-D048-8091-361E16373A03}"/>
                </a:ext>
              </a:extLst>
            </p:cNvPr>
            <p:cNvSpPr/>
            <p:nvPr/>
          </p:nvSpPr>
          <p:spPr>
            <a:xfrm>
              <a:off x="5406887" y="1351722"/>
              <a:ext cx="6387548" cy="246490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F9D5224-6F6A-6942-AB40-F094C5243110}"/>
                </a:ext>
              </a:extLst>
            </p:cNvPr>
            <p:cNvSpPr/>
            <p:nvPr/>
          </p:nvSpPr>
          <p:spPr>
            <a:xfrm>
              <a:off x="5552661" y="1510749"/>
              <a:ext cx="2782956" cy="1245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Page Access Tracker</a:t>
              </a:r>
            </a:p>
            <a:p>
              <a:pPr algn="ctr"/>
              <a:r>
                <a:rPr kumimoji="1" lang="en-US" altLang="zh-CN" dirty="0"/>
                <a:t>(Process-aware)</a:t>
              </a:r>
              <a:endParaRPr kumimoji="1" lang="zh-CN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6130A3B-4A37-774F-A249-B4CB616F6B67}"/>
                </a:ext>
              </a:extLst>
            </p:cNvPr>
            <p:cNvSpPr/>
            <p:nvPr/>
          </p:nvSpPr>
          <p:spPr>
            <a:xfrm>
              <a:off x="8898835" y="1510749"/>
              <a:ext cx="2782956" cy="1245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Prefetcher</a:t>
              </a:r>
            </a:p>
            <a:p>
              <a:pPr algn="ctr"/>
              <a:endParaRPr kumimoji="1" lang="en-US" altLang="zh-CN" dirty="0"/>
            </a:p>
            <a:p>
              <a:pPr algn="ctr"/>
              <a:endParaRPr kumimoji="1" lang="en-US" altLang="zh-CN" dirty="0"/>
            </a:p>
            <a:p>
              <a:pPr algn="ctr"/>
              <a:endParaRPr kumimoji="1" lang="en-US" altLang="zh-CN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9B295A1-E5A8-F642-922B-6C41F2A33974}"/>
                </a:ext>
              </a:extLst>
            </p:cNvPr>
            <p:cNvSpPr/>
            <p:nvPr/>
          </p:nvSpPr>
          <p:spPr>
            <a:xfrm>
              <a:off x="9090992" y="2111707"/>
              <a:ext cx="1093304" cy="450573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Trend</a:t>
              </a:r>
              <a:endParaRPr kumimoji="1" lang="zh-CN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1DA8E4F-B5D4-1647-948B-D82BDBD02D68}"/>
                </a:ext>
              </a:extLst>
            </p:cNvPr>
            <p:cNvSpPr/>
            <p:nvPr/>
          </p:nvSpPr>
          <p:spPr>
            <a:xfrm>
              <a:off x="10393019" y="2085203"/>
              <a:ext cx="1093304" cy="450573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/>
                <a:t>Candidate</a:t>
              </a:r>
              <a:endParaRPr kumimoji="1" lang="zh-CN" altLang="en-US" sz="1600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7D0B5F8-FDF8-C047-8E1F-286631C12240}"/>
                </a:ext>
              </a:extLst>
            </p:cNvPr>
            <p:cNvSpPr/>
            <p:nvPr/>
          </p:nvSpPr>
          <p:spPr>
            <a:xfrm>
              <a:off x="5552661" y="3053365"/>
              <a:ext cx="2782956" cy="605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Eager Cache Eviction</a:t>
              </a: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E5F1A350-DECD-AC4C-BA9D-72857119AECA}"/>
              </a:ext>
            </a:extLst>
          </p:cNvPr>
          <p:cNvSpPr/>
          <p:nvPr/>
        </p:nvSpPr>
        <p:spPr>
          <a:xfrm>
            <a:off x="2319130" y="1849941"/>
            <a:ext cx="1524001" cy="516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VFS</a:t>
            </a:r>
            <a:endParaRPr kumimoji="1"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281A30F-0B58-5041-B27B-E19E80F57A48}"/>
              </a:ext>
            </a:extLst>
          </p:cNvPr>
          <p:cNvSpPr/>
          <p:nvPr/>
        </p:nvSpPr>
        <p:spPr>
          <a:xfrm>
            <a:off x="4141303" y="1849940"/>
            <a:ext cx="1524001" cy="516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VFS cache</a:t>
            </a:r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3678EA9-562C-EF40-B12C-EC1CE6BA1EA6}"/>
              </a:ext>
            </a:extLst>
          </p:cNvPr>
          <p:cNvSpPr txBox="1"/>
          <p:nvPr/>
        </p:nvSpPr>
        <p:spPr>
          <a:xfrm>
            <a:off x="7752235" y="468110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Leap</a:t>
            </a:r>
            <a:endParaRPr kumimoji="1" lang="zh-CN" altLang="en-US" dirty="0"/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FF9DA294-8FFB-AA4B-8904-AB3CD7F300DD}"/>
              </a:ext>
            </a:extLst>
          </p:cNvPr>
          <p:cNvCxnSpPr>
            <a:endCxn id="11" idx="0"/>
          </p:cNvCxnSpPr>
          <p:nvPr/>
        </p:nvCxnSpPr>
        <p:spPr>
          <a:xfrm>
            <a:off x="3081130" y="1364974"/>
            <a:ext cx="1" cy="48496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D36E6632-8994-4D49-AE6F-13CF2F25672F}"/>
              </a:ext>
            </a:extLst>
          </p:cNvPr>
          <p:cNvCxnSpPr>
            <a:cxnSpLocks/>
          </p:cNvCxnSpPr>
          <p:nvPr/>
        </p:nvCxnSpPr>
        <p:spPr>
          <a:xfrm>
            <a:off x="3081130" y="2364775"/>
            <a:ext cx="0" cy="37842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8D47F8F4-B18A-9040-9613-86F0CDD1A2E4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3843131" y="2108358"/>
            <a:ext cx="298172" cy="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DC2CA6A5-B905-2D4E-AB86-EDA0931ED734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4903303" y="1395365"/>
            <a:ext cx="1" cy="4545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F739C501-84F9-F44C-B1A0-B02F5D62E54B}"/>
              </a:ext>
            </a:extLst>
          </p:cNvPr>
          <p:cNvSpPr/>
          <p:nvPr/>
        </p:nvSpPr>
        <p:spPr>
          <a:xfrm>
            <a:off x="5930062" y="1842431"/>
            <a:ext cx="1524001" cy="516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MMU</a:t>
            </a:r>
            <a:endParaRPr kumimoji="1"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2A975A6-9B98-AF47-80A0-E96E0DCBDA8C}"/>
              </a:ext>
            </a:extLst>
          </p:cNvPr>
          <p:cNvSpPr/>
          <p:nvPr/>
        </p:nvSpPr>
        <p:spPr>
          <a:xfrm>
            <a:off x="7752235" y="1842430"/>
            <a:ext cx="1524001" cy="516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Page cache</a:t>
            </a:r>
            <a:endParaRPr kumimoji="1" lang="zh-CN" altLang="en-US" dirty="0"/>
          </a:p>
        </p:txBody>
      </p: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3F86AFE7-08DF-F440-94C8-4A2E633BB63D}"/>
              </a:ext>
            </a:extLst>
          </p:cNvPr>
          <p:cNvCxnSpPr>
            <a:endCxn id="29" idx="0"/>
          </p:cNvCxnSpPr>
          <p:nvPr/>
        </p:nvCxnSpPr>
        <p:spPr>
          <a:xfrm>
            <a:off x="6692062" y="1357464"/>
            <a:ext cx="1" cy="48496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6BE4B278-5465-A54C-A371-C23806BA7E2E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 flipV="1">
            <a:off x="7454063" y="2100848"/>
            <a:ext cx="298172" cy="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E9C7F36F-05F6-CA4D-9B03-CD8C8759B46D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8514235" y="1387855"/>
            <a:ext cx="1" cy="4545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1E468782-BDFF-EE4A-9FC1-7E888DE0FED1}"/>
              </a:ext>
            </a:extLst>
          </p:cNvPr>
          <p:cNvCxnSpPr>
            <a:stCxn id="29" idx="2"/>
          </p:cNvCxnSpPr>
          <p:nvPr/>
        </p:nvCxnSpPr>
        <p:spPr>
          <a:xfrm flipH="1">
            <a:off x="6692062" y="2359266"/>
            <a:ext cx="1" cy="38393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F124AB25-0237-1042-A5A0-08572FFD7E8B}"/>
              </a:ext>
            </a:extLst>
          </p:cNvPr>
          <p:cNvSpPr/>
          <p:nvPr/>
        </p:nvSpPr>
        <p:spPr>
          <a:xfrm>
            <a:off x="3650831" y="5647256"/>
            <a:ext cx="4293704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Remote Memory</a:t>
            </a:r>
            <a:endParaRPr kumimoji="1" lang="zh-CN" altLang="en-US" dirty="0"/>
          </a:p>
        </p:txBody>
      </p: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92FFA781-720E-B74C-8557-5223EDCC54C4}"/>
              </a:ext>
            </a:extLst>
          </p:cNvPr>
          <p:cNvCxnSpPr>
            <a:stCxn id="5" idx="2"/>
            <a:endCxn id="36" idx="0"/>
          </p:cNvCxnSpPr>
          <p:nvPr/>
        </p:nvCxnSpPr>
        <p:spPr>
          <a:xfrm>
            <a:off x="5797683" y="5208105"/>
            <a:ext cx="0" cy="43915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504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AEF99C-4535-C04E-87F6-62242A877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Eager Cache Eviction</a:t>
            </a:r>
            <a:endParaRPr kumimoji="1" lang="zh-CN" altLang="en-US" dirty="0"/>
          </a:p>
        </p:txBody>
      </p:sp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9BC982D5-4C30-EE43-8519-658F53497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3837"/>
            <a:ext cx="10515600" cy="4963126"/>
          </a:xfrm>
        </p:spPr>
        <p:txBody>
          <a:bodyPr/>
          <a:lstStyle/>
          <a:p>
            <a:r>
              <a:rPr kumimoji="1" lang="en-US" altLang="zh-CN" dirty="0">
                <a:latin typeface="Gill Sans MT" panose="020B0502020104020203" pitchFamily="34" charset="0"/>
              </a:rPr>
              <a:t>How LRU cache works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Cache full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Find the victim by </a:t>
            </a:r>
            <a:r>
              <a:rPr kumimoji="1" lang="en-US" altLang="zh-CN" b="0" i="1" dirty="0">
                <a:latin typeface="Gill Sans MT" panose="020B0502020104020203" pitchFamily="34" charset="0"/>
              </a:rPr>
              <a:t>scanning the cache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Evict it</a:t>
            </a:r>
          </a:p>
          <a:p>
            <a:r>
              <a:rPr kumimoji="1" lang="en-US" altLang="zh-CN" dirty="0"/>
              <a:t>What if our cache adding is timely?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Used cache pages can be evicted sooner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7456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80519-3AA4-F747-9D43-D6B95F36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Eager Cache Eviction</a:t>
            </a:r>
            <a:endParaRPr kumimoji="1"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BFBCE9E-45A2-2340-922A-964F1AD09969}"/>
              </a:ext>
            </a:extLst>
          </p:cNvPr>
          <p:cNvSpPr/>
          <p:nvPr/>
        </p:nvSpPr>
        <p:spPr>
          <a:xfrm>
            <a:off x="5400261" y="1696279"/>
            <a:ext cx="1391478" cy="1391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Prefetched Page</a:t>
            </a:r>
            <a:endParaRPr kumimoji="1" lang="zh-CN" altLang="en-US" dirty="0"/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D2C25C9F-3549-2245-8B1C-F82B72CCA6B4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4426226" y="2392018"/>
            <a:ext cx="974035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67D1FFC-175D-634C-9595-EB9FD1B54237}"/>
              </a:ext>
            </a:extLst>
          </p:cNvPr>
          <p:cNvSpPr txBox="1"/>
          <p:nvPr/>
        </p:nvSpPr>
        <p:spPr>
          <a:xfrm>
            <a:off x="4388446" y="202268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cache hit</a:t>
            </a:r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693FAF6-6615-7442-B652-DDDCAE147264}"/>
              </a:ext>
            </a:extLst>
          </p:cNvPr>
          <p:cNvSpPr/>
          <p:nvPr/>
        </p:nvSpPr>
        <p:spPr>
          <a:xfrm>
            <a:off x="1931569" y="3737113"/>
            <a:ext cx="1391478" cy="13914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Evicted</a:t>
            </a:r>
            <a:endParaRPr kumimoji="1"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FCB6C0F-AFD4-5B4D-97BD-F82DC5345FF9}"/>
              </a:ext>
            </a:extLst>
          </p:cNvPr>
          <p:cNvSpPr/>
          <p:nvPr/>
        </p:nvSpPr>
        <p:spPr>
          <a:xfrm>
            <a:off x="3647725" y="3737113"/>
            <a:ext cx="1391478" cy="1391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To be evicted</a:t>
            </a:r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03971AE-8CD2-924F-88AE-E266A65E127E}"/>
              </a:ext>
            </a:extLst>
          </p:cNvPr>
          <p:cNvSpPr/>
          <p:nvPr/>
        </p:nvSpPr>
        <p:spPr>
          <a:xfrm>
            <a:off x="5363881" y="3737113"/>
            <a:ext cx="1391478" cy="1391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Eviction</a:t>
            </a:r>
          </a:p>
          <a:p>
            <a:pPr algn="ctr"/>
            <a:r>
              <a:rPr kumimoji="1" lang="en-US" altLang="zh-CN" dirty="0"/>
              <a:t>Candidate</a:t>
            </a:r>
            <a:endParaRPr kumimoji="1"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2823471-A8B0-F045-8488-4F65028DC8E1}"/>
              </a:ext>
            </a:extLst>
          </p:cNvPr>
          <p:cNvSpPr/>
          <p:nvPr/>
        </p:nvSpPr>
        <p:spPr>
          <a:xfrm>
            <a:off x="7080037" y="3737113"/>
            <a:ext cx="1391478" cy="1391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Eviction</a:t>
            </a:r>
          </a:p>
          <a:p>
            <a:pPr algn="ctr"/>
            <a:r>
              <a:rPr kumimoji="1" lang="en-US" altLang="zh-CN" dirty="0"/>
              <a:t>Candidate</a:t>
            </a:r>
            <a:endParaRPr kumimoji="1"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405E244-AE7D-0543-B012-EBB57B8C1A90}"/>
              </a:ext>
            </a:extLst>
          </p:cNvPr>
          <p:cNvSpPr/>
          <p:nvPr/>
        </p:nvSpPr>
        <p:spPr>
          <a:xfrm>
            <a:off x="8796193" y="3737113"/>
            <a:ext cx="1391478" cy="13914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accent1"/>
                </a:solidFill>
              </a:rPr>
              <a:t>Prefetched Page</a:t>
            </a:r>
            <a:endParaRPr kumimoji="1" lang="zh-CN" altLang="en-US" dirty="0">
              <a:solidFill>
                <a:schemeClr val="accent1"/>
              </a:solidFill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440016D3-B92B-7E42-99E1-150629B814AD}"/>
              </a:ext>
            </a:extLst>
          </p:cNvPr>
          <p:cNvCxnSpPr>
            <a:stCxn id="4" idx="2"/>
            <a:endCxn id="13" idx="0"/>
          </p:cNvCxnSpPr>
          <p:nvPr/>
        </p:nvCxnSpPr>
        <p:spPr>
          <a:xfrm>
            <a:off x="6096000" y="3087757"/>
            <a:ext cx="3395932" cy="64935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A1EAC1FD-2154-7A44-9DD6-182D04C28606}"/>
              </a:ext>
            </a:extLst>
          </p:cNvPr>
          <p:cNvSpPr txBox="1"/>
          <p:nvPr/>
        </p:nvSpPr>
        <p:spPr>
          <a:xfrm>
            <a:off x="7620000" y="319377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appended</a:t>
            </a:r>
            <a:endParaRPr kumimoji="1" lang="zh-CN" altLang="en-US" dirty="0"/>
          </a:p>
        </p:txBody>
      </p: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ABE9DACA-EB7C-B342-B486-21801FE1D757}"/>
              </a:ext>
            </a:extLst>
          </p:cNvPr>
          <p:cNvSpPr/>
          <p:nvPr/>
        </p:nvSpPr>
        <p:spPr>
          <a:xfrm>
            <a:off x="3856383" y="5681297"/>
            <a:ext cx="4293704" cy="649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A Background Cache “Killer”</a:t>
            </a:r>
            <a:endParaRPr kumimoji="1" lang="zh-CN" altLang="en-US" dirty="0"/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402134EE-662D-484B-8E84-61B559E82680}"/>
              </a:ext>
            </a:extLst>
          </p:cNvPr>
          <p:cNvCxnSpPr/>
          <p:nvPr/>
        </p:nvCxnSpPr>
        <p:spPr>
          <a:xfrm flipH="1" flipV="1">
            <a:off x="4426226" y="5128591"/>
            <a:ext cx="1577009" cy="55270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238666D-5256-8946-8482-11C07E959F0F}"/>
              </a:ext>
            </a:extLst>
          </p:cNvPr>
          <p:cNvSpPr txBox="1"/>
          <p:nvPr/>
        </p:nvSpPr>
        <p:spPr>
          <a:xfrm>
            <a:off x="5038623" y="526860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evicts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8454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1EF9D8-6F1F-3347-863B-4E017FF43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5436BB-00B4-334B-B7F3-C969EEAAE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System Design</a:t>
            </a:r>
          </a:p>
          <a:p>
            <a:pPr lvl="1"/>
            <a:r>
              <a:rPr kumimoji="1" lang="en-US" altLang="zh-CN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Page Access Tracker</a:t>
            </a:r>
          </a:p>
          <a:p>
            <a:pPr lvl="1"/>
            <a:r>
              <a:rPr kumimoji="1" lang="en-US" altLang="zh-CN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Prefetcher</a:t>
            </a:r>
          </a:p>
          <a:p>
            <a:pPr lvl="1"/>
            <a:r>
              <a:rPr kumimoji="1" lang="en-US" altLang="zh-CN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Eager Cache Eviction</a:t>
            </a:r>
          </a:p>
          <a:p>
            <a:r>
              <a:rPr kumimoji="1" lang="en-US" altLang="zh-CN" dirty="0"/>
              <a:t>Prefetch Algorithm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Trend Detection</a:t>
            </a:r>
          </a:p>
          <a:p>
            <a:pPr lvl="1"/>
            <a:r>
              <a:rPr kumimoji="1" lang="en-US" altLang="zh-CN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Prefetch Candidate Generation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7B12EA2-C71B-8246-BF3C-15F0E98629F8}"/>
              </a:ext>
            </a:extLst>
          </p:cNvPr>
          <p:cNvGrpSpPr/>
          <p:nvPr/>
        </p:nvGrpSpPr>
        <p:grpSpPr>
          <a:xfrm>
            <a:off x="5406887" y="1351722"/>
            <a:ext cx="6387548" cy="2464904"/>
            <a:chOff x="5406887" y="1351722"/>
            <a:chExt cx="6387548" cy="246490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1EFF9B2-7CF1-5D44-AAAF-5448F87834A4}"/>
                </a:ext>
              </a:extLst>
            </p:cNvPr>
            <p:cNvSpPr/>
            <p:nvPr/>
          </p:nvSpPr>
          <p:spPr>
            <a:xfrm>
              <a:off x="5406887" y="1351722"/>
              <a:ext cx="6387548" cy="246490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5216A1E-D3B7-7E4A-8CCF-EE0A8F426331}"/>
                </a:ext>
              </a:extLst>
            </p:cNvPr>
            <p:cNvSpPr/>
            <p:nvPr/>
          </p:nvSpPr>
          <p:spPr>
            <a:xfrm>
              <a:off x="5552661" y="1510749"/>
              <a:ext cx="2782956" cy="1245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Page Access Tracker</a:t>
              </a:r>
            </a:p>
            <a:p>
              <a:pPr algn="ctr"/>
              <a:r>
                <a:rPr kumimoji="1" lang="en-US" altLang="zh-CN" dirty="0"/>
                <a:t>(Process-aware)</a:t>
              </a:r>
              <a:endParaRPr kumimoji="1" lang="zh-CN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FFFBEA1-1235-5F40-AD75-6AF91CC091CB}"/>
                </a:ext>
              </a:extLst>
            </p:cNvPr>
            <p:cNvSpPr/>
            <p:nvPr/>
          </p:nvSpPr>
          <p:spPr>
            <a:xfrm>
              <a:off x="8898835" y="1510749"/>
              <a:ext cx="2782956" cy="1245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Prefetcher</a:t>
              </a:r>
            </a:p>
            <a:p>
              <a:pPr algn="ctr"/>
              <a:endParaRPr kumimoji="1" lang="en-US" altLang="zh-CN" dirty="0"/>
            </a:p>
            <a:p>
              <a:pPr algn="ctr"/>
              <a:endParaRPr kumimoji="1" lang="en-US" altLang="zh-CN" dirty="0"/>
            </a:p>
            <a:p>
              <a:pPr algn="ctr"/>
              <a:endParaRPr kumimoji="1" lang="en-US" altLang="zh-CN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6A9DF49-24AA-D149-BDCA-2D20A0EA2AD4}"/>
                </a:ext>
              </a:extLst>
            </p:cNvPr>
            <p:cNvSpPr/>
            <p:nvPr/>
          </p:nvSpPr>
          <p:spPr>
            <a:xfrm>
              <a:off x="9090992" y="2111707"/>
              <a:ext cx="1093304" cy="450573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Trend</a:t>
              </a:r>
              <a:endParaRPr kumimoji="1" lang="zh-CN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253540E-57CF-9E4F-BE55-596565A47B41}"/>
                </a:ext>
              </a:extLst>
            </p:cNvPr>
            <p:cNvSpPr/>
            <p:nvPr/>
          </p:nvSpPr>
          <p:spPr>
            <a:xfrm>
              <a:off x="10393019" y="2085203"/>
              <a:ext cx="1093304" cy="450573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/>
                <a:t>Candidate</a:t>
              </a:r>
              <a:endParaRPr kumimoji="1" lang="zh-CN" altLang="en-US" sz="1600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C71D348-5CE3-8643-BB50-7EE16797EAA7}"/>
                </a:ext>
              </a:extLst>
            </p:cNvPr>
            <p:cNvSpPr/>
            <p:nvPr/>
          </p:nvSpPr>
          <p:spPr>
            <a:xfrm>
              <a:off x="5552661" y="3053365"/>
              <a:ext cx="2782956" cy="605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Eager Cache Eviction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6688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D98CBC-D1BD-A447-BD8E-9327ED52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097759-D175-FE4C-8F28-8651790D3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Memory-Intensive Applications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DC7823-D762-C74E-8FF3-D3D16536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90" y="2195188"/>
            <a:ext cx="2883470" cy="1284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ED5E8C-4DDA-2446-86DD-518F88547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155" y="2198798"/>
            <a:ext cx="2561690" cy="12808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4FCD252-EDE0-0941-BDD3-99CAB525A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270" y="2365660"/>
            <a:ext cx="2830530" cy="9435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E0213A-DA78-8F42-B80A-F43FE319F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885" y="4114416"/>
            <a:ext cx="1257300" cy="1257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64510B-6B0F-2949-BDEE-EAA47AE7F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841" y="4114416"/>
            <a:ext cx="3013911" cy="7769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8AEAE63-EB5D-9248-A6AF-94158D8754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725" y="3867875"/>
            <a:ext cx="23876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30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51E3D1-0AC9-9649-A029-24D55ACE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DIY: Trend detection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2839EA-0978-4B43-B5C7-EBE4C97BA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3837"/>
            <a:ext cx="10515600" cy="49631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r>
              <a:rPr kumimoji="1" lang="en-US" altLang="zh-CN" dirty="0"/>
              <a:t>How to detect the stride?</a:t>
            </a:r>
          </a:p>
          <a:p>
            <a:endParaRPr kumimoji="1" lang="en-US" altLang="zh-CN" baseline="-25000" dirty="0"/>
          </a:p>
          <a:p>
            <a:endParaRPr kumimoji="1" lang="en-US" altLang="zh-CN" baseline="-25000" dirty="0"/>
          </a:p>
          <a:p>
            <a:endParaRPr kumimoji="1" lang="en-US" altLang="zh-CN" baseline="-25000" dirty="0"/>
          </a:p>
          <a:p>
            <a:endParaRPr kumimoji="1" lang="en-US" altLang="zh-CN" b="0" dirty="0"/>
          </a:p>
          <a:p>
            <a:r>
              <a:rPr kumimoji="1" lang="en-US" altLang="zh-CN" b="0" dirty="0"/>
              <a:t>Only for a fixed window (here, w = 4)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B9DA5B2-CE05-9E4B-AF22-B685338DA17F}"/>
              </a:ext>
            </a:extLst>
          </p:cNvPr>
          <p:cNvSpPr/>
          <p:nvPr/>
        </p:nvSpPr>
        <p:spPr>
          <a:xfrm>
            <a:off x="3207026" y="1683026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1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100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2ADE1C1-6A51-9745-86ED-1464B8A8D296}"/>
              </a:ext>
            </a:extLst>
          </p:cNvPr>
          <p:cNvSpPr/>
          <p:nvPr/>
        </p:nvSpPr>
        <p:spPr>
          <a:xfrm>
            <a:off x="4429539" y="168302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2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110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4F25C43-2B0D-674A-A42E-B3C73CEF8D81}"/>
              </a:ext>
            </a:extLst>
          </p:cNvPr>
          <p:cNvSpPr/>
          <p:nvPr/>
        </p:nvSpPr>
        <p:spPr>
          <a:xfrm>
            <a:off x="5652052" y="168302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3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120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6955C41-BDC1-464E-AF8C-7DBB999542A5}"/>
              </a:ext>
            </a:extLst>
          </p:cNvPr>
          <p:cNvSpPr/>
          <p:nvPr/>
        </p:nvSpPr>
        <p:spPr>
          <a:xfrm>
            <a:off x="6874565" y="168302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4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130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7F03EE9-6F60-134A-A358-D7F546ED2669}"/>
              </a:ext>
            </a:extLst>
          </p:cNvPr>
          <p:cNvSpPr/>
          <p:nvPr/>
        </p:nvSpPr>
        <p:spPr>
          <a:xfrm>
            <a:off x="3207026" y="3711332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1</a:t>
            </a:r>
          </a:p>
          <a:p>
            <a:pPr algn="ctr"/>
            <a:endParaRPr kumimoji="1" lang="en-US" altLang="zh-CN" baseline="-25000" dirty="0">
              <a:latin typeface="Gill Sans MT" panose="020B0502020104020203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D569DF8-D9D6-754F-BDE6-0F897A4B7724}"/>
              </a:ext>
            </a:extLst>
          </p:cNvPr>
          <p:cNvSpPr/>
          <p:nvPr/>
        </p:nvSpPr>
        <p:spPr>
          <a:xfrm>
            <a:off x="4429539" y="3711331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2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+10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D575401-2DDD-3C42-8730-1A770C42D84B}"/>
              </a:ext>
            </a:extLst>
          </p:cNvPr>
          <p:cNvSpPr/>
          <p:nvPr/>
        </p:nvSpPr>
        <p:spPr>
          <a:xfrm>
            <a:off x="5652052" y="3711331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3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+10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6DA762D-A17D-8044-9F0D-DF6846BE6AC6}"/>
              </a:ext>
            </a:extLst>
          </p:cNvPr>
          <p:cNvSpPr/>
          <p:nvPr/>
        </p:nvSpPr>
        <p:spPr>
          <a:xfrm>
            <a:off x="6874565" y="3711331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4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+10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098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51E3D1-0AC9-9649-A029-24D55ACE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DIY: Trend detection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2839EA-0978-4B43-B5C7-EBE4C97BA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Irregularities occur in t</a:t>
            </a:r>
            <a:r>
              <a:rPr kumimoji="1" lang="en-US" altLang="zh-CN" baseline="-25000" dirty="0"/>
              <a:t>3 </a:t>
            </a:r>
            <a:r>
              <a:rPr kumimoji="1" lang="en-US" altLang="zh-CN" dirty="0"/>
              <a:t>and t</a:t>
            </a:r>
            <a:r>
              <a:rPr kumimoji="1" lang="en-US" altLang="zh-CN" baseline="-25000" dirty="0"/>
              <a:t>4</a:t>
            </a:r>
          </a:p>
          <a:p>
            <a:r>
              <a:rPr kumimoji="1" lang="en-US" altLang="zh-CN" dirty="0"/>
              <a:t>How to ignore them?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Find the majority!</a:t>
            </a:r>
          </a:p>
          <a:p>
            <a:r>
              <a:rPr kumimoji="1" lang="en-US" altLang="zh-CN" b="0" dirty="0"/>
              <a:t>Only for a fixed window (here, w = 8)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B9DA5B2-CE05-9E4B-AF22-B685338DA17F}"/>
              </a:ext>
            </a:extLst>
          </p:cNvPr>
          <p:cNvSpPr/>
          <p:nvPr/>
        </p:nvSpPr>
        <p:spPr>
          <a:xfrm>
            <a:off x="1749287" y="1373586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1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128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2ADE1C1-6A51-9745-86ED-1464B8A8D296}"/>
              </a:ext>
            </a:extLst>
          </p:cNvPr>
          <p:cNvSpPr/>
          <p:nvPr/>
        </p:nvSpPr>
        <p:spPr>
          <a:xfrm>
            <a:off x="2971800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2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130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4F25C43-2B0D-674A-A42E-B3C73CEF8D81}"/>
              </a:ext>
            </a:extLst>
          </p:cNvPr>
          <p:cNvSpPr/>
          <p:nvPr/>
        </p:nvSpPr>
        <p:spPr>
          <a:xfrm>
            <a:off x="4194313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3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131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6955C41-BDC1-464E-AF8C-7DBB999542A5}"/>
              </a:ext>
            </a:extLst>
          </p:cNvPr>
          <p:cNvSpPr/>
          <p:nvPr/>
        </p:nvSpPr>
        <p:spPr>
          <a:xfrm>
            <a:off x="5416826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4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132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B89E637-5D30-C44B-B93D-CCF880244069}"/>
              </a:ext>
            </a:extLst>
          </p:cNvPr>
          <p:cNvSpPr/>
          <p:nvPr/>
        </p:nvSpPr>
        <p:spPr>
          <a:xfrm>
            <a:off x="6571423" y="1373586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5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134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2EE9D0F-6DF6-1E4D-882D-98FB0D8C15C2}"/>
              </a:ext>
            </a:extLst>
          </p:cNvPr>
          <p:cNvSpPr/>
          <p:nvPr/>
        </p:nvSpPr>
        <p:spPr>
          <a:xfrm>
            <a:off x="7793936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6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136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66F5A05-FB94-CE4E-BC94-EFFAF21CC8BC}"/>
              </a:ext>
            </a:extLst>
          </p:cNvPr>
          <p:cNvSpPr/>
          <p:nvPr/>
        </p:nvSpPr>
        <p:spPr>
          <a:xfrm>
            <a:off x="9016449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7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138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5D8DE1C-DD46-924D-8B62-C4198C200973}"/>
              </a:ext>
            </a:extLst>
          </p:cNvPr>
          <p:cNvSpPr/>
          <p:nvPr/>
        </p:nvSpPr>
        <p:spPr>
          <a:xfrm>
            <a:off x="10238962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8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140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EA54B37-E2EE-3549-82D8-E16708E07338}"/>
              </a:ext>
            </a:extLst>
          </p:cNvPr>
          <p:cNvSpPr/>
          <p:nvPr/>
        </p:nvSpPr>
        <p:spPr>
          <a:xfrm>
            <a:off x="1749287" y="3775273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1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(</a:t>
            </a:r>
            <a:r>
              <a:rPr kumimoji="1" lang="en-US" altLang="zh-CN" dirty="0" err="1">
                <a:latin typeface="Gill Sans MT" panose="020B0502020104020203" pitchFamily="34" charset="0"/>
              </a:rPr>
              <a:t>n.a</a:t>
            </a:r>
            <a:r>
              <a:rPr kumimoji="1" lang="en-US" altLang="zh-CN" dirty="0">
                <a:latin typeface="Gill Sans MT" panose="020B0502020104020203" pitchFamily="34" charset="0"/>
              </a:rPr>
              <a:t>.)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29B21EC-ECB6-124D-9534-F2F1FEEB8876}"/>
              </a:ext>
            </a:extLst>
          </p:cNvPr>
          <p:cNvSpPr/>
          <p:nvPr/>
        </p:nvSpPr>
        <p:spPr>
          <a:xfrm>
            <a:off x="2971800" y="3775272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2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+2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ECCB912-CDE1-5B43-B20B-4D9257EF0809}"/>
              </a:ext>
            </a:extLst>
          </p:cNvPr>
          <p:cNvSpPr/>
          <p:nvPr/>
        </p:nvSpPr>
        <p:spPr>
          <a:xfrm>
            <a:off x="4194313" y="3775272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3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+1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95304DA-4DEF-784C-A431-0B070C3D0E3D}"/>
              </a:ext>
            </a:extLst>
          </p:cNvPr>
          <p:cNvSpPr/>
          <p:nvPr/>
        </p:nvSpPr>
        <p:spPr>
          <a:xfrm>
            <a:off x="5416826" y="3775272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4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+1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0CA2316-40C5-E14A-B5B1-A8B24CBC868F}"/>
              </a:ext>
            </a:extLst>
          </p:cNvPr>
          <p:cNvSpPr/>
          <p:nvPr/>
        </p:nvSpPr>
        <p:spPr>
          <a:xfrm>
            <a:off x="6571423" y="3775273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5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+2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139457C-F7E9-2A44-A505-5A2EC349FD19}"/>
              </a:ext>
            </a:extLst>
          </p:cNvPr>
          <p:cNvSpPr/>
          <p:nvPr/>
        </p:nvSpPr>
        <p:spPr>
          <a:xfrm>
            <a:off x="7793936" y="3775272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6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+2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3EA9B7B-1366-964E-80C1-F6070D12C5A2}"/>
              </a:ext>
            </a:extLst>
          </p:cNvPr>
          <p:cNvSpPr/>
          <p:nvPr/>
        </p:nvSpPr>
        <p:spPr>
          <a:xfrm>
            <a:off x="9016449" y="3775272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7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+2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72F51BD-1371-CE4A-9E65-42C37B59A914}"/>
              </a:ext>
            </a:extLst>
          </p:cNvPr>
          <p:cNvSpPr/>
          <p:nvPr/>
        </p:nvSpPr>
        <p:spPr>
          <a:xfrm>
            <a:off x="10238962" y="3775272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8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+2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07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AED27E-A909-0447-A7CF-8C7F4746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DIY: Trend detection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B2BC98-357C-B940-8DD3-04F10DC80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No trend found for t1~t4</a:t>
            </a:r>
          </a:p>
          <a:p>
            <a:r>
              <a:rPr kumimoji="1" lang="en-US" altLang="zh-CN" dirty="0"/>
              <a:t>Insight: </a:t>
            </a:r>
            <a:r>
              <a:rPr kumimoji="1" lang="en-US" altLang="zh-CN" b="0" dirty="0"/>
              <a:t>Extend the window to find more possible trends</a:t>
            </a:r>
          </a:p>
          <a:p>
            <a:r>
              <a:rPr kumimoji="1" lang="en-US" altLang="zh-CN" dirty="0"/>
              <a:t>Adaptive window selection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Start small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If no trend is found, double it and repeat, until a window limit is reached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9C4053-45C3-5D4A-9DAA-AE110A54D32F}"/>
              </a:ext>
            </a:extLst>
          </p:cNvPr>
          <p:cNvSpPr/>
          <p:nvPr/>
        </p:nvSpPr>
        <p:spPr>
          <a:xfrm>
            <a:off x="1749287" y="1373586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1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+?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9AA32C2-3CB4-564F-84B5-8D778FFC1FB7}"/>
              </a:ext>
            </a:extLst>
          </p:cNvPr>
          <p:cNvSpPr/>
          <p:nvPr/>
        </p:nvSpPr>
        <p:spPr>
          <a:xfrm>
            <a:off x="2971800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2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+2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A4698BB-08BE-D441-8151-5CD09E15CA18}"/>
              </a:ext>
            </a:extLst>
          </p:cNvPr>
          <p:cNvSpPr/>
          <p:nvPr/>
        </p:nvSpPr>
        <p:spPr>
          <a:xfrm>
            <a:off x="4194313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3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+1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4D20765-3B1C-5746-92F1-32DE23DE2693}"/>
              </a:ext>
            </a:extLst>
          </p:cNvPr>
          <p:cNvSpPr/>
          <p:nvPr/>
        </p:nvSpPr>
        <p:spPr>
          <a:xfrm>
            <a:off x="5416826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4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+1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F428904-3B29-524D-83E8-0F09C434451E}"/>
              </a:ext>
            </a:extLst>
          </p:cNvPr>
          <p:cNvSpPr/>
          <p:nvPr/>
        </p:nvSpPr>
        <p:spPr>
          <a:xfrm>
            <a:off x="6571423" y="1373586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5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+2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39169E-C52F-1C41-BE59-C3AAAC97104D}"/>
              </a:ext>
            </a:extLst>
          </p:cNvPr>
          <p:cNvSpPr/>
          <p:nvPr/>
        </p:nvSpPr>
        <p:spPr>
          <a:xfrm>
            <a:off x="7793936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6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+2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3E2CB24-1DB2-0945-9BFC-DDBC32D7F2F1}"/>
              </a:ext>
            </a:extLst>
          </p:cNvPr>
          <p:cNvSpPr/>
          <p:nvPr/>
        </p:nvSpPr>
        <p:spPr>
          <a:xfrm>
            <a:off x="9016449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7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+2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EE04A34-C9E8-934B-BFC4-51477E190889}"/>
              </a:ext>
            </a:extLst>
          </p:cNvPr>
          <p:cNvSpPr/>
          <p:nvPr/>
        </p:nvSpPr>
        <p:spPr>
          <a:xfrm>
            <a:off x="10238962" y="1373585"/>
            <a:ext cx="755374" cy="1031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t</a:t>
            </a:r>
            <a:r>
              <a:rPr kumimoji="1" lang="en-US" altLang="zh-CN" baseline="-25000" dirty="0">
                <a:latin typeface="Gill Sans MT" panose="020B0502020104020203" pitchFamily="34" charset="0"/>
              </a:rPr>
              <a:t>8</a:t>
            </a:r>
          </a:p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+2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01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6ACABB-3866-3640-87C8-604AADD3A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Boyer-</a:t>
            </a:r>
            <a:r>
              <a:rPr kumimoji="1" lang="en-US" altLang="zh-CN" dirty="0" err="1"/>
              <a:t>Mooer</a:t>
            </a:r>
            <a:r>
              <a:rPr kumimoji="1" lang="en-US" altLang="zh-CN" dirty="0"/>
              <a:t> Majority Vote Alg.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7E5E9C-B67D-F644-A944-F3EA306CE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b="0" dirty="0">
                <a:latin typeface="Gill Sans MT" panose="020B0502020104020203" pitchFamily="34" charset="0"/>
              </a:rPr>
              <a:t>Find the majority element in linear time and constant space</a:t>
            </a:r>
          </a:p>
          <a:p>
            <a:r>
              <a:rPr kumimoji="1" lang="en-US" altLang="zh-CN" b="0" dirty="0">
                <a:latin typeface="Gill Sans MT" panose="020B0502020104020203" pitchFamily="34" charset="0"/>
              </a:rPr>
              <a:t>“</a:t>
            </a:r>
            <a:r>
              <a:rPr kumimoji="1" lang="en-US" altLang="zh-CN" b="0" i="1" dirty="0">
                <a:latin typeface="Gill Sans MT" panose="020B0502020104020203" pitchFamily="34" charset="0"/>
              </a:rPr>
              <a:t>MJRTY – A Fast Majority Vote Algorithm</a:t>
            </a:r>
            <a:r>
              <a:rPr kumimoji="1" lang="en-US" altLang="zh-CN" b="0" dirty="0">
                <a:latin typeface="Gill Sans MT" panose="020B0502020104020203" pitchFamily="34" charset="0"/>
              </a:rPr>
              <a:t>”</a:t>
            </a:r>
            <a:endParaRPr kumimoji="1" lang="zh-CN" altLang="en-US" b="0" dirty="0">
              <a:latin typeface="Gill Sans MT" panose="020B0502020104020203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E7CB59-CF43-8148-A2D3-A256464C8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982" y="2732703"/>
            <a:ext cx="4590035" cy="314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64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1EF9D8-6F1F-3347-863B-4E017FF43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5436BB-00B4-334B-B7F3-C969EEAAE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System Design</a:t>
            </a:r>
          </a:p>
          <a:p>
            <a:pPr lvl="1"/>
            <a:r>
              <a:rPr kumimoji="1" lang="en-US" altLang="zh-CN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Page Access Tracker</a:t>
            </a:r>
          </a:p>
          <a:p>
            <a:pPr lvl="1"/>
            <a:r>
              <a:rPr kumimoji="1" lang="en-US" altLang="zh-CN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Prefetcher</a:t>
            </a:r>
          </a:p>
          <a:p>
            <a:pPr lvl="1"/>
            <a:r>
              <a:rPr kumimoji="1" lang="en-US" altLang="zh-CN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Eager Cache Eviction</a:t>
            </a:r>
          </a:p>
          <a:p>
            <a:r>
              <a:rPr kumimoji="1" lang="en-US" altLang="zh-CN" dirty="0"/>
              <a:t>Prefetch Algorithm</a:t>
            </a:r>
          </a:p>
          <a:p>
            <a:pPr lvl="1"/>
            <a:r>
              <a:rPr kumimoji="1" lang="en-US" altLang="zh-CN" b="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Trend Detection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Prefetch Candidate Generation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7B12EA2-C71B-8246-BF3C-15F0E98629F8}"/>
              </a:ext>
            </a:extLst>
          </p:cNvPr>
          <p:cNvGrpSpPr/>
          <p:nvPr/>
        </p:nvGrpSpPr>
        <p:grpSpPr>
          <a:xfrm>
            <a:off x="5406887" y="1351722"/>
            <a:ext cx="6387548" cy="2464904"/>
            <a:chOff x="5406887" y="1351722"/>
            <a:chExt cx="6387548" cy="246490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1EFF9B2-7CF1-5D44-AAAF-5448F87834A4}"/>
                </a:ext>
              </a:extLst>
            </p:cNvPr>
            <p:cNvSpPr/>
            <p:nvPr/>
          </p:nvSpPr>
          <p:spPr>
            <a:xfrm>
              <a:off x="5406887" y="1351722"/>
              <a:ext cx="6387548" cy="246490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5216A1E-D3B7-7E4A-8CCF-EE0A8F426331}"/>
                </a:ext>
              </a:extLst>
            </p:cNvPr>
            <p:cNvSpPr/>
            <p:nvPr/>
          </p:nvSpPr>
          <p:spPr>
            <a:xfrm>
              <a:off x="5552661" y="1510749"/>
              <a:ext cx="2782956" cy="1245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Page Access Tracker</a:t>
              </a:r>
            </a:p>
            <a:p>
              <a:pPr algn="ctr"/>
              <a:r>
                <a:rPr kumimoji="1" lang="en-US" altLang="zh-CN" dirty="0"/>
                <a:t>(Process-aware)</a:t>
              </a:r>
              <a:endParaRPr kumimoji="1" lang="zh-CN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FFFBEA1-1235-5F40-AD75-6AF91CC091CB}"/>
                </a:ext>
              </a:extLst>
            </p:cNvPr>
            <p:cNvSpPr/>
            <p:nvPr/>
          </p:nvSpPr>
          <p:spPr>
            <a:xfrm>
              <a:off x="8898835" y="1510749"/>
              <a:ext cx="2782956" cy="12457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Prefetcher</a:t>
              </a:r>
            </a:p>
            <a:p>
              <a:pPr algn="ctr"/>
              <a:endParaRPr kumimoji="1" lang="en-US" altLang="zh-CN" dirty="0"/>
            </a:p>
            <a:p>
              <a:pPr algn="ctr"/>
              <a:endParaRPr kumimoji="1" lang="en-US" altLang="zh-CN" dirty="0"/>
            </a:p>
            <a:p>
              <a:pPr algn="ctr"/>
              <a:endParaRPr kumimoji="1" lang="en-US" altLang="zh-CN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6A9DF49-24AA-D149-BDCA-2D20A0EA2AD4}"/>
                </a:ext>
              </a:extLst>
            </p:cNvPr>
            <p:cNvSpPr/>
            <p:nvPr/>
          </p:nvSpPr>
          <p:spPr>
            <a:xfrm>
              <a:off x="9090992" y="2111707"/>
              <a:ext cx="1093304" cy="450573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Trend</a:t>
              </a:r>
              <a:endParaRPr kumimoji="1" lang="zh-CN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253540E-57CF-9E4F-BE55-596565A47B41}"/>
                </a:ext>
              </a:extLst>
            </p:cNvPr>
            <p:cNvSpPr/>
            <p:nvPr/>
          </p:nvSpPr>
          <p:spPr>
            <a:xfrm>
              <a:off x="10393019" y="2085203"/>
              <a:ext cx="1093304" cy="450573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/>
                <a:t>Candidate</a:t>
              </a:r>
              <a:endParaRPr kumimoji="1" lang="zh-CN" altLang="en-US" sz="1600" dirty="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C71D348-5CE3-8643-BB50-7EE16797EAA7}"/>
                </a:ext>
              </a:extLst>
            </p:cNvPr>
            <p:cNvSpPr/>
            <p:nvPr/>
          </p:nvSpPr>
          <p:spPr>
            <a:xfrm>
              <a:off x="5552661" y="3053365"/>
              <a:ext cx="2782956" cy="605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Eager Cache Eviction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5838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BCDBE6-3EE8-B949-9653-653F901C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Prefetch Candidate Gen.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5A0F4C-9F70-1547-B6D7-36FE697C6ECE}"/>
              </a:ext>
            </a:extLst>
          </p:cNvPr>
          <p:cNvSpPr/>
          <p:nvPr/>
        </p:nvSpPr>
        <p:spPr>
          <a:xfrm>
            <a:off x="5041015" y="1249133"/>
            <a:ext cx="2196107" cy="503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Request a Page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FAF87706-DEEB-B943-93F2-557ED89A3F00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6139069" y="1752715"/>
            <a:ext cx="1" cy="12276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菱形 9">
            <a:extLst>
              <a:ext uri="{FF2B5EF4-FFF2-40B4-BE49-F238E27FC236}">
                <a16:creationId xmlns:a16="http://schemas.microsoft.com/office/drawing/2014/main" id="{68B58581-8704-5C49-AFF7-F13595D26F61}"/>
              </a:ext>
            </a:extLst>
          </p:cNvPr>
          <p:cNvSpPr/>
          <p:nvPr/>
        </p:nvSpPr>
        <p:spPr>
          <a:xfrm>
            <a:off x="4668519" y="1875477"/>
            <a:ext cx="2941101" cy="161812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Determine how many pages to prefetch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5BD3889-9903-B046-B466-EAD1A56EA7E2}"/>
              </a:ext>
            </a:extLst>
          </p:cNvPr>
          <p:cNvSpPr/>
          <p:nvPr/>
        </p:nvSpPr>
        <p:spPr>
          <a:xfrm>
            <a:off x="7769251" y="3675428"/>
            <a:ext cx="1828800" cy="503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Fetch only the request page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26" name="菱形 25">
            <a:extLst>
              <a:ext uri="{FF2B5EF4-FFF2-40B4-BE49-F238E27FC236}">
                <a16:creationId xmlns:a16="http://schemas.microsoft.com/office/drawing/2014/main" id="{F3712BAE-F1D6-824E-8265-971220DE4A89}"/>
              </a:ext>
            </a:extLst>
          </p:cNvPr>
          <p:cNvSpPr/>
          <p:nvPr/>
        </p:nvSpPr>
        <p:spPr>
          <a:xfrm>
            <a:off x="2620231" y="3277864"/>
            <a:ext cx="2398643" cy="1298713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New trend found?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cxnSp>
        <p:nvCxnSpPr>
          <p:cNvPr id="28" name="肘形连接符 27">
            <a:extLst>
              <a:ext uri="{FF2B5EF4-FFF2-40B4-BE49-F238E27FC236}">
                <a16:creationId xmlns:a16="http://schemas.microsoft.com/office/drawing/2014/main" id="{52607E90-5044-B147-979A-CF96B552D389}"/>
              </a:ext>
            </a:extLst>
          </p:cNvPr>
          <p:cNvCxnSpPr>
            <a:cxnSpLocks/>
            <a:stCxn id="10" idx="1"/>
            <a:endCxn id="26" idx="0"/>
          </p:cNvCxnSpPr>
          <p:nvPr/>
        </p:nvCxnSpPr>
        <p:spPr>
          <a:xfrm rot="10800000" flipV="1">
            <a:off x="3819553" y="2684540"/>
            <a:ext cx="848966" cy="593324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4E657CF3-8703-2648-B72E-8DCE39622B72}"/>
              </a:ext>
            </a:extLst>
          </p:cNvPr>
          <p:cNvSpPr txBox="1"/>
          <p:nvPr/>
        </p:nvSpPr>
        <p:spPr>
          <a:xfrm>
            <a:off x="4322106" y="241960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&gt;0</a:t>
            </a:r>
            <a:endParaRPr kumimoji="1"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97B53E3-6E8F-874E-B128-3DCB39A8A04E}"/>
              </a:ext>
            </a:extLst>
          </p:cNvPr>
          <p:cNvSpPr/>
          <p:nvPr/>
        </p:nvSpPr>
        <p:spPr>
          <a:xfrm>
            <a:off x="1447800" y="5434841"/>
            <a:ext cx="1732722" cy="7553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Fetch pages with previous trend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3A46FC6-67F6-4041-BB04-78BA82020868}"/>
              </a:ext>
            </a:extLst>
          </p:cNvPr>
          <p:cNvSpPr/>
          <p:nvPr/>
        </p:nvSpPr>
        <p:spPr>
          <a:xfrm>
            <a:off x="5018874" y="5434841"/>
            <a:ext cx="1732722" cy="7553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Gill Sans MT" panose="020B0502020104020203" pitchFamily="34" charset="0"/>
              </a:rPr>
              <a:t>Fetch pages with new trend</a:t>
            </a:r>
            <a:endParaRPr kumimoji="1" lang="zh-CN" altLang="en-US" dirty="0">
              <a:latin typeface="Gill Sans MT" panose="020B0502020104020203" pitchFamily="34" charset="0"/>
            </a:endParaRPr>
          </a:p>
        </p:txBody>
      </p:sp>
      <p:cxnSp>
        <p:nvCxnSpPr>
          <p:cNvPr id="36" name="肘形连接符 35">
            <a:extLst>
              <a:ext uri="{FF2B5EF4-FFF2-40B4-BE49-F238E27FC236}">
                <a16:creationId xmlns:a16="http://schemas.microsoft.com/office/drawing/2014/main" id="{431C326D-3190-4045-8332-A3CD96E2F3A9}"/>
              </a:ext>
            </a:extLst>
          </p:cNvPr>
          <p:cNvCxnSpPr>
            <a:endCxn id="33" idx="0"/>
          </p:cNvCxnSpPr>
          <p:nvPr/>
        </p:nvCxnSpPr>
        <p:spPr>
          <a:xfrm rot="5400000">
            <a:off x="1713386" y="4527995"/>
            <a:ext cx="1507621" cy="306070"/>
          </a:xfrm>
          <a:prstGeom prst="bentConnector3">
            <a:avLst>
              <a:gd name="adj1" fmla="val -104"/>
            </a:avLst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肘形连接符 38">
            <a:extLst>
              <a:ext uri="{FF2B5EF4-FFF2-40B4-BE49-F238E27FC236}">
                <a16:creationId xmlns:a16="http://schemas.microsoft.com/office/drawing/2014/main" id="{BF0A6AB6-7393-7B4E-A635-E2F6F3DF90C0}"/>
              </a:ext>
            </a:extLst>
          </p:cNvPr>
          <p:cNvCxnSpPr>
            <a:stCxn id="26" idx="3"/>
            <a:endCxn id="34" idx="0"/>
          </p:cNvCxnSpPr>
          <p:nvPr/>
        </p:nvCxnSpPr>
        <p:spPr>
          <a:xfrm>
            <a:off x="5018874" y="3927221"/>
            <a:ext cx="866361" cy="1507620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连接符 41">
            <a:extLst>
              <a:ext uri="{FF2B5EF4-FFF2-40B4-BE49-F238E27FC236}">
                <a16:creationId xmlns:a16="http://schemas.microsoft.com/office/drawing/2014/main" id="{50453FE2-96E7-CA49-8AF3-C487E9C88B32}"/>
              </a:ext>
            </a:extLst>
          </p:cNvPr>
          <p:cNvCxnSpPr>
            <a:stCxn id="10" idx="3"/>
            <a:endCxn id="13" idx="0"/>
          </p:cNvCxnSpPr>
          <p:nvPr/>
        </p:nvCxnSpPr>
        <p:spPr>
          <a:xfrm>
            <a:off x="7609620" y="2684540"/>
            <a:ext cx="1074031" cy="990888"/>
          </a:xfrm>
          <a:prstGeom prst="bentConnector2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8CEDDE71-2FAE-A841-A6DC-D8F0CBFEC535}"/>
              </a:ext>
            </a:extLst>
          </p:cNvPr>
          <p:cNvSpPr txBox="1"/>
          <p:nvPr/>
        </p:nvSpPr>
        <p:spPr>
          <a:xfrm>
            <a:off x="7609620" y="241960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=0</a:t>
            </a:r>
            <a:endParaRPr kumimoji="1"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717F7C4-DCEF-494E-8002-E74097ACD273}"/>
              </a:ext>
            </a:extLst>
          </p:cNvPr>
          <p:cNvSpPr txBox="1"/>
          <p:nvPr/>
        </p:nvSpPr>
        <p:spPr>
          <a:xfrm>
            <a:off x="4949007" y="36654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Y</a:t>
            </a:r>
            <a:endParaRPr kumimoji="1"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4863E349-D19F-6C46-8F3D-B598AB720862}"/>
              </a:ext>
            </a:extLst>
          </p:cNvPr>
          <p:cNvSpPr txBox="1"/>
          <p:nvPr/>
        </p:nvSpPr>
        <p:spPr>
          <a:xfrm>
            <a:off x="2385590" y="36654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621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BCDBE6-3EE8-B949-9653-653F901C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Get Window Size</a:t>
            </a:r>
            <a:endParaRPr kumimoji="1" lang="zh-CN" altLang="en-US" dirty="0"/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A764A17F-F8E0-C947-A8C1-3F0059582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3837"/>
            <a:ext cx="10515600" cy="4963126"/>
          </a:xfrm>
        </p:spPr>
        <p:txBody>
          <a:bodyPr/>
          <a:lstStyle/>
          <a:p>
            <a:r>
              <a:rPr kumimoji="1" lang="en-US" altLang="zh-CN" dirty="0"/>
              <a:t>No hits since last prefetch?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Restart the prefetch</a:t>
            </a:r>
          </a:p>
          <a:p>
            <a:pPr lvl="2"/>
            <a:r>
              <a:rPr kumimoji="1" lang="en-US" altLang="zh-CN" b="0" dirty="0">
                <a:latin typeface="Gill Sans MT" panose="020B0502020104020203" pitchFamily="34" charset="0"/>
              </a:rPr>
              <a:t>Requested page follows the current trend: #prefetch=1</a:t>
            </a:r>
          </a:p>
          <a:p>
            <a:pPr lvl="2"/>
            <a:r>
              <a:rPr kumimoji="1" lang="en-US" altLang="zh-CN" b="0" dirty="0">
                <a:latin typeface="Gill Sans MT" panose="020B0502020104020203" pitchFamily="34" charset="0"/>
              </a:rPr>
              <a:t>Requested page doesn’t: #prefetch=0</a:t>
            </a:r>
          </a:p>
          <a:p>
            <a:r>
              <a:rPr kumimoji="1" lang="en-US" altLang="zh-CN" i="1" dirty="0"/>
              <a:t>N</a:t>
            </a:r>
            <a:r>
              <a:rPr kumimoji="1" lang="en-US" altLang="zh-CN" dirty="0"/>
              <a:t> hits since last prefetch?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Round </a:t>
            </a:r>
            <a:r>
              <a:rPr kumimoji="1" lang="en-US" altLang="zh-CN" b="0" i="1" dirty="0">
                <a:latin typeface="Gill Sans MT" panose="020B0502020104020203" pitchFamily="34" charset="0"/>
              </a:rPr>
              <a:t>N+1</a:t>
            </a:r>
            <a:r>
              <a:rPr kumimoji="1" lang="en-US" altLang="zh-CN" b="0" dirty="0">
                <a:latin typeface="Gill Sans MT" panose="020B0502020104020203" pitchFamily="34" charset="0"/>
              </a:rPr>
              <a:t> to the closest power of 2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Less hits, less prefetch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(Shrink gradually: if round(N+1) &lt; last/2, cur = last/2)</a:t>
            </a:r>
          </a:p>
          <a:p>
            <a:pPr lvl="1"/>
            <a:endParaRPr kumimoji="1" lang="en-US" altLang="zh-CN" b="0" dirty="0">
              <a:latin typeface="Gill Sans MT" panose="020B0502020104020203" pitchFamily="34" charset="0"/>
            </a:endParaRPr>
          </a:p>
          <a:p>
            <a:r>
              <a:rPr kumimoji="1" lang="en-US" altLang="zh-CN" i="1" dirty="0"/>
              <a:t>Adaptive</a:t>
            </a:r>
            <a:r>
              <a:rPr kumimoji="1" lang="en-US" altLang="zh-CN" b="0" i="1" dirty="0"/>
              <a:t>!</a:t>
            </a:r>
            <a:endParaRPr kumimoji="1" lang="en-US" altLang="zh-CN" b="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66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699DFD-9959-C246-94BA-A3871BFE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Evaluation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9ABE39-51EF-1E47-8525-0725CD309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Data path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Improved </a:t>
            </a:r>
            <a:r>
              <a:rPr kumimoji="1" lang="en-US" altLang="zh-CN" b="0" dirty="0" err="1">
                <a:latin typeface="Gill Sans MT" panose="020B0502020104020203" pitchFamily="34" charset="0"/>
              </a:rPr>
              <a:t>lantency</a:t>
            </a:r>
            <a:endParaRPr kumimoji="1" lang="en-US" altLang="zh-CN" b="0" dirty="0">
              <a:latin typeface="Gill Sans MT" panose="020B0502020104020203" pitchFamily="34" charset="0"/>
            </a:endParaRP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Median: 104x VMM, 24.96x VFS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Prefetchers</a:t>
            </a:r>
            <a:r>
              <a:rPr kumimoji="1" lang="en-US" altLang="zh-CN" b="0" dirty="0">
                <a:latin typeface="Gill Sans MT" panose="020B0502020104020203" pitchFamily="34" charset="0"/>
              </a:rPr>
              <a:t> 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Counterparts: Next-K, Stride, and Read-Ahead 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1.62x cache pollution, 10.47x cache miss, 37.51% coverage</a:t>
            </a:r>
          </a:p>
          <a:p>
            <a:r>
              <a:rPr kumimoji="1" lang="en-US" altLang="zh-CN" dirty="0">
                <a:latin typeface="Gill Sans MT" panose="020B0502020104020203" pitchFamily="34" charset="0"/>
              </a:rPr>
              <a:t>Overall </a:t>
            </a:r>
            <a:r>
              <a:rPr kumimoji="1" lang="en-US" altLang="zh-CN" dirty="0"/>
              <a:t>impact on real-world applications</a:t>
            </a:r>
            <a:endParaRPr kumimoji="1" lang="en-US" altLang="zh-CN" b="0" dirty="0">
              <a:latin typeface="Gill Sans MT" panose="020B0502020104020203" pitchFamily="34" charset="0"/>
            </a:endParaRP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9.84x completion time, 10.16x throughput</a:t>
            </a:r>
          </a:p>
          <a:p>
            <a:pPr lvl="1"/>
            <a:endParaRPr kumimoji="1" lang="en-US" altLang="zh-CN" b="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9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699DFD-9959-C246-94BA-A3871BFE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Data Path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9ABE39-51EF-1E47-8525-0725CD309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VMM</a:t>
            </a:r>
          </a:p>
          <a:p>
            <a:pPr lvl="1"/>
            <a:r>
              <a:rPr kumimoji="1" lang="en-US" altLang="zh-CN" b="0" dirty="0" err="1">
                <a:latin typeface="Gill Sans MT" panose="020B0502020104020203" pitchFamily="34" charset="0"/>
              </a:rPr>
              <a:t>Sequencial</a:t>
            </a:r>
            <a:r>
              <a:rPr kumimoji="1" lang="en-US" altLang="zh-CN" b="0" dirty="0">
                <a:latin typeface="Gill Sans MT" panose="020B0502020104020203" pitchFamily="34" charset="0"/>
              </a:rPr>
              <a:t>: median – 4.07x,</a:t>
            </a:r>
          </a:p>
          <a:p>
            <a:pPr marL="457200" lvl="1" indent="0">
              <a:buNone/>
            </a:pPr>
            <a:r>
              <a:rPr kumimoji="1" lang="en-US" altLang="zh-CN" b="0" dirty="0">
                <a:latin typeface="Gill Sans MT" panose="020B0502020104020203" pitchFamily="34" charset="0"/>
              </a:rPr>
              <a:t>		    </a:t>
            </a:r>
            <a:r>
              <a:rPr kumimoji="1" lang="zh-CN" altLang="en-US" b="0" dirty="0">
                <a:latin typeface="Gill Sans MT" panose="020B0502020104020203" pitchFamily="34" charset="0"/>
              </a:rPr>
              <a:t> </a:t>
            </a:r>
            <a:r>
              <a:rPr kumimoji="1" lang="en-US" altLang="zh-CN" b="0" dirty="0">
                <a:latin typeface="Gill Sans MT" panose="020B0502020104020203" pitchFamily="34" charset="0"/>
              </a:rPr>
              <a:t>tail(99%) – 5.48x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Stride-10: median – 104.04x</a:t>
            </a:r>
          </a:p>
          <a:p>
            <a:pPr marL="457200" lvl="1" indent="0">
              <a:buNone/>
            </a:pPr>
            <a:r>
              <a:rPr kumimoji="1" lang="en-US" altLang="zh-CN" b="0" dirty="0">
                <a:latin typeface="Gill Sans MT" panose="020B0502020104020203" pitchFamily="34" charset="0"/>
              </a:rPr>
              <a:t>		     tail – 22.06x</a:t>
            </a:r>
          </a:p>
          <a:p>
            <a:r>
              <a:rPr kumimoji="1" lang="en-US" altLang="zh-CN" dirty="0"/>
              <a:t>VFS</a:t>
            </a:r>
          </a:p>
          <a:p>
            <a:pPr lvl="1"/>
            <a:r>
              <a:rPr kumimoji="1" lang="en-US" altLang="zh-CN" b="0" dirty="0" err="1">
                <a:latin typeface="Gill Sans MT" panose="020B0502020104020203" pitchFamily="34" charset="0"/>
              </a:rPr>
              <a:t>Sequencial</a:t>
            </a:r>
            <a:r>
              <a:rPr kumimoji="1" lang="en-US" altLang="zh-CN" b="0" dirty="0">
                <a:latin typeface="Gill Sans MT" panose="020B0502020104020203" pitchFamily="34" charset="0"/>
              </a:rPr>
              <a:t>: median – 1.99x,</a:t>
            </a:r>
          </a:p>
          <a:p>
            <a:pPr marL="457200" lvl="1" indent="0">
              <a:buNone/>
            </a:pPr>
            <a:r>
              <a:rPr kumimoji="1" lang="en-US" altLang="zh-CN" b="0" dirty="0">
                <a:latin typeface="Gill Sans MT" panose="020B0502020104020203" pitchFamily="34" charset="0"/>
              </a:rPr>
              <a:t>		    </a:t>
            </a:r>
            <a:r>
              <a:rPr kumimoji="1" lang="zh-CN" altLang="en-US" b="0" dirty="0">
                <a:latin typeface="Gill Sans MT" panose="020B0502020104020203" pitchFamily="34" charset="0"/>
              </a:rPr>
              <a:t> </a:t>
            </a:r>
            <a:r>
              <a:rPr kumimoji="1" lang="en-US" altLang="zh-CN" b="0" dirty="0">
                <a:latin typeface="Gill Sans MT" panose="020B0502020104020203" pitchFamily="34" charset="0"/>
              </a:rPr>
              <a:t>tail – 3.42x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Stride-10: median – 24.96x</a:t>
            </a:r>
          </a:p>
          <a:p>
            <a:pPr marL="457200" lvl="1" indent="0">
              <a:buNone/>
            </a:pPr>
            <a:r>
              <a:rPr kumimoji="1" lang="en-US" altLang="zh-CN" b="0" dirty="0">
                <a:latin typeface="Gill Sans MT" panose="020B0502020104020203" pitchFamily="34" charset="0"/>
              </a:rPr>
              <a:t>		     tail – 17.32x</a:t>
            </a:r>
          </a:p>
          <a:p>
            <a:endParaRPr kumimoji="1" lang="en-US" altLang="zh-CN" b="0" dirty="0">
              <a:latin typeface="Gill Sans MT" panose="020B0502020104020203" pitchFamily="34" charset="0"/>
            </a:endParaRPr>
          </a:p>
          <a:p>
            <a:endParaRPr kumimoji="1" lang="en-US" altLang="zh-CN" b="0" dirty="0">
              <a:latin typeface="Gill Sans MT" panose="020B0502020104020203" pitchFamily="34" charset="0"/>
            </a:endParaRPr>
          </a:p>
          <a:p>
            <a:pPr lvl="1"/>
            <a:endParaRPr kumimoji="1" lang="en-US" altLang="zh-CN" b="0" dirty="0">
              <a:latin typeface="Gill Sans MT" panose="020B05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78499-55FF-9245-AAD5-C8E343A7D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148" y="1143000"/>
            <a:ext cx="3197087" cy="2857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00AD90-51FD-9644-ABCE-BC449D3E1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146" y="4000670"/>
            <a:ext cx="3009089" cy="26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36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144EF-6212-B846-A6A7-5071624B8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Data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0AA15-1E3B-554D-A8A4-FBAE476FC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b="0" dirty="0"/>
              <a:t>Performance Benefit Breakdown</a:t>
            </a:r>
          </a:p>
          <a:p>
            <a:pPr lvl="1"/>
            <a:r>
              <a:rPr lang="en-CN" b="0" dirty="0"/>
              <a:t>Prefetcher</a:t>
            </a:r>
          </a:p>
          <a:p>
            <a:pPr lvl="2"/>
            <a:r>
              <a:rPr lang="en-CN" b="0" dirty="0"/>
              <a:t>VMM: tail – 25.4%</a:t>
            </a:r>
          </a:p>
          <a:p>
            <a:pPr lvl="2"/>
            <a:r>
              <a:rPr lang="en-CN" b="0" dirty="0"/>
              <a:t>VFS: tail – 23.1%</a:t>
            </a:r>
          </a:p>
          <a:p>
            <a:pPr lvl="1"/>
            <a:r>
              <a:rPr lang="en-CN" b="0" dirty="0"/>
              <a:t>Eager Cache Eviction</a:t>
            </a:r>
          </a:p>
          <a:p>
            <a:pPr lvl="2"/>
            <a:r>
              <a:rPr lang="en-CN" b="0" dirty="0"/>
              <a:t>VMM: tail – 9.7%</a:t>
            </a:r>
          </a:p>
          <a:p>
            <a:pPr lvl="2"/>
            <a:r>
              <a:rPr lang="en-CN" b="0" dirty="0"/>
              <a:t>VFS: tail – 8.5%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BE518-1610-9348-9630-8383DEA7C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87087"/>
            <a:ext cx="5265530" cy="38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53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31450D9-5713-404A-BAB0-B591EA01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725" y="3867875"/>
            <a:ext cx="2387600" cy="127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6D98CBC-D1BD-A447-BD8E-9327ED52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097759-D175-FE4C-8F28-8651790D3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Memory-Intensive Applications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DC7823-D762-C74E-8FF3-D3D165369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90" y="2195188"/>
            <a:ext cx="2883470" cy="1284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ED5E8C-4DDA-2446-86DD-518F88547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155" y="2198798"/>
            <a:ext cx="2561690" cy="12808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4FCD252-EDE0-0941-BDD3-99CAB525A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270" y="2365660"/>
            <a:ext cx="2830530" cy="9435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E0213A-DA78-8F42-B80A-F43FE319F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9885" y="4114416"/>
            <a:ext cx="1257300" cy="1257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64510B-6B0F-2949-BDEE-EAA47AE7F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841" y="4114416"/>
            <a:ext cx="3013911" cy="776919"/>
          </a:xfrm>
          <a:prstGeom prst="rect">
            <a:avLst/>
          </a:prstGeom>
        </p:spPr>
      </p:pic>
      <p:sp>
        <p:nvSpPr>
          <p:cNvPr id="10" name="爆炸形 2 9">
            <a:extLst>
              <a:ext uri="{FF2B5EF4-FFF2-40B4-BE49-F238E27FC236}">
                <a16:creationId xmlns:a16="http://schemas.microsoft.com/office/drawing/2014/main" id="{7A2A978A-5325-6B4E-BF60-FED1132EE68C}"/>
              </a:ext>
            </a:extLst>
          </p:cNvPr>
          <p:cNvSpPr/>
          <p:nvPr/>
        </p:nvSpPr>
        <p:spPr>
          <a:xfrm rot="20726805">
            <a:off x="2827893" y="2130967"/>
            <a:ext cx="6109252" cy="3128866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>
                <a:solidFill>
                  <a:schemeClr val="tx1"/>
                </a:solidFill>
                <a:latin typeface="Gill Sans MT" panose="020B0502020104020203" pitchFamily="34" charset="0"/>
              </a:rPr>
              <a:t>Wow! </a:t>
            </a:r>
          </a:p>
          <a:p>
            <a:pPr algn="ctr"/>
            <a:r>
              <a:rPr kumimoji="1" lang="en-US" altLang="zh-CN" sz="3600" b="1" dirty="0">
                <a:solidFill>
                  <a:schemeClr val="tx1"/>
                </a:solidFill>
                <a:latin typeface="Gill Sans MT" panose="020B0502020104020203" pitchFamily="34" charset="0"/>
              </a:rPr>
              <a:t>So many!!!</a:t>
            </a:r>
            <a:endParaRPr kumimoji="1" lang="zh-CN" altLang="en-US" sz="36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34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699DFD-9959-C246-94BA-A3871BFE9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Prefetchers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9ABE39-51EF-1E47-8525-0725CD309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b="0" dirty="0"/>
              <a:t>Real-world Applications</a:t>
            </a:r>
          </a:p>
          <a:p>
            <a:pPr lvl="1"/>
            <a:r>
              <a:rPr kumimoji="1" lang="en-US" altLang="zh-CN" b="0" dirty="0"/>
              <a:t>Tunk Rank on </a:t>
            </a:r>
            <a:r>
              <a:rPr kumimoji="1" lang="en-US" altLang="zh-CN" dirty="0" err="1"/>
              <a:t>PowerGraph</a:t>
            </a:r>
            <a:endParaRPr kumimoji="1" lang="en-US" altLang="zh-CN" dirty="0">
              <a:latin typeface="Gill Sans MT" panose="020B0502020104020203" pitchFamily="34" charset="0"/>
            </a:endParaRPr>
          </a:p>
          <a:p>
            <a:pPr lvl="1"/>
            <a:r>
              <a:rPr kumimoji="1" lang="en-US" altLang="zh-CN" b="0" dirty="0"/>
              <a:t>Matrix multiplication on </a:t>
            </a:r>
            <a:r>
              <a:rPr kumimoji="1" lang="en-US" altLang="zh-CN" dirty="0"/>
              <a:t>NumPy</a:t>
            </a:r>
          </a:p>
          <a:p>
            <a:pPr lvl="1"/>
            <a:r>
              <a:rPr kumimoji="1" lang="en-US" altLang="zh-CN" b="0" dirty="0"/>
              <a:t>TPC-C benchmark on </a:t>
            </a:r>
            <a:r>
              <a:rPr kumimoji="1" lang="en-US" altLang="zh-CN" dirty="0" err="1"/>
              <a:t>VoltDB</a:t>
            </a:r>
            <a:endParaRPr kumimoji="1" lang="en-US" altLang="zh-CN" dirty="0"/>
          </a:p>
          <a:p>
            <a:pPr lvl="1"/>
            <a:r>
              <a:rPr kumimoji="1" lang="en-US" altLang="zh-CN" b="0" dirty="0"/>
              <a:t>Facebook’s ETC workload on </a:t>
            </a:r>
            <a:r>
              <a:rPr kumimoji="1" lang="en-US" altLang="zh-CN" dirty="0"/>
              <a:t>Memcached</a:t>
            </a:r>
          </a:p>
          <a:p>
            <a:r>
              <a:rPr kumimoji="1" lang="en-US" altLang="zh-CN" b="0" dirty="0"/>
              <a:t>Counterparts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Next-K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Stride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Linux Read-Ahead </a:t>
            </a:r>
            <a:endParaRPr kumimoji="1" lang="en-US" altLang="zh-CN" b="0" dirty="0"/>
          </a:p>
          <a:p>
            <a:pPr lvl="1"/>
            <a:endParaRPr kumimoji="1" lang="en-US" altLang="zh-CN" b="0" dirty="0"/>
          </a:p>
          <a:p>
            <a:pPr lvl="1"/>
            <a:endParaRPr kumimoji="1" lang="en-US" altLang="zh-CN" dirty="0">
              <a:latin typeface="Gill Sans MT" panose="020B0502020104020203" pitchFamily="34" charset="0"/>
            </a:endParaRPr>
          </a:p>
          <a:p>
            <a:endParaRPr kumimoji="1" lang="en-US" altLang="zh-CN" b="0" dirty="0">
              <a:latin typeface="Gill Sans MT" panose="020B0502020104020203" pitchFamily="34" charset="0"/>
            </a:endParaRPr>
          </a:p>
          <a:p>
            <a:pPr lvl="1"/>
            <a:endParaRPr kumimoji="1" lang="en-US" altLang="zh-CN" b="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34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AB7E-B95C-9A43-8162-8D145BFB9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Prefetchers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37ABC-B8CE-5645-A638-F051D61DE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PowerGraph and Numpy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BDD57-3AE7-6A4A-9645-A23FD5044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616199"/>
            <a:ext cx="10515599" cy="19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77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EDC02-0EA6-254F-B29B-92CC9FF1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Prefetchers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4C4A66-EAC3-2F49-B2C8-FBAFB2E08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6635" y="2519569"/>
            <a:ext cx="7947165" cy="1982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8420ED-49DF-D340-BA83-868749E9E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08" y="2536963"/>
            <a:ext cx="2769705" cy="193564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3492C3-8E48-D342-BCB2-0AAD376C3AFA}"/>
              </a:ext>
            </a:extLst>
          </p:cNvPr>
          <p:cNvSpPr txBox="1">
            <a:spLocks/>
          </p:cNvSpPr>
          <p:nvPr/>
        </p:nvSpPr>
        <p:spPr>
          <a:xfrm>
            <a:off x="838200" y="1213837"/>
            <a:ext cx="10515600" cy="4963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1" kern="1200" baseline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 baseline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 baseline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 baseline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N" dirty="0"/>
              <a:t>VoltDB and Memcached</a:t>
            </a:r>
          </a:p>
        </p:txBody>
      </p:sp>
    </p:spTree>
    <p:extLst>
      <p:ext uri="{BB962C8B-B14F-4D97-AF65-F5344CB8AC3E}">
        <p14:creationId xmlns:p14="http://schemas.microsoft.com/office/powerpoint/2010/main" val="7248825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C84AE-B2D1-7A4D-9D29-7D301D7F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Prefetchers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0CDDE-A4B2-194D-84D3-5E3870CB8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Performance Benefit Breakdown</a:t>
            </a:r>
          </a:p>
          <a:p>
            <a:pPr lvl="1"/>
            <a:r>
              <a:rPr lang="en-CN" dirty="0"/>
              <a:t>PowerGraph at 50% memory limit</a:t>
            </a:r>
          </a:p>
          <a:p>
            <a:pPr lvl="1"/>
            <a:r>
              <a:rPr lang="en-US" dirty="0"/>
              <a:t>95%: Single </a:t>
            </a:r>
            <a:r>
              <a:rPr lang="el-GR" i="1" dirty="0"/>
              <a:t>μ</a:t>
            </a:r>
            <a:r>
              <a:rPr lang="en-US" dirty="0"/>
              <a:t>s</a:t>
            </a:r>
          </a:p>
          <a:p>
            <a:pPr lvl="1"/>
            <a:r>
              <a:rPr lang="en-US" dirty="0"/>
              <a:t>85%: Sub </a:t>
            </a:r>
            <a:r>
              <a:rPr lang="el-GR" i="1" dirty="0"/>
              <a:t>μ</a:t>
            </a:r>
            <a:r>
              <a:rPr lang="en-US" dirty="0"/>
              <a:t>s </a:t>
            </a:r>
          </a:p>
          <a:p>
            <a:pPr lvl="1"/>
            <a:r>
              <a:rPr lang="en-US" dirty="0"/>
              <a:t>prefetcher: tail – 11.4%</a:t>
            </a:r>
          </a:p>
          <a:p>
            <a:pPr lvl="1"/>
            <a:r>
              <a:rPr lang="en-US" dirty="0"/>
              <a:t>Eager eviction: tail – 22.2%</a:t>
            </a:r>
          </a:p>
          <a:p>
            <a:pPr marL="457200" lvl="1" indent="0">
              <a:buNone/>
            </a:pPr>
            <a:endParaRPr lang="en-CN" dirty="0"/>
          </a:p>
          <a:p>
            <a:pPr lvl="1"/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744F9-BCB7-7841-B354-70ACF4FEB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914" y="2360337"/>
            <a:ext cx="5265530" cy="38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99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AFC3F-CBB7-C847-9713-CB585401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Prefetchers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4DC3B-00C2-304E-9B23-62A7491CB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Performance for HDD and SSD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B8AC0-9017-D541-B943-D6E0E008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195" y="1730927"/>
            <a:ext cx="4667610" cy="339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3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2F4CA-A4FF-3E46-B5DB-963AD87A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Overall impact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E00BE-721F-B549-9E75-ABF1D1EF5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b="0" dirty="0"/>
              <a:t>PowerGraph and Numpy</a:t>
            </a:r>
          </a:p>
          <a:p>
            <a:pPr lvl="1"/>
            <a:r>
              <a:rPr lang="en-CN" b="0" dirty="0"/>
              <a:t>Infiniswap: high miss rate</a:t>
            </a:r>
          </a:p>
          <a:p>
            <a:pPr lvl="1"/>
            <a:r>
              <a:rPr lang="en-CN" b="0" dirty="0"/>
              <a:t>Leap: +19.03% hit rate in PowerGraph</a:t>
            </a:r>
            <a:endParaRPr lang="en-US" b="0" dirty="0"/>
          </a:p>
          <a:p>
            <a:pPr marL="457200" lvl="1" indent="0">
              <a:buNone/>
            </a:pPr>
            <a:r>
              <a:rPr lang="en-US" b="0" dirty="0"/>
              <a:t>	       +10.4% in </a:t>
            </a:r>
            <a:r>
              <a:rPr lang="en-US" b="0" dirty="0" err="1"/>
              <a:t>Numpy</a:t>
            </a:r>
            <a:endParaRPr lang="en-CN" b="0" dirty="0"/>
          </a:p>
          <a:p>
            <a:r>
              <a:rPr lang="en-CN" b="0" dirty="0"/>
              <a:t>The </a:t>
            </a:r>
            <a:r>
              <a:rPr lang="en-CN" dirty="0"/>
              <a:t>higher</a:t>
            </a:r>
            <a:r>
              <a:rPr lang="en-CN" b="0" dirty="0"/>
              <a:t> hit rate, the </a:t>
            </a:r>
            <a:r>
              <a:rPr lang="en-CN" dirty="0"/>
              <a:t>faster</a:t>
            </a:r>
            <a:r>
              <a:rPr lang="en-CN" b="0" dirty="0"/>
              <a:t> cache eviction, and the </a:t>
            </a:r>
            <a:r>
              <a:rPr lang="en-CN" dirty="0"/>
              <a:t>faster</a:t>
            </a:r>
            <a:r>
              <a:rPr lang="en-CN" b="0" dirty="0"/>
              <a:t> page allocation </a:t>
            </a:r>
            <a:r>
              <a:rPr lang="en-CN" dirty="0"/>
              <a:t>for new prefetches</a:t>
            </a:r>
          </a:p>
          <a:p>
            <a:r>
              <a:rPr lang="en-CN" b="0" dirty="0"/>
              <a:t>Reduces wastage in cachespace and RDMA bandwidth</a:t>
            </a:r>
          </a:p>
        </p:txBody>
      </p:sp>
    </p:spTree>
    <p:extLst>
      <p:ext uri="{BB962C8B-B14F-4D97-AF65-F5344CB8AC3E}">
        <p14:creationId xmlns:p14="http://schemas.microsoft.com/office/powerpoint/2010/main" val="3268822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05D6-A583-B942-96F5-5EDB4614B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Overall Impact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C8BB7E-C7F8-9048-8772-625C8491B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925044"/>
            <a:ext cx="4436442" cy="37588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BB3DB3-CFDA-4A4D-9639-27B94219F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93363"/>
            <a:ext cx="4734891" cy="38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543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C514E-F0B3-A74C-AB7D-0E0D0FCB5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Overall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6581C-72BF-4743-B226-5A4E95226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VoltDB</a:t>
            </a:r>
          </a:p>
          <a:p>
            <a:pPr lvl="1"/>
            <a:r>
              <a:rPr lang="en-CN" b="0" dirty="0"/>
              <a:t>Latency Sensitive</a:t>
            </a:r>
          </a:p>
          <a:p>
            <a:pPr lvl="1"/>
            <a:r>
              <a:rPr lang="en-US" b="0" dirty="0"/>
              <a:t>I</a:t>
            </a:r>
            <a:r>
              <a:rPr lang="en-CN" b="0" dirty="0"/>
              <a:t>nfiniswap: slow data path</a:t>
            </a:r>
          </a:p>
          <a:p>
            <a:pPr lvl="2"/>
            <a:r>
              <a:rPr lang="en-CN" b="0" dirty="0"/>
              <a:t>65.12% lower in 50% memory</a:t>
            </a:r>
          </a:p>
          <a:p>
            <a:pPr lvl="2"/>
            <a:r>
              <a:rPr lang="en-CN" b="0" dirty="0"/>
              <a:t>95.72% lower in 25% memory</a:t>
            </a:r>
          </a:p>
          <a:p>
            <a:pPr lvl="1"/>
            <a:endParaRPr lang="en-CN" b="0" dirty="0"/>
          </a:p>
          <a:p>
            <a:pPr marL="914400" lvl="2" indent="0">
              <a:buNone/>
            </a:pPr>
            <a:endParaRPr lang="en-CN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87089-44AC-CB40-A3E8-42C0FC25B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320" y="2152693"/>
            <a:ext cx="36703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53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6B66C-470C-934B-ADD7-F8556F88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Overall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EA762-8DAF-5C42-A33E-152290EBE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Memcached</a:t>
            </a:r>
          </a:p>
          <a:p>
            <a:pPr lvl="1"/>
            <a:r>
              <a:rPr lang="en-CN" dirty="0"/>
              <a:t>Random remote page access pattern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26FEB1-BDA0-9D4B-A0AE-9F4E9003F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2519963"/>
            <a:ext cx="3632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0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E08D-DA70-8F47-A9CD-2722E99CF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Overall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DE356-EF03-B949-9824-A73DAB31B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Constrained Cache Size (Leap) </a:t>
            </a:r>
          </a:p>
          <a:p>
            <a:endParaRPr lang="en-US" dirty="0"/>
          </a:p>
          <a:p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BF7A57-EFD6-004F-BF19-866B6AB53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2292050"/>
            <a:ext cx="70485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31450D9-5713-404A-BAB0-B591EA01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725" y="3867875"/>
            <a:ext cx="2387600" cy="127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6D98CBC-D1BD-A447-BD8E-9327ED52E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097759-D175-FE4C-8F28-8651790D3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Memory-Intensive Applications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DC7823-D762-C74E-8FF3-D3D165369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90" y="2195188"/>
            <a:ext cx="2883470" cy="1284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FED5E8C-4DDA-2446-86DD-518F88547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155" y="2198798"/>
            <a:ext cx="2561690" cy="12808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4FCD252-EDE0-0941-BDD3-99CAB525A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270" y="2365660"/>
            <a:ext cx="2830530" cy="9435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E0213A-DA78-8F42-B80A-F43FE319F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9885" y="4114416"/>
            <a:ext cx="1257300" cy="12573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64510B-6B0F-2949-BDEE-EAA47AE7F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4841" y="4114416"/>
            <a:ext cx="3013911" cy="776919"/>
          </a:xfrm>
          <a:prstGeom prst="rect">
            <a:avLst/>
          </a:prstGeom>
        </p:spPr>
      </p:pic>
      <p:sp>
        <p:nvSpPr>
          <p:cNvPr id="10" name="爆炸形 2 9">
            <a:extLst>
              <a:ext uri="{FF2B5EF4-FFF2-40B4-BE49-F238E27FC236}">
                <a16:creationId xmlns:a16="http://schemas.microsoft.com/office/drawing/2014/main" id="{7A2A978A-5325-6B4E-BF60-FED1132EE68C}"/>
              </a:ext>
            </a:extLst>
          </p:cNvPr>
          <p:cNvSpPr/>
          <p:nvPr/>
        </p:nvSpPr>
        <p:spPr>
          <a:xfrm rot="20726805">
            <a:off x="2827893" y="2130967"/>
            <a:ext cx="6109252" cy="3128866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>
                <a:solidFill>
                  <a:schemeClr val="tx1"/>
                </a:solidFill>
                <a:latin typeface="Gill Sans MT" panose="020B0502020104020203" pitchFamily="34" charset="0"/>
              </a:rPr>
              <a:t>Wow! </a:t>
            </a:r>
          </a:p>
          <a:p>
            <a:pPr algn="ctr"/>
            <a:r>
              <a:rPr kumimoji="1" lang="en-US" altLang="zh-CN" sz="3600" b="1" dirty="0">
                <a:solidFill>
                  <a:schemeClr val="tx1"/>
                </a:solidFill>
                <a:latin typeface="Gill Sans MT" panose="020B0502020104020203" pitchFamily="34" charset="0"/>
              </a:rPr>
              <a:t>So many!!!</a:t>
            </a:r>
            <a:endParaRPr kumimoji="1" lang="zh-CN" altLang="en-US" sz="3600" b="1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云形标注 8">
            <a:extLst>
              <a:ext uri="{FF2B5EF4-FFF2-40B4-BE49-F238E27FC236}">
                <a16:creationId xmlns:a16="http://schemas.microsoft.com/office/drawing/2014/main" id="{994460CE-2400-754C-B6AA-103DEB0073CD}"/>
              </a:ext>
            </a:extLst>
          </p:cNvPr>
          <p:cNvSpPr/>
          <p:nvPr/>
        </p:nvSpPr>
        <p:spPr>
          <a:xfrm>
            <a:off x="5249961" y="2170133"/>
            <a:ext cx="3544585" cy="2095333"/>
          </a:xfrm>
          <a:prstGeom prst="cloudCallout">
            <a:avLst>
              <a:gd name="adj1" fmla="val -49621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tx1"/>
                </a:solidFill>
              </a:rPr>
              <a:t>But...</a:t>
            </a:r>
            <a:endParaRPr kumimoji="1" lang="zh-CN" alt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90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CAF76-E37C-0C41-BEEE-664C73F8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Overall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5A1FA-32A5-3440-AF52-EC5CDAC05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All four applications running together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131BC2-B16E-1F4D-A8B1-6D03795F9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2253950"/>
            <a:ext cx="66040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85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B1FA06-94C4-3A4A-B18B-A3296A1E6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Conclusion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05BC2-8AAC-EC4D-899D-F71205920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b="0" dirty="0"/>
              <a:t>Traditional paging techniques </a:t>
            </a:r>
            <a:r>
              <a:rPr kumimoji="1" lang="en-US" altLang="zh-CN" b="0" i="1" dirty="0"/>
              <a:t>do not scale well </a:t>
            </a:r>
            <a:r>
              <a:rPr kumimoji="1" lang="en-US" altLang="zh-CN" b="0" dirty="0"/>
              <a:t>to RDMA scenarios</a:t>
            </a:r>
          </a:p>
          <a:p>
            <a:r>
              <a:rPr kumimoji="1" lang="en-US" altLang="zh-CN" b="0" dirty="0"/>
              <a:t>Leap, a </a:t>
            </a:r>
            <a:r>
              <a:rPr kumimoji="1" lang="en-US" altLang="zh-CN" b="0" i="1" dirty="0"/>
              <a:t>majority-based</a:t>
            </a:r>
            <a:r>
              <a:rPr kumimoji="1" lang="en-US" altLang="zh-CN" b="0" dirty="0"/>
              <a:t> prefetcher with </a:t>
            </a:r>
            <a:r>
              <a:rPr kumimoji="1" lang="en-US" altLang="zh-CN" b="0" i="1" dirty="0"/>
              <a:t>leaner data path,</a:t>
            </a:r>
            <a:r>
              <a:rPr kumimoji="1" lang="en-US" altLang="zh-CN" b="0" dirty="0"/>
              <a:t> can </a:t>
            </a:r>
            <a:r>
              <a:rPr kumimoji="1" lang="en-US" altLang="zh-CN" b="0" i="1" dirty="0"/>
              <a:t>significantly</a:t>
            </a:r>
            <a:r>
              <a:rPr kumimoji="1" lang="en-US" altLang="zh-CN" b="0" dirty="0"/>
              <a:t> </a:t>
            </a:r>
            <a:r>
              <a:rPr kumimoji="1" lang="en-US" altLang="zh-CN" b="0" i="1" dirty="0"/>
              <a:t>reduce</a:t>
            </a:r>
            <a:r>
              <a:rPr kumimoji="1" lang="en-US" altLang="zh-CN" b="0" dirty="0"/>
              <a:t> the latency of remote memory accesses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It minimizes remote memory accesses in the critical path</a:t>
            </a:r>
          </a:p>
        </p:txBody>
      </p:sp>
    </p:spTree>
    <p:extLst>
      <p:ext uri="{BB962C8B-B14F-4D97-AF65-F5344CB8AC3E}">
        <p14:creationId xmlns:p14="http://schemas.microsoft.com/office/powerpoint/2010/main" val="552413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77F916-50FB-424A-B317-888F9934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Why Best Paper?</a:t>
            </a:r>
            <a:endParaRPr kumimoji="1" lang="zh-CN" altLang="en-US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CF50F555-E5F0-F544-B52E-AC8FB7C207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222912"/>
              </p:ext>
            </p:extLst>
          </p:nvPr>
        </p:nvGraphicFramePr>
        <p:xfrm>
          <a:off x="3651095" y="1809147"/>
          <a:ext cx="4889810" cy="362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550">
                  <a:extLst>
                    <a:ext uri="{9D8B030D-6E8A-4147-A177-3AD203B41FA5}">
                      <a16:colId xmlns:a16="http://schemas.microsoft.com/office/drawing/2014/main" val="994609146"/>
                    </a:ext>
                  </a:extLst>
                </a:gridCol>
                <a:gridCol w="3114260">
                  <a:extLst>
                    <a:ext uri="{9D8B030D-6E8A-4147-A177-3AD203B41FA5}">
                      <a16:colId xmlns:a16="http://schemas.microsoft.com/office/drawing/2014/main" val="2852031605"/>
                    </a:ext>
                  </a:extLst>
                </a:gridCol>
              </a:tblGrid>
              <a:tr h="372507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Category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Verdict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336789"/>
                  </a:ext>
                </a:extLst>
              </a:tr>
              <a:tr h="372507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Problem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Real &amp; Practical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368710"/>
                  </a:ext>
                </a:extLst>
              </a:tr>
              <a:tr h="372507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Idea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Neat &amp; Novel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100523"/>
                  </a:ext>
                </a:extLst>
              </a:tr>
              <a:tr h="372507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Working; Code is available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701204"/>
                  </a:ext>
                </a:extLst>
              </a:tr>
              <a:tr h="372507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Surprisingly good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360109"/>
                  </a:ext>
                </a:extLst>
              </a:tr>
              <a:tr h="372507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Solid</a:t>
                      </a:r>
                      <a:endParaRPr lang="zh-CN" altLang="en-US" dirty="0">
                        <a:latin typeface="Gill Sans MT" panose="020B05020201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927470"/>
                  </a:ext>
                </a:extLst>
              </a:tr>
              <a:tr h="372507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Writing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Clear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676357"/>
                  </a:ext>
                </a:extLst>
              </a:tr>
              <a:tr h="372507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Continuity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Based on prior research but with significant contributions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568656"/>
                  </a:ext>
                </a:extLst>
              </a:tr>
              <a:tr h="372507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Gill Sans MT" panose="020B0502020104020203" pitchFamily="34" charset="0"/>
                        </a:rPr>
                        <a:t>Probably huge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14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3915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06753E-A980-0E48-88F4-69E4C1724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Q&amp;A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5198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262C7F-93A9-174C-AB3E-D6D47717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35B14-AAD5-EC42-9211-480EB8364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Applications run terribly when memory is low</a:t>
            </a:r>
          </a:p>
          <a:p>
            <a:r>
              <a:rPr kumimoji="1" lang="en-US" altLang="zh-CN" dirty="0"/>
              <a:t>Performance degradation is disproportional</a:t>
            </a:r>
          </a:p>
          <a:p>
            <a:endParaRPr kumimoji="1"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B60456-01C2-D142-871C-768E9AFDC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070" y="2315886"/>
            <a:ext cx="7603435" cy="349137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5F8D77A-7410-F542-BEB8-B8DA5C703264}"/>
              </a:ext>
            </a:extLst>
          </p:cNvPr>
          <p:cNvSpPr txBox="1"/>
          <p:nvPr/>
        </p:nvSpPr>
        <p:spPr>
          <a:xfrm>
            <a:off x="2315817" y="5973417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Figure Credit: </a:t>
            </a:r>
            <a:r>
              <a:rPr lang="en-US" altLang="zh-CN" dirty="0"/>
              <a:t>Hasan Al </a:t>
            </a:r>
            <a:r>
              <a:rPr lang="en-US" altLang="zh-CN" dirty="0" err="1"/>
              <a:t>Maruf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0406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262C7F-93A9-174C-AB3E-D6D47717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35B14-AAD5-EC42-9211-480EB8364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Memory balance is often ununiform</a:t>
            </a:r>
          </a:p>
          <a:p>
            <a:pPr lvl="1"/>
            <a:r>
              <a:rPr kumimoji="1" lang="en-US" altLang="zh-CN" b="0" dirty="0">
                <a:latin typeface="Gill Sans MT" panose="020B0502020104020203" pitchFamily="34" charset="0"/>
              </a:rPr>
              <a:t>An observation</a:t>
            </a:r>
          </a:p>
          <a:p>
            <a:r>
              <a:rPr kumimoji="1" lang="en-US" altLang="zh-CN" dirty="0"/>
              <a:t>Network getting faster</a:t>
            </a:r>
          </a:p>
          <a:p>
            <a:r>
              <a:rPr kumimoji="1" lang="en-US" altLang="zh-CN" dirty="0"/>
              <a:t>Disk getting (relatively) slower</a:t>
            </a:r>
          </a:p>
        </p:txBody>
      </p:sp>
    </p:spTree>
    <p:extLst>
      <p:ext uri="{BB962C8B-B14F-4D97-AF65-F5344CB8AC3E}">
        <p14:creationId xmlns:p14="http://schemas.microsoft.com/office/powerpoint/2010/main" val="4247205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>
            <a:extLst>
              <a:ext uri="{FF2B5EF4-FFF2-40B4-BE49-F238E27FC236}">
                <a16:creationId xmlns:a16="http://schemas.microsoft.com/office/drawing/2014/main" id="{5A5A3F92-2FCD-7A4B-9B62-4251B8CFD7AB}"/>
              </a:ext>
            </a:extLst>
          </p:cNvPr>
          <p:cNvSpPr/>
          <p:nvPr/>
        </p:nvSpPr>
        <p:spPr>
          <a:xfrm>
            <a:off x="5398604" y="2323192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BF67A73-562D-8341-BD1F-E13F7F8594C2}"/>
              </a:ext>
            </a:extLst>
          </p:cNvPr>
          <p:cNvSpPr/>
          <p:nvPr/>
        </p:nvSpPr>
        <p:spPr>
          <a:xfrm>
            <a:off x="4482549" y="2319645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C1C888A-6AC4-C745-A160-7304A7CB2CA5}"/>
              </a:ext>
            </a:extLst>
          </p:cNvPr>
          <p:cNvSpPr/>
          <p:nvPr/>
        </p:nvSpPr>
        <p:spPr>
          <a:xfrm>
            <a:off x="2189922" y="2319645"/>
            <a:ext cx="228268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6076561-5BAA-0644-AD52-E83975C88B2C}"/>
              </a:ext>
            </a:extLst>
          </p:cNvPr>
          <p:cNvSpPr/>
          <p:nvPr/>
        </p:nvSpPr>
        <p:spPr>
          <a:xfrm>
            <a:off x="4326834" y="4963551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70C1D9E-53FF-8343-9F70-D08737E07E66}"/>
              </a:ext>
            </a:extLst>
          </p:cNvPr>
          <p:cNvSpPr/>
          <p:nvPr/>
        </p:nvSpPr>
        <p:spPr>
          <a:xfrm>
            <a:off x="4326834" y="4165968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C9E77D5-E629-6D43-B263-801D6CE0BEB6}"/>
              </a:ext>
            </a:extLst>
          </p:cNvPr>
          <p:cNvSpPr/>
          <p:nvPr/>
        </p:nvSpPr>
        <p:spPr>
          <a:xfrm>
            <a:off x="4326834" y="3419061"/>
            <a:ext cx="228268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494E47C-A079-744B-B8A3-C99EECB95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7BA61D-E080-DB48-B65B-67049BFD9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3837"/>
            <a:ext cx="10515600" cy="3795485"/>
          </a:xfrm>
        </p:spPr>
        <p:txBody>
          <a:bodyPr/>
          <a:lstStyle/>
          <a:p>
            <a:r>
              <a:rPr kumimoji="1" lang="en-US" altLang="zh-CN" dirty="0"/>
              <a:t>Memory Disaggregation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E17EE4B-BEC8-394E-BA32-2526CB0CE876}"/>
              </a:ext>
            </a:extLst>
          </p:cNvPr>
          <p:cNvSpPr/>
          <p:nvPr/>
        </p:nvSpPr>
        <p:spPr>
          <a:xfrm>
            <a:off x="2189922" y="2316449"/>
            <a:ext cx="7812156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80F615B-0F89-7E4B-977E-B51910BD742C}"/>
              </a:ext>
            </a:extLst>
          </p:cNvPr>
          <p:cNvSpPr txBox="1"/>
          <p:nvPr/>
        </p:nvSpPr>
        <p:spPr>
          <a:xfrm>
            <a:off x="3021496" y="3462995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Machine 1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69E787-4250-6D43-8FF2-537227ABCE5A}"/>
              </a:ext>
            </a:extLst>
          </p:cNvPr>
          <p:cNvSpPr txBox="1"/>
          <p:nvPr/>
        </p:nvSpPr>
        <p:spPr>
          <a:xfrm>
            <a:off x="3021496" y="4206530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Machine 2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CA3999A-FA23-4347-9B8A-58D380834556}"/>
              </a:ext>
            </a:extLst>
          </p:cNvPr>
          <p:cNvSpPr txBox="1"/>
          <p:nvPr/>
        </p:nvSpPr>
        <p:spPr>
          <a:xfrm>
            <a:off x="3021496" y="4950065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Machine 3</a:t>
            </a:r>
            <a:endParaRPr kumimoji="1"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4585AD1-974B-AD48-A5EC-B681BECF2056}"/>
              </a:ext>
            </a:extLst>
          </p:cNvPr>
          <p:cNvSpPr/>
          <p:nvPr/>
        </p:nvSpPr>
        <p:spPr>
          <a:xfrm>
            <a:off x="4326835" y="3419061"/>
            <a:ext cx="2650435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4FA44A-D3F0-8D48-ABB4-F5E5B86845EA}"/>
              </a:ext>
            </a:extLst>
          </p:cNvPr>
          <p:cNvSpPr/>
          <p:nvPr/>
        </p:nvSpPr>
        <p:spPr>
          <a:xfrm>
            <a:off x="4326834" y="4165968"/>
            <a:ext cx="2650435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B78EC64-624E-9F4D-A8F1-312471AE0F40}"/>
              </a:ext>
            </a:extLst>
          </p:cNvPr>
          <p:cNvSpPr/>
          <p:nvPr/>
        </p:nvSpPr>
        <p:spPr>
          <a:xfrm>
            <a:off x="4326834" y="4956808"/>
            <a:ext cx="2650435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68004622-6B5B-7542-ADB1-F7261985F1BF}"/>
              </a:ext>
            </a:extLst>
          </p:cNvPr>
          <p:cNvSpPr/>
          <p:nvPr/>
        </p:nvSpPr>
        <p:spPr>
          <a:xfrm>
            <a:off x="8900488" y="3825584"/>
            <a:ext cx="1744319" cy="1124481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cxnSp>
        <p:nvCxnSpPr>
          <p:cNvPr id="15" name="肘形连接符 14">
            <a:extLst>
              <a:ext uri="{FF2B5EF4-FFF2-40B4-BE49-F238E27FC236}">
                <a16:creationId xmlns:a16="http://schemas.microsoft.com/office/drawing/2014/main" id="{95340BB1-A29C-9E49-8B58-2AAAD7D9B0E4}"/>
              </a:ext>
            </a:extLst>
          </p:cNvPr>
          <p:cNvCxnSpPr>
            <a:stCxn id="10" idx="3"/>
            <a:endCxn id="13" idx="4"/>
          </p:cNvCxnSpPr>
          <p:nvPr/>
        </p:nvCxnSpPr>
        <p:spPr>
          <a:xfrm>
            <a:off x="6977270" y="3647661"/>
            <a:ext cx="2204338" cy="17792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>
            <a:extLst>
              <a:ext uri="{FF2B5EF4-FFF2-40B4-BE49-F238E27FC236}">
                <a16:creationId xmlns:a16="http://schemas.microsoft.com/office/drawing/2014/main" id="{46CAE786-5013-2243-AA54-C445A7C0434E}"/>
              </a:ext>
            </a:extLst>
          </p:cNvPr>
          <p:cNvCxnSpPr>
            <a:stCxn id="12" idx="3"/>
            <a:endCxn id="13" idx="2"/>
          </p:cNvCxnSpPr>
          <p:nvPr/>
        </p:nvCxnSpPr>
        <p:spPr>
          <a:xfrm flipV="1">
            <a:off x="6977269" y="4950065"/>
            <a:ext cx="2204339" cy="23534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1115C59D-ACDB-0E4B-A675-896E289E85BD}"/>
              </a:ext>
            </a:extLst>
          </p:cNvPr>
          <p:cNvCxnSpPr>
            <a:stCxn id="11" idx="3"/>
            <a:endCxn id="13" idx="3"/>
          </p:cNvCxnSpPr>
          <p:nvPr/>
        </p:nvCxnSpPr>
        <p:spPr>
          <a:xfrm flipV="1">
            <a:off x="6977269" y="4387825"/>
            <a:ext cx="1923219" cy="67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793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9B1E821C-1785-174E-952F-87EB40DAE42C}"/>
              </a:ext>
            </a:extLst>
          </p:cNvPr>
          <p:cNvSpPr/>
          <p:nvPr/>
        </p:nvSpPr>
        <p:spPr>
          <a:xfrm>
            <a:off x="6314659" y="2321576"/>
            <a:ext cx="1485902" cy="4469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4A69F6B7-4515-9643-8670-06DB4A3C6893}"/>
              </a:ext>
            </a:extLst>
          </p:cNvPr>
          <p:cNvSpPr/>
          <p:nvPr/>
        </p:nvSpPr>
        <p:spPr>
          <a:xfrm>
            <a:off x="5232953" y="4176222"/>
            <a:ext cx="1485902" cy="4469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A5A3F92-2FCD-7A4B-9B62-4251B8CFD7AB}"/>
              </a:ext>
            </a:extLst>
          </p:cNvPr>
          <p:cNvSpPr/>
          <p:nvPr/>
        </p:nvSpPr>
        <p:spPr>
          <a:xfrm>
            <a:off x="5398604" y="2323192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BF67A73-562D-8341-BD1F-E13F7F8594C2}"/>
              </a:ext>
            </a:extLst>
          </p:cNvPr>
          <p:cNvSpPr/>
          <p:nvPr/>
        </p:nvSpPr>
        <p:spPr>
          <a:xfrm>
            <a:off x="4482549" y="2319645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C1C888A-6AC4-C745-A160-7304A7CB2CA5}"/>
              </a:ext>
            </a:extLst>
          </p:cNvPr>
          <p:cNvSpPr/>
          <p:nvPr/>
        </p:nvSpPr>
        <p:spPr>
          <a:xfrm>
            <a:off x="2189922" y="2319645"/>
            <a:ext cx="228268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6076561-5BAA-0644-AD52-E83975C88B2C}"/>
              </a:ext>
            </a:extLst>
          </p:cNvPr>
          <p:cNvSpPr/>
          <p:nvPr/>
        </p:nvSpPr>
        <p:spPr>
          <a:xfrm>
            <a:off x="4326834" y="4963551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70C1D9E-53FF-8343-9F70-D08737E07E66}"/>
              </a:ext>
            </a:extLst>
          </p:cNvPr>
          <p:cNvSpPr/>
          <p:nvPr/>
        </p:nvSpPr>
        <p:spPr>
          <a:xfrm>
            <a:off x="4326834" y="4165968"/>
            <a:ext cx="90611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C9E77D5-E629-6D43-B263-801D6CE0BEB6}"/>
              </a:ext>
            </a:extLst>
          </p:cNvPr>
          <p:cNvSpPr/>
          <p:nvPr/>
        </p:nvSpPr>
        <p:spPr>
          <a:xfrm>
            <a:off x="4326834" y="3419061"/>
            <a:ext cx="228268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494E47C-A079-744B-B8A3-C99EECB95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Background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7BA61D-E080-DB48-B65B-67049BFD9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3837"/>
            <a:ext cx="10515600" cy="3795485"/>
          </a:xfrm>
        </p:spPr>
        <p:txBody>
          <a:bodyPr/>
          <a:lstStyle/>
          <a:p>
            <a:r>
              <a:rPr kumimoji="1" lang="en-US" altLang="zh-CN" dirty="0"/>
              <a:t>Memory Disaggregation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E17EE4B-BEC8-394E-BA32-2526CB0CE876}"/>
              </a:ext>
            </a:extLst>
          </p:cNvPr>
          <p:cNvSpPr/>
          <p:nvPr/>
        </p:nvSpPr>
        <p:spPr>
          <a:xfrm>
            <a:off x="2189922" y="2316449"/>
            <a:ext cx="7812156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80F615B-0F89-7E4B-977E-B51910BD742C}"/>
              </a:ext>
            </a:extLst>
          </p:cNvPr>
          <p:cNvSpPr txBox="1"/>
          <p:nvPr/>
        </p:nvSpPr>
        <p:spPr>
          <a:xfrm>
            <a:off x="3021496" y="3462995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Machine 1</a:t>
            </a:r>
            <a:endParaRPr kumimoji="1"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669E787-4250-6D43-8FF2-537227ABCE5A}"/>
              </a:ext>
            </a:extLst>
          </p:cNvPr>
          <p:cNvSpPr txBox="1"/>
          <p:nvPr/>
        </p:nvSpPr>
        <p:spPr>
          <a:xfrm>
            <a:off x="3021496" y="4206530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Machine 2</a:t>
            </a:r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CA3999A-FA23-4347-9B8A-58D380834556}"/>
              </a:ext>
            </a:extLst>
          </p:cNvPr>
          <p:cNvSpPr txBox="1"/>
          <p:nvPr/>
        </p:nvSpPr>
        <p:spPr>
          <a:xfrm>
            <a:off x="3021496" y="4950065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Machine 3</a:t>
            </a:r>
            <a:endParaRPr kumimoji="1"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4585AD1-974B-AD48-A5EC-B681BECF2056}"/>
              </a:ext>
            </a:extLst>
          </p:cNvPr>
          <p:cNvSpPr/>
          <p:nvPr/>
        </p:nvSpPr>
        <p:spPr>
          <a:xfrm>
            <a:off x="4326835" y="3419061"/>
            <a:ext cx="2650435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4FA44A-D3F0-8D48-ABB4-F5E5B86845EA}"/>
              </a:ext>
            </a:extLst>
          </p:cNvPr>
          <p:cNvSpPr/>
          <p:nvPr/>
        </p:nvSpPr>
        <p:spPr>
          <a:xfrm>
            <a:off x="4326834" y="4165968"/>
            <a:ext cx="2650435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B78EC64-624E-9F4D-A8F1-312471AE0F40}"/>
              </a:ext>
            </a:extLst>
          </p:cNvPr>
          <p:cNvSpPr/>
          <p:nvPr/>
        </p:nvSpPr>
        <p:spPr>
          <a:xfrm>
            <a:off x="4326834" y="4956808"/>
            <a:ext cx="2650435" cy="45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68004622-6B5B-7542-ADB1-F7261985F1BF}"/>
              </a:ext>
            </a:extLst>
          </p:cNvPr>
          <p:cNvSpPr/>
          <p:nvPr/>
        </p:nvSpPr>
        <p:spPr>
          <a:xfrm>
            <a:off x="8900488" y="3825584"/>
            <a:ext cx="1744319" cy="1124481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cxnSp>
        <p:nvCxnSpPr>
          <p:cNvPr id="15" name="肘形连接符 14">
            <a:extLst>
              <a:ext uri="{FF2B5EF4-FFF2-40B4-BE49-F238E27FC236}">
                <a16:creationId xmlns:a16="http://schemas.microsoft.com/office/drawing/2014/main" id="{95340BB1-A29C-9E49-8B58-2AAAD7D9B0E4}"/>
              </a:ext>
            </a:extLst>
          </p:cNvPr>
          <p:cNvCxnSpPr>
            <a:stCxn id="10" idx="3"/>
            <a:endCxn id="13" idx="4"/>
          </p:cNvCxnSpPr>
          <p:nvPr/>
        </p:nvCxnSpPr>
        <p:spPr>
          <a:xfrm>
            <a:off x="6977270" y="3647661"/>
            <a:ext cx="2204338" cy="17792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>
            <a:extLst>
              <a:ext uri="{FF2B5EF4-FFF2-40B4-BE49-F238E27FC236}">
                <a16:creationId xmlns:a16="http://schemas.microsoft.com/office/drawing/2014/main" id="{46CAE786-5013-2243-AA54-C445A7C0434E}"/>
              </a:ext>
            </a:extLst>
          </p:cNvPr>
          <p:cNvCxnSpPr>
            <a:stCxn id="12" idx="3"/>
            <a:endCxn id="13" idx="2"/>
          </p:cNvCxnSpPr>
          <p:nvPr/>
        </p:nvCxnSpPr>
        <p:spPr>
          <a:xfrm flipV="1">
            <a:off x="6977269" y="4950065"/>
            <a:ext cx="2204339" cy="23534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1115C59D-ACDB-0E4B-A675-896E289E85BD}"/>
              </a:ext>
            </a:extLst>
          </p:cNvPr>
          <p:cNvCxnSpPr>
            <a:stCxn id="11" idx="3"/>
            <a:endCxn id="13" idx="3"/>
          </p:cNvCxnSpPr>
          <p:nvPr/>
        </p:nvCxnSpPr>
        <p:spPr>
          <a:xfrm flipV="1">
            <a:off x="6977269" y="4387825"/>
            <a:ext cx="1923219" cy="67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221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华康俪金黑W8(P)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>
              <a:lumMod val="6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基于Ring-allreduce的分布式深度学习训练性能优化-李诚 - 副本.pptx" id="{ACEE6617-8D80-4CE8-96FA-327C1C643FE8}" vid="{37DA687B-0B2A-4606-8A8F-8E2BFB565B03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ADSL实验室模板(李诚老师提供)</Template>
  <TotalTime>3176</TotalTime>
  <Words>1500</Words>
  <Application>Microsoft Macintosh PowerPoint</Application>
  <PresentationFormat>宽屏</PresentationFormat>
  <Paragraphs>506</Paragraphs>
  <Slides>53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61" baseType="lpstr">
      <vt:lpstr>等线</vt:lpstr>
      <vt:lpstr>华康俪金黑W8(P)</vt:lpstr>
      <vt:lpstr>楷体</vt:lpstr>
      <vt:lpstr>微软雅黑</vt:lpstr>
      <vt:lpstr>Arial</vt:lpstr>
      <vt:lpstr>Gill Sans MT</vt:lpstr>
      <vt:lpstr>Times New Roman</vt:lpstr>
      <vt:lpstr>Office 主题</vt:lpstr>
      <vt:lpstr>Effectively Prefetching Remote Memory with Leap </vt:lpstr>
      <vt:lpstr>Contents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Motivation</vt:lpstr>
      <vt:lpstr>Conventional Wisdom</vt:lpstr>
      <vt:lpstr>Conventional Wisdom</vt:lpstr>
      <vt:lpstr>Conventional Wisdom</vt:lpstr>
      <vt:lpstr>Paging in Linux</vt:lpstr>
      <vt:lpstr>Paging in Linux</vt:lpstr>
      <vt:lpstr>Consider more pages?</vt:lpstr>
      <vt:lpstr>Strict Prefetching</vt:lpstr>
      <vt:lpstr>Think “Approximate”</vt:lpstr>
      <vt:lpstr>Summing up</vt:lpstr>
      <vt:lpstr>What if...</vt:lpstr>
      <vt:lpstr>Summing up</vt:lpstr>
      <vt:lpstr>Design Goals</vt:lpstr>
      <vt:lpstr>Design</vt:lpstr>
      <vt:lpstr>System Design</vt:lpstr>
      <vt:lpstr>Eager Cache Eviction</vt:lpstr>
      <vt:lpstr>Eager Cache Eviction</vt:lpstr>
      <vt:lpstr>Design</vt:lpstr>
      <vt:lpstr>DIY: Trend detection</vt:lpstr>
      <vt:lpstr>DIY: Trend detection</vt:lpstr>
      <vt:lpstr>DIY: Trend detection</vt:lpstr>
      <vt:lpstr>Boyer-Mooer Majority Vote Alg.</vt:lpstr>
      <vt:lpstr>Design</vt:lpstr>
      <vt:lpstr>Prefetch Candidate Gen.</vt:lpstr>
      <vt:lpstr>Get Window Size</vt:lpstr>
      <vt:lpstr>Evaluation</vt:lpstr>
      <vt:lpstr>Data Path</vt:lpstr>
      <vt:lpstr>Data Path</vt:lpstr>
      <vt:lpstr>Prefetchers</vt:lpstr>
      <vt:lpstr>Prefetchers</vt:lpstr>
      <vt:lpstr>Prefetchers</vt:lpstr>
      <vt:lpstr>Prefetchers</vt:lpstr>
      <vt:lpstr>Prefetchers</vt:lpstr>
      <vt:lpstr>Overall impact</vt:lpstr>
      <vt:lpstr>Overall Impact</vt:lpstr>
      <vt:lpstr>Overall Impact</vt:lpstr>
      <vt:lpstr>Overall Impact</vt:lpstr>
      <vt:lpstr>Overall Impact</vt:lpstr>
      <vt:lpstr>Overall Impact</vt:lpstr>
      <vt:lpstr>Conclusion</vt:lpstr>
      <vt:lpstr>Why Best Paper?</vt:lpstr>
      <vt:lpstr>Q&amp;A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xu ll</dc:creator>
  <cp:lastModifiedBy>Manilone Mike</cp:lastModifiedBy>
  <cp:revision>68</cp:revision>
  <dcterms:created xsi:type="dcterms:W3CDTF">2019-12-04T06:28:33Z</dcterms:created>
  <dcterms:modified xsi:type="dcterms:W3CDTF">2020-11-04T09:43:28Z</dcterms:modified>
</cp:coreProperties>
</file>