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4.jpg" ContentType="image/pn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18.jpg" ContentType="image/jpeg"/>
  <Override PartName="/ppt/notesSlides/notesSlide31.xml" ContentType="application/vnd.openxmlformats-officedocument.presentationml.notesSlide+xml"/>
  <Override PartName="/ppt/media/image19.jpg" ContentType="image/jpeg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.xml" ContentType="application/vnd.openxmlformats-officedocument.presentationml.tags+xml"/>
  <Override PartName="/ppt/notesSlides/notesSlide39.xml" ContentType="application/vnd.openxmlformats-officedocument.presentationml.notesSlide+xml"/>
  <Override PartName="/ppt/media/image23.jpg" ContentType="image/jpeg"/>
  <Override PartName="/ppt/notesSlides/notesSlide40.xml" ContentType="application/vnd.openxmlformats-officedocument.presentationml.notesSlide+xml"/>
  <Override PartName="/ppt/media/image24.jpg" ContentType="image/jpeg"/>
  <Override PartName="/ppt/notesSlides/notesSlide41.xml" ContentType="application/vnd.openxmlformats-officedocument.presentationml.notesSlide+xml"/>
  <Override PartName="/ppt/media/image25.jpg" ContentType="image/jpeg"/>
  <Override PartName="/ppt/media/image26.jpg" ContentType="image/jpeg"/>
  <Override PartName="/ppt/media/image27.jpg" ContentType="image/jpeg"/>
  <Override PartName="/ppt/notesSlides/notesSlide42.xml" ContentType="application/vnd.openxmlformats-officedocument.presentationml.notesSlide+xml"/>
  <Override PartName="/ppt/media/image28.jpg" ContentType="image/jpeg"/>
  <Override PartName="/ppt/media/image29.jpg" ContentType="image/jpeg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483" r:id="rId3"/>
    <p:sldId id="484" r:id="rId4"/>
    <p:sldId id="488" r:id="rId5"/>
    <p:sldId id="517" r:id="rId6"/>
    <p:sldId id="518" r:id="rId7"/>
    <p:sldId id="516" r:id="rId8"/>
    <p:sldId id="489" r:id="rId9"/>
    <p:sldId id="490" r:id="rId10"/>
    <p:sldId id="492" r:id="rId11"/>
    <p:sldId id="491" r:id="rId12"/>
    <p:sldId id="496" r:id="rId13"/>
    <p:sldId id="498" r:id="rId14"/>
    <p:sldId id="497" r:id="rId15"/>
    <p:sldId id="519" r:id="rId16"/>
    <p:sldId id="499" r:id="rId17"/>
    <p:sldId id="520" r:id="rId18"/>
    <p:sldId id="500" r:id="rId19"/>
    <p:sldId id="501" r:id="rId20"/>
    <p:sldId id="502" r:id="rId21"/>
    <p:sldId id="503" r:id="rId22"/>
    <p:sldId id="505" r:id="rId23"/>
    <p:sldId id="506" r:id="rId24"/>
    <p:sldId id="508" r:id="rId25"/>
    <p:sldId id="512" r:id="rId26"/>
    <p:sldId id="513" r:id="rId27"/>
    <p:sldId id="514" r:id="rId28"/>
    <p:sldId id="510" r:id="rId29"/>
    <p:sldId id="515" r:id="rId30"/>
    <p:sldId id="521" r:id="rId31"/>
    <p:sldId id="361" r:id="rId32"/>
    <p:sldId id="373" r:id="rId33"/>
    <p:sldId id="374" r:id="rId34"/>
    <p:sldId id="375" r:id="rId35"/>
    <p:sldId id="376" r:id="rId36"/>
    <p:sldId id="485" r:id="rId37"/>
    <p:sldId id="486" r:id="rId38"/>
    <p:sldId id="487" r:id="rId39"/>
    <p:sldId id="522" r:id="rId40"/>
    <p:sldId id="523" r:id="rId41"/>
    <p:sldId id="305" r:id="rId42"/>
    <p:sldId id="524" r:id="rId43"/>
    <p:sldId id="525" r:id="rId44"/>
    <p:sldId id="526" r:id="rId45"/>
    <p:sldId id="493" r:id="rId46"/>
    <p:sldId id="312" r:id="rId47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  <p:cmAuthor id="2" name="rabbit white" initials="rw" lastIdx="1" clrIdx="1">
    <p:extLst>
      <p:ext uri="{19B8F6BF-5375-455C-9EA6-DF929625EA0E}">
        <p15:presenceInfo xmlns:p15="http://schemas.microsoft.com/office/powerpoint/2012/main" userId="7947fa2f1c1de3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8ACB"/>
    <a:srgbClr val="F6AD8E"/>
    <a:srgbClr val="FF3300"/>
    <a:srgbClr val="99FF99"/>
    <a:srgbClr val="CC99FF"/>
    <a:srgbClr val="0066FF"/>
    <a:srgbClr val="543795"/>
    <a:srgbClr val="9FBFE5"/>
    <a:srgbClr val="70AD47"/>
    <a:srgbClr val="98B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3" autoAdjust="0"/>
    <p:restoredTop sz="91492" autoAdjust="0"/>
  </p:normalViewPr>
  <p:slideViewPr>
    <p:cSldViewPr snapToGrid="0" showGuides="1">
      <p:cViewPr varScale="1">
        <p:scale>
          <a:sx n="61" d="100"/>
          <a:sy n="61" d="100"/>
        </p:scale>
        <p:origin x="67" y="413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9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499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929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6327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92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08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4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011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4186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067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62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8382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064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278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672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914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0613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604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835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008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6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13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这里</a:t>
            </a:r>
            <a:r>
              <a:rPr lang="en-US" altLang="zh-CN" dirty="0"/>
              <a:t>Li</a:t>
            </a:r>
            <a:r>
              <a:rPr lang="zh-CN" altLang="en-US" dirty="0"/>
              <a:t>表示</a:t>
            </a:r>
            <a:r>
              <a:rPr lang="en-US" altLang="zh-CN" dirty="0" err="1"/>
              <a:t>nodei</a:t>
            </a:r>
            <a:r>
              <a:rPr lang="zh-CN" altLang="en-US" dirty="0"/>
              <a:t>的账本，</a:t>
            </a:r>
            <a:r>
              <a:rPr lang="en-US" altLang="zh-CN" dirty="0" err="1"/>
              <a:t>len</a:t>
            </a:r>
            <a:r>
              <a:rPr lang="en-US" altLang="zh-CN" dirty="0"/>
              <a:t>()</a:t>
            </a:r>
            <a:r>
              <a:rPr lang="zh-CN" altLang="en-US" dirty="0"/>
              <a:t>是账本中记录数量 </a:t>
            </a:r>
            <a:endParaRPr lang="en-US" altLang="zh-CN" dirty="0"/>
          </a:p>
          <a:p>
            <a:r>
              <a:rPr lang="zh-CN" altLang="en-US" dirty="0"/>
              <a:t>这里的一致性指的是在任意两个节点的账本中，其共有的部分的每条记录一定是一样的</a:t>
            </a:r>
            <a:endParaRPr lang="en-US" altLang="zh-CN" dirty="0"/>
          </a:p>
          <a:p>
            <a:r>
              <a:rPr lang="en-US" altLang="zh-CN" dirty="0"/>
              <a:t>BFT SMR</a:t>
            </a:r>
            <a:r>
              <a:rPr lang="zh-CN" altLang="en-US" dirty="0"/>
              <a:t>协议保证了</a:t>
            </a:r>
            <a:r>
              <a:rPr lang="en-US" altLang="zh-CN" dirty="0"/>
              <a:t>value U</a:t>
            </a:r>
            <a:r>
              <a:rPr lang="zh-CN" altLang="en-US" dirty="0"/>
              <a:t>能准确无误的传播至每个节点中，而</a:t>
            </a:r>
            <a:r>
              <a:rPr lang="en-US" altLang="zh-CN" dirty="0"/>
              <a:t>Pompe</a:t>
            </a:r>
            <a:r>
              <a:rPr lang="zh-CN" altLang="en-US" dirty="0"/>
              <a:t>所提出的协议保证了共识阶段</a:t>
            </a:r>
            <a:r>
              <a:rPr lang="en-US" altLang="zh-CN" dirty="0"/>
              <a:t>leader</a:t>
            </a:r>
            <a:r>
              <a:rPr lang="zh-CN" altLang="en-US" dirty="0"/>
              <a:t>收集并构建的</a:t>
            </a:r>
            <a:r>
              <a:rPr lang="en-US" altLang="zh-CN" dirty="0"/>
              <a:t>value U</a:t>
            </a:r>
            <a:r>
              <a:rPr lang="zh-CN" altLang="en-US" dirty="0"/>
              <a:t>中包含每条命令所对应的时间戳，因此每个节点根据时间戳构建的序列是唯一的，因此每个节点的账本中的记录及其顺序是一致的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4474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如果一个正确节点最终将命令</a:t>
            </a:r>
            <a:r>
              <a:rPr lang="en-US" altLang="zh-CN" dirty="0"/>
              <a:t>c</a:t>
            </a:r>
            <a:r>
              <a:rPr lang="zh-CN" altLang="en-US" dirty="0"/>
              <a:t>添加到自己的账本上，则在排序阶段至少有一个节点曾经提出过这个命令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这是因为正确节点中的每个命令都来自于一个被共识阶段的</a:t>
            </a:r>
            <a:r>
              <a:rPr lang="en-US" altLang="zh-CN" dirty="0"/>
              <a:t>leader</a:t>
            </a:r>
            <a:r>
              <a:rPr lang="zh-CN" altLang="en-US" dirty="0"/>
              <a:t>所确认的，由</a:t>
            </a:r>
            <a:r>
              <a:rPr lang="en-US" altLang="zh-CN" dirty="0"/>
              <a:t>2f+1</a:t>
            </a:r>
            <a:r>
              <a:rPr lang="zh-CN" altLang="en-US" dirty="0"/>
              <a:t>个</a:t>
            </a:r>
            <a:r>
              <a:rPr lang="en-US" altLang="zh-CN" dirty="0" err="1"/>
              <a:t>collresp</a:t>
            </a:r>
            <a:r>
              <a:rPr lang="zh-CN" altLang="en-US" dirty="0"/>
              <a:t>构成的</a:t>
            </a:r>
            <a:r>
              <a:rPr lang="en-US" altLang="zh-CN" dirty="0"/>
              <a:t>value</a:t>
            </a:r>
            <a:r>
              <a:rPr lang="zh-CN" altLang="en-US" dirty="0"/>
              <a:t>，假设这个</a:t>
            </a:r>
            <a:r>
              <a:rPr lang="en-US" altLang="zh-CN" dirty="0"/>
              <a:t>value</a:t>
            </a:r>
            <a:r>
              <a:rPr lang="zh-CN" altLang="en-US" dirty="0"/>
              <a:t>是在</a:t>
            </a:r>
            <a:r>
              <a:rPr lang="en-US" altLang="zh-CN" dirty="0" err="1"/>
              <a:t>slotk</a:t>
            </a:r>
            <a:r>
              <a:rPr lang="zh-CN" altLang="en-US" dirty="0"/>
              <a:t>时被确认的，则每一个</a:t>
            </a:r>
            <a:r>
              <a:rPr lang="en-US" altLang="zh-CN" dirty="0" err="1"/>
              <a:t>collectresponse</a:t>
            </a:r>
            <a:r>
              <a:rPr lang="zh-CN" altLang="en-US" dirty="0"/>
              <a:t>上面都带有一个在</a:t>
            </a:r>
            <a:r>
              <a:rPr lang="en-US" altLang="zh-CN" dirty="0" err="1"/>
              <a:t>slotk</a:t>
            </a:r>
            <a:r>
              <a:rPr lang="zh-CN" altLang="en-US" dirty="0"/>
              <a:t>范围内的</a:t>
            </a:r>
            <a:r>
              <a:rPr lang="en-US" altLang="zh-CN" dirty="0" err="1"/>
              <a:t>ts</a:t>
            </a:r>
            <a:r>
              <a:rPr lang="zh-CN" altLang="en-US" dirty="0"/>
              <a:t>，只有在</a:t>
            </a:r>
            <a:r>
              <a:rPr lang="en-US" altLang="zh-CN" dirty="0"/>
              <a:t>ordering</a:t>
            </a:r>
            <a:r>
              <a:rPr lang="zh-CN" altLang="en-US" dirty="0"/>
              <a:t>阶段被提出时才能产生这个时间戳，因此</a:t>
            </a:r>
            <a:r>
              <a:rPr lang="en-US" altLang="zh-CN" dirty="0"/>
              <a:t>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702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Median</a:t>
            </a:r>
            <a:r>
              <a:rPr lang="zh-CN" altLang="en-US" dirty="0"/>
              <a:t>被限制在</a:t>
            </a:r>
            <a:r>
              <a:rPr lang="en-US" altLang="zh-CN" dirty="0" err="1"/>
              <a:t>cn</a:t>
            </a:r>
            <a:r>
              <a:rPr lang="zh-CN" altLang="en-US" dirty="0"/>
              <a:t>的</a:t>
            </a:r>
            <a:r>
              <a:rPr lang="en-US" altLang="zh-CN" dirty="0" err="1"/>
              <a:t>ts</a:t>
            </a:r>
            <a:r>
              <a:rPr lang="zh-CN" altLang="en-US" dirty="0"/>
              <a:t>中间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case1 2 </a:t>
            </a:r>
            <a:r>
              <a:rPr lang="zh-CN" altLang="en-US" dirty="0"/>
              <a:t>的情况下</a:t>
            </a:r>
            <a:r>
              <a:rPr lang="en-US" altLang="zh-CN" dirty="0"/>
              <a:t>median</a:t>
            </a:r>
            <a:r>
              <a:rPr lang="zh-CN" altLang="en-US" dirty="0"/>
              <a:t>恰好为</a:t>
            </a:r>
            <a:r>
              <a:rPr lang="en-US" altLang="zh-CN" dirty="0" err="1"/>
              <a:t>cn</a:t>
            </a:r>
            <a:r>
              <a:rPr lang="zh-CN" altLang="en-US" dirty="0"/>
              <a:t>的</a:t>
            </a:r>
            <a:r>
              <a:rPr lang="en-US" altLang="zh-CN" dirty="0" err="1"/>
              <a:t>ts</a:t>
            </a:r>
            <a:r>
              <a:rPr lang="zh-CN" altLang="en-US" dirty="0"/>
              <a:t>，而</a:t>
            </a:r>
            <a:r>
              <a:rPr lang="en-US" altLang="zh-CN" dirty="0"/>
              <a:t>case3 </a:t>
            </a:r>
            <a:r>
              <a:rPr lang="zh-CN" altLang="en-US" dirty="0"/>
              <a:t>中间是</a:t>
            </a:r>
            <a:r>
              <a:rPr lang="en-US" altLang="zh-CN" dirty="0"/>
              <a:t>bn</a:t>
            </a:r>
            <a:r>
              <a:rPr lang="zh-CN" altLang="en-US" dirty="0"/>
              <a:t>的话 每侧至少还有一个</a:t>
            </a:r>
            <a:r>
              <a:rPr lang="en-US" altLang="zh-CN" dirty="0" err="1"/>
              <a:t>cn</a:t>
            </a:r>
            <a:r>
              <a:rPr lang="zh-CN" altLang="en-US" dirty="0"/>
              <a:t>，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 </a:t>
            </a:r>
            <a:r>
              <a:rPr lang="zh-CN" altLang="en-US" dirty="0"/>
              <a:t>根据上面得到的结论，当满足线性排序的前提，即</a:t>
            </a:r>
            <a:r>
              <a:rPr lang="en-US" altLang="zh-CN" dirty="0"/>
              <a:t>…</a:t>
            </a:r>
            <a:r>
              <a:rPr lang="zh-CN" altLang="en-US" dirty="0"/>
              <a:t>时，在最终排好序的账本中</a:t>
            </a:r>
            <a:r>
              <a:rPr lang="en-US" altLang="zh-CN" dirty="0"/>
              <a:t>c1</a:t>
            </a:r>
            <a:r>
              <a:rPr lang="zh-CN" altLang="en-US" dirty="0"/>
              <a:t>的时间戳一定低于</a:t>
            </a:r>
            <a:r>
              <a:rPr lang="en-US" altLang="zh-CN" dirty="0"/>
              <a:t>c2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7696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在足够长的同步时间内，正确节点可以将自己的命令和分配的时间戳添加到至少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2f+1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个节点的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localsequenceset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中（也就是节点已经接受的命令集合</a:t>
            </a:r>
            <a:endParaRPr lang="en-US" alt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/>
              <a:t>Delta2</a:t>
            </a:r>
            <a:r>
              <a:rPr lang="zh-CN" altLang="en-US" dirty="0"/>
              <a:t>足够他把小于</a:t>
            </a:r>
            <a:r>
              <a:rPr lang="en-US" altLang="zh-CN" dirty="0" err="1"/>
              <a:t>ts’</a:t>
            </a:r>
            <a:r>
              <a:rPr lang="zh-CN" altLang="en-US" dirty="0"/>
              <a:t>的排完序之后就能腾出手处理别人的（？）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3123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一个被添加到至少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2f+1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个节点的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localSequenceSet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中的时间戳为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的命令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c,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最终会被添加到那个包含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的时间间隔所提交的值中。</a:t>
            </a:r>
            <a:endParaRPr lang="zh-CN" altLang="en-US" sz="1800" dirty="0">
              <a:solidFill>
                <a:prstClr val="black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  <a:p>
            <a:r>
              <a:rPr lang="zh-CN" altLang="en-US" dirty="0"/>
              <a:t>对于一个总结点数为</a:t>
            </a:r>
            <a:r>
              <a:rPr lang="en-US" altLang="zh-CN" dirty="0"/>
              <a:t>3f+1,bn</a:t>
            </a:r>
            <a:r>
              <a:rPr lang="zh-CN" altLang="en-US" dirty="0"/>
              <a:t>个数最多为</a:t>
            </a:r>
            <a:r>
              <a:rPr lang="en-US" altLang="zh-CN" dirty="0"/>
              <a:t>f</a:t>
            </a:r>
            <a:r>
              <a:rPr lang="zh-CN" altLang="en-US" dirty="0"/>
              <a:t>的的系统，这</a:t>
            </a:r>
            <a:r>
              <a:rPr lang="en-US" altLang="zh-CN" dirty="0"/>
              <a:t>2f+1</a:t>
            </a:r>
            <a:r>
              <a:rPr lang="zh-CN" altLang="en-US" dirty="0"/>
              <a:t>个含</a:t>
            </a:r>
            <a:r>
              <a:rPr lang="en-US" altLang="zh-CN" dirty="0"/>
              <a:t>c</a:t>
            </a:r>
            <a:r>
              <a:rPr lang="zh-CN" altLang="en-US" dirty="0"/>
              <a:t>的</a:t>
            </a:r>
            <a:r>
              <a:rPr lang="en-US" altLang="zh-CN" dirty="0" err="1"/>
              <a:t>lss</a:t>
            </a:r>
            <a:r>
              <a:rPr lang="zh-CN" altLang="en-US" dirty="0"/>
              <a:t>中最少有</a:t>
            </a:r>
            <a:r>
              <a:rPr lang="en-US" altLang="zh-CN" dirty="0"/>
              <a:t>f+1</a:t>
            </a:r>
            <a:r>
              <a:rPr lang="zh-CN" altLang="en-US" dirty="0"/>
              <a:t>个节点是</a:t>
            </a:r>
            <a:r>
              <a:rPr lang="en-US" altLang="zh-CN" dirty="0" err="1"/>
              <a:t>cn</a:t>
            </a:r>
            <a:r>
              <a:rPr lang="zh-CN" altLang="en-US" dirty="0"/>
              <a:t>，他们对应</a:t>
            </a:r>
            <a:r>
              <a:rPr lang="en-US" altLang="zh-CN" dirty="0"/>
              <a:t>consensus</a:t>
            </a:r>
            <a:r>
              <a:rPr lang="zh-CN" altLang="en-US" dirty="0"/>
              <a:t>阶段最后的</a:t>
            </a:r>
            <a:r>
              <a:rPr lang="en-US" altLang="zh-CN" dirty="0"/>
              <a:t>f+1</a:t>
            </a:r>
            <a:r>
              <a:rPr lang="zh-CN" altLang="en-US" dirty="0"/>
              <a:t>个包括</a:t>
            </a:r>
            <a:r>
              <a:rPr lang="en-US" altLang="zh-CN" dirty="0"/>
              <a:t>c</a:t>
            </a:r>
            <a:r>
              <a:rPr lang="zh-CN" altLang="en-US" dirty="0"/>
              <a:t>的</a:t>
            </a:r>
            <a:r>
              <a:rPr lang="en-US" altLang="zh-CN" dirty="0" err="1"/>
              <a:t>collectResponse</a:t>
            </a:r>
            <a:r>
              <a:rPr lang="zh-CN" altLang="en-US" dirty="0"/>
              <a:t>，因此在最终收集的的</a:t>
            </a:r>
            <a:r>
              <a:rPr lang="en-US" altLang="zh-CN" dirty="0"/>
              <a:t>2f+1</a:t>
            </a:r>
            <a:r>
              <a:rPr lang="zh-CN" altLang="en-US" dirty="0"/>
              <a:t>个</a:t>
            </a:r>
            <a:r>
              <a:rPr lang="en-US" altLang="zh-CN" dirty="0" err="1"/>
              <a:t>cR</a:t>
            </a:r>
            <a:r>
              <a:rPr lang="zh-CN" altLang="en-US" dirty="0"/>
              <a:t>中，至少包括一个来自于这</a:t>
            </a:r>
            <a:r>
              <a:rPr lang="en-US" altLang="zh-CN" dirty="0"/>
              <a:t>f+1</a:t>
            </a:r>
            <a:r>
              <a:rPr lang="zh-CN" altLang="en-US" dirty="0"/>
              <a:t>个节点，它含有</a:t>
            </a:r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153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①不满足线性排序条件的时候</a:t>
            </a:r>
            <a:endParaRPr lang="en-US" altLang="zh-CN" dirty="0"/>
          </a:p>
          <a:p>
            <a:r>
              <a:rPr lang="zh-CN" altLang="en-US" dirty="0"/>
              <a:t>比如当</a:t>
            </a:r>
            <a:r>
              <a:rPr lang="en-US" altLang="zh-CN" dirty="0"/>
              <a:t>f</a:t>
            </a:r>
            <a:r>
              <a:rPr lang="zh-CN" altLang="en-US" dirty="0"/>
              <a:t>为</a:t>
            </a:r>
            <a:r>
              <a:rPr lang="en-US" altLang="zh-CN" dirty="0"/>
              <a:t>1</a:t>
            </a:r>
            <a:r>
              <a:rPr lang="zh-CN" altLang="en-US" dirty="0"/>
              <a:t>的时候，我们假设节点提出的时间戳如图，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512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28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一个被添加到至少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2f+1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个节点的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localsequencedset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中的时间戳为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的命令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c,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最终会被添加到那个包含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的时间间隔所提交的值中。</a:t>
            </a:r>
            <a:endParaRPr lang="zh-CN" altLang="en-US" sz="1800" dirty="0">
              <a:solidFill>
                <a:prstClr val="black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1165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269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一个被添加到至少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2f+1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个节点的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localsequencedset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中的时间戳为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的命令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c,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最终会被添加到那个包含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的时间间隔所提交的值中。</a:t>
            </a:r>
            <a:endParaRPr lang="zh-CN" altLang="en-US" sz="1800" dirty="0">
              <a:solidFill>
                <a:prstClr val="black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636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9566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这俩怎么差这么多呢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869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3504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0" i="0" u="none" strike="noStrike" baseline="0" dirty="0" err="1">
                <a:latin typeface="NimbusRomNo9L-Regu"/>
              </a:rPr>
              <a:t>Pompe’s</a:t>
            </a:r>
            <a:r>
              <a:rPr lang="en-US" altLang="zh-CN" sz="1800" b="0" i="0" u="none" strike="noStrike" baseline="0" dirty="0">
                <a:latin typeface="NimbusRomNo9L-Regu"/>
              </a:rPr>
              <a:t> throughput degrades when </a:t>
            </a:r>
            <a:r>
              <a:rPr lang="en-US" altLang="zh-CN" sz="1800" b="0" i="0" u="none" strike="noStrike" baseline="0" dirty="0">
                <a:latin typeface="NimbusRomNo9L-ReguItal"/>
              </a:rPr>
              <a:t>n </a:t>
            </a:r>
            <a:r>
              <a:rPr lang="en-US" altLang="zh-CN" sz="1800" b="0" i="0" u="none" strike="noStrike" baseline="0" dirty="0">
                <a:latin typeface="NimbusRomNo9L-Regu"/>
              </a:rPr>
              <a:t>increases, but Pompe can scale up each node for higher throughput</a:t>
            </a:r>
          </a:p>
          <a:p>
            <a:r>
              <a:rPr lang="en-US" altLang="zh-CN" dirty="0"/>
              <a:t>Pompe incurs modest network overheads over its baselines</a:t>
            </a:r>
            <a:r>
              <a:rPr lang="zh-CN" altLang="en-US" sz="1800" b="0" i="0" u="none" strike="noStrike" baseline="0" dirty="0">
                <a:latin typeface="NimbusRomNo9L-Regu"/>
              </a:rPr>
              <a:t>（</a:t>
            </a:r>
            <a:r>
              <a:rPr lang="en-US" altLang="zh-CN" sz="1800" b="0" i="0" u="none" strike="noStrike" baseline="0" dirty="0">
                <a:latin typeface="NimbusRomNo9L-Regu"/>
              </a:rPr>
              <a:t>18</a:t>
            </a:r>
            <a:r>
              <a:rPr lang="zh-CN" altLang="en-US" sz="1800" b="0" i="0" u="none" strike="noStrike" baseline="0" dirty="0">
                <a:latin typeface="NimbusRomNo9L-Regu"/>
              </a:rPr>
              <a:t>％）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6899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9100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70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32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04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65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86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44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2D89-3968-4896-B1CB-C6D86FDFF45C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8F9F71-5F66-4A41-A75D-CA424C9B7B0A}" type="datetime1">
              <a:rPr lang="en-US" altLang="zh-CN" smtClean="0"/>
              <a:t>12/16/2020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1F7B99-B778-426B-9066-4A4EBACA56DC}" type="datetime1">
              <a:rPr lang="en-US" altLang="zh-CN" smtClean="0"/>
              <a:t>12/16/2020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04A8-DB9D-4B74-92AA-A5FD5DE4E3CF}" type="datetime1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005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defRPr sz="3200" b="1" baseline="0">
                <a:latin typeface="+mj-lt"/>
              </a:defRPr>
            </a:lvl1pPr>
            <a:lvl2pPr>
              <a:defRPr sz="2800" b="1" baseline="0">
                <a:latin typeface="+mj-lt"/>
                <a:ea typeface="楷体" panose="02010609060101010101" pitchFamily="49" charset="-122"/>
              </a:defRPr>
            </a:lvl2pPr>
            <a:lvl3pPr>
              <a:defRPr sz="24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9289734-9744-4DCE-89FF-88587C05FB9D}" type="datetime1">
              <a:rPr lang="zh-CN" altLang="en-US" smtClean="0"/>
              <a:t>2020/12/16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527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88D-A041-4CD5-A043-C7EC8422535C}" type="datetime1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6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4569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457A-3810-4FE0-B4D0-1776C6890ED6}" type="datetime1">
              <a:rPr lang="zh-CN" altLang="en-US" smtClean="0"/>
              <a:t>2020/12/16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52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5F73-BF29-41AB-9AA4-58015886CDA5}" type="datetime1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5092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F0AF692-7F27-410F-B0DC-AEB4BFDB64C0}" type="datetime1">
              <a:rPr lang="zh-CN" altLang="en-US" smtClean="0"/>
              <a:t>2020/12/16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2EDA9E0-467F-4197-BCB5-00D926A3F676}" type="datetime1">
              <a:rPr lang="zh-CN" altLang="en-US" smtClean="0"/>
              <a:t>2020/12/16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99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69025D-929E-4E62-9B8D-9090D819B508}" type="datetime1">
              <a:rPr lang="zh-CN" altLang="en-US" smtClean="0"/>
              <a:t>2020/12/16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1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  <a:t>12/16/2020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9C1D344-52C3-4967-A107-16A9515A20D7}" type="datetime1">
              <a:rPr lang="zh-CN" altLang="en-US" smtClean="0"/>
              <a:t>2020/12/16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53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C004317-3341-4B1D-8C6E-3C90858DE5A5}" type="datetime1">
              <a:rPr lang="zh-CN" altLang="en-US" smtClean="0"/>
              <a:t>2020/12/16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79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F71CC52-1E03-42A0-A99F-2394FE560CF4}" type="datetime1">
              <a:rPr lang="zh-CN" altLang="en-US" smtClean="0"/>
              <a:t>2020/12/16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D26E-3B72-410B-9FFC-0F210279B858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BF21-5E9D-456D-87B6-CA254B08867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B624-88A1-4E3D-9286-5D866FF46967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1DF1B2-8420-43EB-BFC7-E09F5F52860E}" type="datetime1">
              <a:rPr lang="en-US" altLang="zh-CN" smtClean="0"/>
              <a:t>12/16/2020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8CB60C6-ED36-4982-81C8-505D6E7E9EDB}" type="datetime1">
              <a:rPr lang="en-US" altLang="zh-CN" smtClean="0"/>
              <a:t>12/16/2020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5D54263-0317-4D34-BE4F-3E5397CE6E8C}" type="datetime1">
              <a:rPr lang="en-US" altLang="zh-CN" smtClean="0"/>
              <a:t>12/16/2020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F3CC533-E34F-4889-9BB2-74211A12B680}" type="datetime1">
              <a:rPr lang="en-US" altLang="zh-CN" smtClean="0"/>
              <a:t>12/16/2020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8109-2B7E-49B3-8413-6113F0450B2C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6391-0327-44EA-BED5-53D41ADE641B}" type="datetime1">
              <a:rPr lang="zh-CN" altLang="en-US" smtClean="0"/>
              <a:t>2020/12/16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22.png"/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0.png"/><Relationship Id="rId11" Type="http://schemas.openxmlformats.org/officeDocument/2006/relationships/image" Target="../media/image20.png"/><Relationship Id="rId5" Type="http://schemas.openxmlformats.org/officeDocument/2006/relationships/image" Target="../media/image140.png"/><Relationship Id="rId10" Type="http://schemas.openxmlformats.org/officeDocument/2006/relationships/image" Target="../media/image19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0.png"/><Relationship Id="rId4" Type="http://schemas.openxmlformats.org/officeDocument/2006/relationships/image" Target="../media/image29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5747" y="1038630"/>
            <a:ext cx="96203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Byzantine </a:t>
            </a:r>
            <a:r>
              <a:rPr lang="en-US" altLang="zh-CN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Ordered</a:t>
            </a:r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Consensus </a:t>
            </a:r>
          </a:p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without Byzantine Oligarchy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06159" y="3249129"/>
            <a:ext cx="59795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Zhanghan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Wang, </a:t>
            </a:r>
            <a:r>
              <a:rPr lang="en-US" altLang="zh-CN" sz="3200" b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Chuqing</a:t>
            </a:r>
            <a:r>
              <a:rPr lang="en-US" altLang="zh-CN" sz="32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 Gao</a:t>
            </a:r>
          </a:p>
          <a:p>
            <a:pPr algn="ctr"/>
            <a:r>
              <a:rPr lang="en-US" altLang="zh-CN" sz="3200" b="1">
                <a:latin typeface="Gill Sans MT" panose="020B0502020104020203" pitchFamily="34" charset="0"/>
                <a:ea typeface="华文新魏" panose="02010800040101010101" pitchFamily="2" charset="-122"/>
              </a:rPr>
              <a:t>2020/12/16</a:t>
            </a:r>
            <a:endParaRPr lang="en-US" altLang="zh-CN" sz="3200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Oligarchy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flipH="1">
            <a:off x="10460080" y="2627302"/>
            <a:ext cx="1165419" cy="6104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 flipH="1">
            <a:off x="10460083" y="3716830"/>
            <a:ext cx="1165419" cy="610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 flipH="1">
            <a:off x="838200" y="3716830"/>
            <a:ext cx="1165419" cy="6104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4</a:t>
            </a:r>
            <a:endParaRPr lang="zh-CN" altLang="en-US" dirty="0"/>
          </a:p>
        </p:txBody>
      </p:sp>
      <p:sp>
        <p:nvSpPr>
          <p:cNvPr id="45" name="圆角矩形 44"/>
          <p:cNvSpPr/>
          <p:nvPr/>
        </p:nvSpPr>
        <p:spPr>
          <a:xfrm flipH="1">
            <a:off x="10460083" y="4806360"/>
            <a:ext cx="1165419" cy="6104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p:sp>
        <p:nvSpPr>
          <p:cNvPr id="3" name="椭圆形标注 2"/>
          <p:cNvSpPr/>
          <p:nvPr/>
        </p:nvSpPr>
        <p:spPr>
          <a:xfrm flipH="1">
            <a:off x="6574179" y="1988206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 think</a:t>
            </a:r>
          </a:p>
          <a:p>
            <a:pPr algn="ctr"/>
            <a:r>
              <a:rPr lang="en-US" altLang="zh-CN" dirty="0"/>
              <a:t>cmd1 &lt; cmd2 &lt; cmd3</a:t>
            </a:r>
            <a:endParaRPr lang="zh-CN" altLang="en-US" dirty="0"/>
          </a:p>
        </p:txBody>
      </p:sp>
      <p:sp>
        <p:nvSpPr>
          <p:cNvPr id="25" name="椭圆形标注 24"/>
          <p:cNvSpPr/>
          <p:nvPr/>
        </p:nvSpPr>
        <p:spPr>
          <a:xfrm flipH="1">
            <a:off x="6574179" y="3078849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 think</a:t>
            </a:r>
          </a:p>
          <a:p>
            <a:pPr algn="ctr"/>
            <a:r>
              <a:rPr lang="en-US" altLang="zh-CN" dirty="0"/>
              <a:t>cmd2 &lt; cmd1 &lt; cmd3</a:t>
            </a:r>
            <a:endParaRPr lang="zh-CN" altLang="en-US" dirty="0"/>
          </a:p>
        </p:txBody>
      </p:sp>
      <p:sp>
        <p:nvSpPr>
          <p:cNvPr id="26" name="椭圆形标注 25"/>
          <p:cNvSpPr/>
          <p:nvPr/>
        </p:nvSpPr>
        <p:spPr>
          <a:xfrm flipH="1">
            <a:off x="6574179" y="4167264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 think</a:t>
            </a:r>
          </a:p>
          <a:p>
            <a:pPr algn="ctr"/>
            <a:r>
              <a:rPr lang="en-US" altLang="zh-CN" dirty="0"/>
              <a:t>cmd1 &lt; cmd3 &lt; cmd2</a:t>
            </a:r>
            <a:endParaRPr lang="zh-CN" altLang="en-US" dirty="0"/>
          </a:p>
        </p:txBody>
      </p:sp>
      <p:sp>
        <p:nvSpPr>
          <p:cNvPr id="27" name="椭圆形标注 26"/>
          <p:cNvSpPr/>
          <p:nvPr/>
        </p:nvSpPr>
        <p:spPr>
          <a:xfrm>
            <a:off x="2563967" y="3076621"/>
            <a:ext cx="3301125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 don’t care!!</a:t>
            </a:r>
            <a:r>
              <a:rPr lang="zh-CN" altLang="en-US" dirty="0"/>
              <a:t> </a:t>
            </a:r>
            <a:r>
              <a:rPr lang="en-US" altLang="zh-CN" dirty="0"/>
              <a:t>Just let</a:t>
            </a:r>
          </a:p>
          <a:p>
            <a:pPr algn="ctr"/>
            <a:r>
              <a:rPr lang="en-US" altLang="zh-CN" dirty="0"/>
              <a:t>cmd3 &lt; cmd2 &lt; cmd1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9952" r="8902" b="20340"/>
          <a:stretch/>
        </p:blipFill>
        <p:spPr>
          <a:xfrm>
            <a:off x="904715" y="2859217"/>
            <a:ext cx="1032387" cy="757084"/>
          </a:xfrm>
          <a:prstGeom prst="rect">
            <a:avLst/>
          </a:prstGeom>
        </p:spPr>
      </p:pic>
      <p:sp>
        <p:nvSpPr>
          <p:cNvPr id="8" name="爆炸形 1 7"/>
          <p:cNvSpPr/>
          <p:nvPr/>
        </p:nvSpPr>
        <p:spPr>
          <a:xfrm rot="748305">
            <a:off x="3010785" y="1398420"/>
            <a:ext cx="2924666" cy="1806413"/>
          </a:xfrm>
          <a:prstGeom prst="irregularSeal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Good news: We can eliminate some of these!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3581399" y="4475747"/>
            <a:ext cx="1741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all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4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25" grpId="1" animBg="1"/>
      <p:bldP spid="26" grpId="1" animBg="1"/>
      <p:bldP spid="27" grpId="0" animBg="1"/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Some Concepts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87705" y="2857931"/>
            <a:ext cx="1165419" cy="6104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587702" y="3947459"/>
            <a:ext cx="1165419" cy="610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45" name="圆角矩形 44"/>
          <p:cNvSpPr/>
          <p:nvPr/>
        </p:nvSpPr>
        <p:spPr>
          <a:xfrm>
            <a:off x="587702" y="5036989"/>
            <a:ext cx="1165419" cy="6104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p:sp>
        <p:nvSpPr>
          <p:cNvPr id="3" name="椭圆形标注 2"/>
          <p:cNvSpPr/>
          <p:nvPr/>
        </p:nvSpPr>
        <p:spPr>
          <a:xfrm>
            <a:off x="2462211" y="2218835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 think</a:t>
            </a:r>
          </a:p>
          <a:p>
            <a:pPr algn="ctr"/>
            <a:r>
              <a:rPr lang="en-US" altLang="zh-CN" dirty="0"/>
              <a:t>cmd1 &lt; cmd2 &lt; cmd3</a:t>
            </a:r>
            <a:endParaRPr lang="zh-CN" altLang="en-US" dirty="0"/>
          </a:p>
        </p:txBody>
      </p:sp>
      <p:sp>
        <p:nvSpPr>
          <p:cNvPr id="25" name="椭圆形标注 24"/>
          <p:cNvSpPr/>
          <p:nvPr/>
        </p:nvSpPr>
        <p:spPr>
          <a:xfrm>
            <a:off x="2462211" y="3309478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 think</a:t>
            </a:r>
          </a:p>
          <a:p>
            <a:pPr algn="ctr"/>
            <a:r>
              <a:rPr lang="en-US" altLang="zh-CN" dirty="0"/>
              <a:t>cmd2 &lt; cmd1 &lt; cmd3</a:t>
            </a:r>
            <a:endParaRPr lang="zh-CN" altLang="en-US" dirty="0"/>
          </a:p>
        </p:txBody>
      </p:sp>
      <p:sp>
        <p:nvSpPr>
          <p:cNvPr id="26" name="椭圆形标注 25"/>
          <p:cNvSpPr/>
          <p:nvPr/>
        </p:nvSpPr>
        <p:spPr>
          <a:xfrm>
            <a:off x="2462211" y="4397893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 think</a:t>
            </a:r>
          </a:p>
          <a:p>
            <a:pPr algn="ctr"/>
            <a:r>
              <a:rPr lang="en-US" altLang="zh-CN" dirty="0"/>
              <a:t>cmd1 &lt; cmd3 &lt; cmd2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5689933" y="2393111"/>
            <a:ext cx="724580" cy="294999"/>
          </a:xfrm>
          <a:prstGeom prst="rightArrow">
            <a:avLst>
              <a:gd name="adj1" fmla="val 39996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694219" y="3481526"/>
            <a:ext cx="724580" cy="294999"/>
          </a:xfrm>
          <a:prstGeom prst="rightArrow">
            <a:avLst>
              <a:gd name="adj1" fmla="val 39996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>
            <a:off x="5689933" y="4569941"/>
            <a:ext cx="724580" cy="294999"/>
          </a:xfrm>
          <a:prstGeom prst="rightArrow">
            <a:avLst>
              <a:gd name="adj1" fmla="val 39996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473993" y="2170665"/>
            <a:ext cx="3444298" cy="6872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&lt;1, cmd1&gt;, &lt;4, cmd2&gt;, &lt;5, cmd3&gt;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6473993" y="3261308"/>
            <a:ext cx="3444298" cy="6872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&lt;2, cmd3&gt;, &lt;3, cmd1&gt;, &lt;5, cmd2&gt;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473993" y="4344738"/>
            <a:ext cx="3444298" cy="6872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&lt;2, cmd1&gt;, &lt;3 cmd3&gt;, &lt;4, cmd2&gt;</a:t>
            </a:r>
            <a:endParaRPr lang="zh-CN" altLang="en-US" dirty="0"/>
          </a:p>
        </p:txBody>
      </p:sp>
      <p:sp>
        <p:nvSpPr>
          <p:cNvPr id="14" name="云形标注 13"/>
          <p:cNvSpPr/>
          <p:nvPr/>
        </p:nvSpPr>
        <p:spPr>
          <a:xfrm>
            <a:off x="7600335" y="1374231"/>
            <a:ext cx="3753465" cy="677461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Ordering Indicator</a:t>
            </a:r>
            <a:r>
              <a:rPr lang="en-US" altLang="zh-CN" dirty="0"/>
              <a:t>:</a:t>
            </a:r>
          </a:p>
          <a:p>
            <a:pPr algn="ctr"/>
            <a:r>
              <a:rPr lang="en-US" altLang="zh-CN" dirty="0"/>
              <a:t>&lt;timestamp, command&gt;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0126103" y="2172547"/>
                <a:ext cx="775488" cy="650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3600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103" y="2172547"/>
                <a:ext cx="775488" cy="650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10126103" y="3284485"/>
                <a:ext cx="775488" cy="650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3600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103" y="3284485"/>
                <a:ext cx="775488" cy="650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10126103" y="4345758"/>
                <a:ext cx="775488" cy="650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3600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n-US" altLang="zh-CN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6103" y="4345758"/>
                <a:ext cx="775488" cy="650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右大括号 21"/>
          <p:cNvSpPr/>
          <p:nvPr/>
        </p:nvSpPr>
        <p:spPr>
          <a:xfrm>
            <a:off x="10901591" y="2287213"/>
            <a:ext cx="467581" cy="2564192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1369172" y="3113575"/>
            <a:ext cx="553998" cy="9571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b="1" dirty="0"/>
              <a:t>profile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800515" y="5402926"/>
                <a:ext cx="7233262" cy="925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是一个所有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correct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Nodes</m:t>
                    </m:r>
                  </m:oMath>
                </a14:m>
                <a:r>
                  <a:rPr lang="zh-CN" altLang="en-US" dirty="0"/>
                  <a:t>的 </a:t>
                </a:r>
                <a:r>
                  <a:rPr lang="en-US" altLang="zh-CN" dirty="0"/>
                  <a:t>profile </a:t>
                </a:r>
                <a:r>
                  <a:rPr lang="zh-CN" altLang="en-US" dirty="0"/>
                  <a:t>的集合</a:t>
                </a:r>
                <a:endParaRPr lang="en-US" altLang="zh-CN" dirty="0"/>
              </a:p>
              <a:p>
                <a:r>
                  <a:rPr lang="zh-CN" altLang="en-US" dirty="0"/>
                  <a:t>如 </a:t>
                </a:r>
                <a:r>
                  <a:rPr lang="en-US" altLang="zh-CN" dirty="0"/>
                  <a:t>Node1 </a:t>
                </a:r>
                <a:r>
                  <a:rPr lang="zh-CN" altLang="en-US" dirty="0"/>
                  <a:t>和 </a:t>
                </a:r>
                <a:r>
                  <a:rPr lang="en-US" altLang="zh-CN" dirty="0"/>
                  <a:t>Node2 </a:t>
                </a:r>
                <a:r>
                  <a:rPr lang="zh-CN" altLang="en-US" dirty="0"/>
                  <a:t>是 </a:t>
                </a:r>
                <a:r>
                  <a:rPr lang="en-US" altLang="zh-CN" dirty="0"/>
                  <a:t>Correct Nodes, </a:t>
                </a:r>
              </a:p>
              <a:p>
                <a:r>
                  <a:rPr lang="zh-CN" altLang="en-US" dirty="0"/>
                  <a:t>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altLang="zh-CN" dirty="0"/>
                  <a:t>&lt;1,cmd1&gt;,&lt;4,cmd2&gt;,&lt;5,cmd3&gt;,&lt;2,cmd3&gt;,&lt;3,cmd1&gt;,&lt;5,cmd2&gt;}</a:t>
                </a: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515" y="5402926"/>
                <a:ext cx="7233262" cy="925959"/>
              </a:xfrm>
              <a:prstGeom prst="rect">
                <a:avLst/>
              </a:prstGeom>
              <a:blipFill>
                <a:blip r:embed="rId6"/>
                <a:stretch>
                  <a:fillRect l="-674" t="-3289" b="-9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502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2" grpId="0" animBg="1"/>
      <p:bldP spid="19" grpId="0" animBg="1"/>
      <p:bldP spid="20" grpId="0" animBg="1"/>
      <p:bldP spid="14" grpId="0" animBg="1"/>
      <p:bldP spid="18" grpId="0"/>
      <p:bldP spid="28" grpId="0"/>
      <p:bldP spid="29" grpId="0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Free Will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H="1">
            <a:off x="3178566" y="2764248"/>
            <a:ext cx="891430" cy="34862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 flipH="1">
            <a:off x="4882029" y="2777961"/>
            <a:ext cx="891430" cy="3486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 flipH="1">
            <a:off x="6877925" y="2774114"/>
            <a:ext cx="891430" cy="3486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336767" y="4680896"/>
                <a:ext cx="520399" cy="372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767" y="4680896"/>
                <a:ext cx="520399" cy="372603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4441234" y="4690006"/>
                <a:ext cx="1879874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accent2"/>
                    </a:solidFill>
                  </a:rPr>
                  <a:t> ={&lt;1, cmd1&gt;}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34" y="4690006"/>
                <a:ext cx="1879874" cy="373179"/>
              </a:xfrm>
              <a:prstGeom prst="rect">
                <a:avLst/>
              </a:prstGeom>
              <a:blipFill>
                <a:blip r:embed="rId4"/>
                <a:stretch>
                  <a:fillRect t="-6452" r="-1623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502263" y="4690582"/>
                <a:ext cx="1817229" cy="372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accent6"/>
                    </a:solidFill>
                  </a:rPr>
                  <a:t>={&lt;4, cmd4&gt;}</a:t>
                </a:r>
                <a:endParaRPr lang="zh-CN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263" y="4690582"/>
                <a:ext cx="1817229" cy="372603"/>
              </a:xfrm>
              <a:prstGeom prst="rect">
                <a:avLst/>
              </a:prstGeom>
              <a:blipFill>
                <a:blip r:embed="rId5"/>
                <a:stretch>
                  <a:fillRect t="-6452" r="-1678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/>
              <p:cNvSpPr txBox="1"/>
              <p:nvPr/>
            </p:nvSpPr>
            <p:spPr>
              <a:xfrm>
                <a:off x="3376428" y="3454300"/>
                <a:ext cx="520399" cy="374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文本框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428" y="3454300"/>
                <a:ext cx="520399" cy="374013"/>
              </a:xfrm>
              <a:prstGeom prst="rect">
                <a:avLst/>
              </a:prstGeom>
              <a:blipFill>
                <a:blip r:embed="rId6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/>
              <p:cNvSpPr txBox="1"/>
              <p:nvPr/>
            </p:nvSpPr>
            <p:spPr>
              <a:xfrm>
                <a:off x="6502262" y="3464404"/>
                <a:ext cx="1817357" cy="38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  <m:sup>
                        <m:r>
                          <a:rPr lang="en-US" altLang="zh-CN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>
                    <a:solidFill>
                      <a:schemeClr val="accent6"/>
                    </a:solidFill>
                  </a:rPr>
                  <a:t>={&lt;2, cmd4&gt;}</a:t>
                </a:r>
                <a:endParaRPr lang="zh-CN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文本框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262" y="3464404"/>
                <a:ext cx="1817357" cy="387157"/>
              </a:xfrm>
              <a:prstGeom prst="rect">
                <a:avLst/>
              </a:prstGeom>
              <a:blipFill>
                <a:blip r:embed="rId7"/>
                <a:stretch>
                  <a:fillRect t="-4688" r="-1678" b="-218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4441232" y="3469768"/>
                <a:ext cx="1879874" cy="374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={&lt;4, cmd1&gt;}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232" y="3469768"/>
                <a:ext cx="1879874" cy="374590"/>
              </a:xfrm>
              <a:prstGeom prst="rect">
                <a:avLst/>
              </a:prstGeom>
              <a:blipFill>
                <a:blip r:embed="rId8"/>
                <a:stretch>
                  <a:fillRect t="-6452" r="-1623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波形 2"/>
          <p:cNvSpPr/>
          <p:nvPr/>
        </p:nvSpPr>
        <p:spPr>
          <a:xfrm>
            <a:off x="8865977" y="3414754"/>
            <a:ext cx="1483743" cy="638355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cmd1 &gt; cmd4</a:t>
            </a:r>
            <a:endParaRPr lang="zh-CN" altLang="en-US" dirty="0"/>
          </a:p>
        </p:txBody>
      </p:sp>
      <p:sp>
        <p:nvSpPr>
          <p:cNvPr id="27" name="波形 26"/>
          <p:cNvSpPr/>
          <p:nvPr/>
        </p:nvSpPr>
        <p:spPr>
          <a:xfrm>
            <a:off x="8865977" y="4557417"/>
            <a:ext cx="1483743" cy="638355"/>
          </a:xfrm>
          <a:prstGeom prst="wav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cmd1 &lt; cmd4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38200" y="3475026"/>
            <a:ext cx="16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Circumstance A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838200" y="4684167"/>
            <a:ext cx="16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Circumstance 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3837"/>
                <a:ext cx="10515600" cy="1431498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r>
                  <a:rPr lang="en-US" dirty="0"/>
                  <a:t>Exists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/>
                  <a:t> , </a:t>
                </a:r>
                <a:r>
                  <a:rPr lang="en-US" altLang="zh-CN" dirty="0" err="1"/>
                  <a:t>s.t.</a:t>
                </a:r>
                <a:r>
                  <a:rPr lang="en-US" altLang="zh-CN" dirty="0"/>
                  <a:t> for any pair cmd1 and cmd2, cmd1 &lt; cmd2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dirty="0"/>
                  <a:t>, but cmd1&gt;cmd2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𝒫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内容占位符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3837"/>
                <a:ext cx="10515600" cy="1431498"/>
              </a:xfrm>
              <a:blipFill>
                <a:blip r:embed="rId9"/>
                <a:stretch>
                  <a:fillRect l="-1043"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7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Democracy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flipH="1">
            <a:off x="10460080" y="2627302"/>
            <a:ext cx="1165419" cy="6104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 flipH="1">
            <a:off x="10460083" y="3716830"/>
            <a:ext cx="1165419" cy="610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 flipH="1">
            <a:off x="838200" y="2170548"/>
            <a:ext cx="1165419" cy="6104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4</a:t>
            </a:r>
            <a:endParaRPr lang="zh-CN" altLang="en-US" dirty="0"/>
          </a:p>
        </p:txBody>
      </p:sp>
      <p:sp>
        <p:nvSpPr>
          <p:cNvPr id="45" name="圆角矩形 44"/>
          <p:cNvSpPr/>
          <p:nvPr/>
        </p:nvSpPr>
        <p:spPr>
          <a:xfrm flipH="1">
            <a:off x="10460083" y="4806360"/>
            <a:ext cx="1165419" cy="6104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p:sp>
        <p:nvSpPr>
          <p:cNvPr id="3" name="椭圆形标注 2"/>
          <p:cNvSpPr/>
          <p:nvPr/>
        </p:nvSpPr>
        <p:spPr>
          <a:xfrm flipH="1">
            <a:off x="6574179" y="1988206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&lt;1,cmd1&gt;, &lt;4, cmd2&gt;, &lt;5, cmd3&gt;</a:t>
            </a:r>
            <a:endParaRPr lang="zh-CN" altLang="en-US" dirty="0"/>
          </a:p>
        </p:txBody>
      </p:sp>
      <p:sp>
        <p:nvSpPr>
          <p:cNvPr id="25" name="椭圆形标注 24"/>
          <p:cNvSpPr/>
          <p:nvPr/>
        </p:nvSpPr>
        <p:spPr>
          <a:xfrm flipH="1">
            <a:off x="6574179" y="3078849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2"/>
                </a:solidFill>
              </a:rPr>
              <a:t>&lt;2,cmd3&gt;, &lt;3, cmd1&gt;, &lt;5, cmd2&gt;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6" name="椭圆形标注 25"/>
          <p:cNvSpPr/>
          <p:nvPr/>
        </p:nvSpPr>
        <p:spPr>
          <a:xfrm flipH="1">
            <a:off x="6574179" y="4167264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&lt;2,cmd1&gt;, &lt;3, cmd3&gt;, &lt;4, cmd2&gt;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9952" r="8902" b="20340"/>
          <a:stretch/>
        </p:blipFill>
        <p:spPr>
          <a:xfrm>
            <a:off x="904715" y="1312935"/>
            <a:ext cx="1032387" cy="75708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1849387" y="3005126"/>
            <a:ext cx="1356852" cy="25252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&lt;1, cmd1&gt;</a:t>
            </a:r>
          </a:p>
          <a:p>
            <a:pPr algn="ctr"/>
            <a:r>
              <a:rPr lang="en-US" altLang="zh-CN" dirty="0">
                <a:solidFill>
                  <a:srgbClr val="ED7D31"/>
                </a:solidFill>
              </a:rPr>
              <a:t>&lt;2, cmd3&gt;</a:t>
            </a:r>
          </a:p>
          <a:p>
            <a:pPr algn="ctr"/>
            <a:r>
              <a:rPr lang="en-US" altLang="zh-CN" dirty="0">
                <a:solidFill>
                  <a:srgbClr val="70AD47"/>
                </a:solidFill>
              </a:rPr>
              <a:t>&lt;2, cmd1&gt;</a:t>
            </a:r>
          </a:p>
          <a:p>
            <a:pPr algn="ctr"/>
            <a:r>
              <a:rPr lang="en-US" altLang="zh-CN" dirty="0">
                <a:solidFill>
                  <a:srgbClr val="ED7D31"/>
                </a:solidFill>
              </a:rPr>
              <a:t>&lt;3, cmd1&gt;</a:t>
            </a:r>
          </a:p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&lt;3, cmd3&gt;</a:t>
            </a:r>
          </a:p>
          <a:p>
            <a:pPr algn="ctr"/>
            <a:r>
              <a:rPr lang="en-US" altLang="zh-CN" dirty="0"/>
              <a:t>&lt;4, cmd2&gt;</a:t>
            </a:r>
          </a:p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&lt;4, cmd2&gt;</a:t>
            </a:r>
            <a:endParaRPr lang="en-US" altLang="zh-CN" dirty="0">
              <a:solidFill>
                <a:schemeClr val="accent2"/>
              </a:solidFill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&lt;5, cmd3&gt;</a:t>
            </a:r>
          </a:p>
          <a:p>
            <a:pPr algn="ctr"/>
            <a:r>
              <a:rPr lang="en-US" altLang="zh-CN" dirty="0">
                <a:solidFill>
                  <a:schemeClr val="accent2"/>
                </a:solidFill>
              </a:rPr>
              <a:t>&lt;5, cmd2&gt;</a:t>
            </a:r>
            <a:endParaRPr lang="zh-CN" altLang="en-US" dirty="0"/>
          </a:p>
        </p:txBody>
      </p:sp>
      <p:cxnSp>
        <p:nvCxnSpPr>
          <p:cNvPr id="21" name="直接箭头连接符 20"/>
          <p:cNvCxnSpPr>
            <a:endCxn id="34" idx="1"/>
          </p:cNvCxnSpPr>
          <p:nvPr/>
        </p:nvCxnSpPr>
        <p:spPr>
          <a:xfrm>
            <a:off x="3206239" y="3322490"/>
            <a:ext cx="653698" cy="60413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34" idx="1"/>
          </p:cNvCxnSpPr>
          <p:nvPr/>
        </p:nvCxnSpPr>
        <p:spPr>
          <a:xfrm>
            <a:off x="3206239" y="3741957"/>
            <a:ext cx="653698" cy="1846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34" idx="1"/>
          </p:cNvCxnSpPr>
          <p:nvPr/>
        </p:nvCxnSpPr>
        <p:spPr>
          <a:xfrm>
            <a:off x="3206239" y="3926623"/>
            <a:ext cx="6536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859937" y="3741957"/>
            <a:ext cx="70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cmd1</a:t>
            </a:r>
            <a:endParaRPr lang="zh-CN" altLang="en-US" dirty="0"/>
          </a:p>
        </p:txBody>
      </p:sp>
      <p:cxnSp>
        <p:nvCxnSpPr>
          <p:cNvPr id="36" name="直接箭头连接符 35"/>
          <p:cNvCxnSpPr>
            <a:endCxn id="46" idx="2"/>
          </p:cNvCxnSpPr>
          <p:nvPr/>
        </p:nvCxnSpPr>
        <p:spPr>
          <a:xfrm flipV="1">
            <a:off x="3206239" y="4111289"/>
            <a:ext cx="2218925" cy="42413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endCxn id="46" idx="2"/>
          </p:cNvCxnSpPr>
          <p:nvPr/>
        </p:nvCxnSpPr>
        <p:spPr>
          <a:xfrm flipV="1">
            <a:off x="3206239" y="4111289"/>
            <a:ext cx="2218925" cy="69507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endCxn id="46" idx="2"/>
          </p:cNvCxnSpPr>
          <p:nvPr/>
        </p:nvCxnSpPr>
        <p:spPr>
          <a:xfrm flipV="1">
            <a:off x="3206239" y="4111289"/>
            <a:ext cx="2218925" cy="121051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/>
          <p:cNvSpPr txBox="1"/>
          <p:nvPr/>
        </p:nvSpPr>
        <p:spPr>
          <a:xfrm>
            <a:off x="5073587" y="3741957"/>
            <a:ext cx="70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cmd2</a:t>
            </a:r>
            <a:endParaRPr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4632411" y="3694340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&lt;</a:t>
            </a:r>
            <a:endParaRPr lang="zh-CN" altLang="en-US" sz="2400" b="1" dirty="0"/>
          </a:p>
        </p:txBody>
      </p:sp>
      <p:sp>
        <p:nvSpPr>
          <p:cNvPr id="60" name="椭圆形标注 59"/>
          <p:cNvSpPr/>
          <p:nvPr/>
        </p:nvSpPr>
        <p:spPr>
          <a:xfrm>
            <a:off x="2424623" y="1261978"/>
            <a:ext cx="3570735" cy="1227717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accent1"/>
                </a:solidFill>
              </a:rPr>
              <a:t>Well, most of us think</a:t>
            </a:r>
          </a:p>
          <a:p>
            <a:r>
              <a:rPr lang="en-US" altLang="zh-CN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cmd1 &lt; cmd2</a:t>
            </a:r>
            <a:r>
              <a:rPr lang="en-US" altLang="zh-CN" dirty="0">
                <a:solidFill>
                  <a:schemeClr val="accent1"/>
                </a:solidFill>
              </a:rPr>
              <a:t>, then do it!</a:t>
            </a:r>
          </a:p>
          <a:p>
            <a:r>
              <a:rPr lang="en-US" altLang="zh-CN" dirty="0">
                <a:solidFill>
                  <a:schemeClr val="accent1"/>
                </a:solidFill>
              </a:rPr>
              <a:t>But I can </a:t>
            </a:r>
            <a:r>
              <a:rPr lang="en-US" altLang="zh-CN" b="1" dirty="0">
                <a:solidFill>
                  <a:schemeClr val="accent1"/>
                </a:solidFill>
              </a:rPr>
              <a:t>still</a:t>
            </a:r>
            <a:r>
              <a:rPr lang="en-US" altLang="zh-CN" dirty="0">
                <a:solidFill>
                  <a:schemeClr val="accent1"/>
                </a:solidFill>
              </a:rPr>
              <a:t> manipulate cmd3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881715" y="5620211"/>
            <a:ext cx="242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Ordering Indicator</a:t>
            </a:r>
            <a:r>
              <a:rPr lang="en-US" altLang="zh-CN" dirty="0"/>
              <a:t>: &lt;timestamp, command&gt;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6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6" grpId="0" animBg="1"/>
      <p:bldP spid="4" grpId="0" animBg="1"/>
      <p:bldP spid="34" grpId="0"/>
      <p:bldP spid="46" grpId="0"/>
      <p:bldP spid="56" grpId="0"/>
      <p:bldP spid="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Byzantine Democracy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 flipH="1">
            <a:off x="10460080" y="2627302"/>
            <a:ext cx="1165419" cy="6104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 flipH="1">
            <a:off x="10460083" y="3716830"/>
            <a:ext cx="1165419" cy="610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 flipH="1">
            <a:off x="838200" y="2170548"/>
            <a:ext cx="1165419" cy="6104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4</a:t>
            </a:r>
            <a:endParaRPr lang="zh-CN" altLang="en-US" dirty="0"/>
          </a:p>
        </p:txBody>
      </p:sp>
      <p:sp>
        <p:nvSpPr>
          <p:cNvPr id="45" name="圆角矩形 44"/>
          <p:cNvSpPr/>
          <p:nvPr/>
        </p:nvSpPr>
        <p:spPr>
          <a:xfrm flipH="1">
            <a:off x="10460083" y="4806360"/>
            <a:ext cx="1165419" cy="6104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p:sp>
        <p:nvSpPr>
          <p:cNvPr id="3" name="椭圆形标注 2"/>
          <p:cNvSpPr/>
          <p:nvPr/>
        </p:nvSpPr>
        <p:spPr>
          <a:xfrm flipH="1">
            <a:off x="6574179" y="1988206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&lt;1,cmd1&gt;, &lt;3, cmd2&gt;, &lt;5, cmd3&gt;</a:t>
            </a:r>
            <a:endParaRPr lang="zh-CN" altLang="en-US" dirty="0"/>
          </a:p>
        </p:txBody>
      </p:sp>
      <p:sp>
        <p:nvSpPr>
          <p:cNvPr id="25" name="椭圆形标注 24"/>
          <p:cNvSpPr/>
          <p:nvPr/>
        </p:nvSpPr>
        <p:spPr>
          <a:xfrm flipH="1">
            <a:off x="6574179" y="3078849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2"/>
                </a:solidFill>
              </a:rPr>
              <a:t>&lt;1,cmd3&gt;, &lt;3, cmd1&gt;, &lt;5, cmd2&gt;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26" name="椭圆形标注 25"/>
          <p:cNvSpPr/>
          <p:nvPr/>
        </p:nvSpPr>
        <p:spPr>
          <a:xfrm flipH="1">
            <a:off x="6574179" y="4167264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&lt;1,cmd1&gt;, &lt;3, cmd3&gt;, &lt;5, cmd2&gt;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9952" r="8902" b="20340"/>
          <a:stretch/>
        </p:blipFill>
        <p:spPr>
          <a:xfrm>
            <a:off x="904715" y="1312935"/>
            <a:ext cx="1032387" cy="75708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119921" y="2759419"/>
            <a:ext cx="1356852" cy="25252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&lt;1, cmd1&gt;</a:t>
            </a:r>
          </a:p>
          <a:p>
            <a:pPr algn="ctr"/>
            <a:r>
              <a:rPr lang="en-US" altLang="zh-CN" dirty="0">
                <a:solidFill>
                  <a:srgbClr val="ED7D31"/>
                </a:solidFill>
              </a:rPr>
              <a:t>&lt;1, cmd3&gt;</a:t>
            </a:r>
          </a:p>
          <a:p>
            <a:pPr algn="ctr"/>
            <a:r>
              <a:rPr lang="en-US" altLang="zh-CN" dirty="0">
                <a:solidFill>
                  <a:srgbClr val="70AD47"/>
                </a:solidFill>
              </a:rPr>
              <a:t>&lt;1, cmd2&gt;</a:t>
            </a:r>
          </a:p>
          <a:p>
            <a:pPr algn="ctr"/>
            <a:r>
              <a:rPr lang="en-US" altLang="zh-CN" dirty="0"/>
              <a:t>&lt;2, cmd2&gt;</a:t>
            </a:r>
            <a:endParaRPr lang="en-US" altLang="zh-CN" dirty="0">
              <a:solidFill>
                <a:srgbClr val="70AD47"/>
              </a:solidFill>
            </a:endParaRPr>
          </a:p>
          <a:p>
            <a:pPr algn="ctr"/>
            <a:r>
              <a:rPr lang="en-US" altLang="zh-CN" dirty="0">
                <a:solidFill>
                  <a:srgbClr val="ED7D31"/>
                </a:solidFill>
              </a:rPr>
              <a:t>&lt;2, cmd1&gt;</a:t>
            </a:r>
          </a:p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&lt;2, cmd3&gt;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</a:rPr>
              <a:t>&lt;3, cmd3&gt;</a:t>
            </a:r>
            <a:endParaRPr lang="en-US" altLang="zh-CN" dirty="0">
              <a:solidFill>
                <a:schemeClr val="accent6"/>
              </a:solidFill>
            </a:endParaRPr>
          </a:p>
          <a:p>
            <a:pPr algn="ctr"/>
            <a:r>
              <a:rPr lang="en-US" altLang="zh-CN" dirty="0">
                <a:solidFill>
                  <a:schemeClr val="accent2"/>
                </a:solidFill>
              </a:rPr>
              <a:t>&lt;3, cmd2&gt;</a:t>
            </a:r>
            <a:endParaRPr lang="en-US" altLang="zh-CN" dirty="0">
              <a:solidFill>
                <a:schemeClr val="accent6"/>
              </a:solidFill>
            </a:endParaRPr>
          </a:p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&lt;3, cmd1&gt;</a:t>
            </a:r>
            <a:endParaRPr lang="en-US" altLang="zh-CN" dirty="0">
              <a:solidFill>
                <a:schemeClr val="accent2"/>
              </a:solidFill>
            </a:endParaRPr>
          </a:p>
        </p:txBody>
      </p:sp>
      <p:sp>
        <p:nvSpPr>
          <p:cNvPr id="60" name="椭圆形标注 59"/>
          <p:cNvSpPr/>
          <p:nvPr/>
        </p:nvSpPr>
        <p:spPr>
          <a:xfrm>
            <a:off x="2424623" y="1261978"/>
            <a:ext cx="3570735" cy="1227717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accent1"/>
                </a:solidFill>
              </a:rPr>
              <a:t>Great! I can manipulate all commands.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881715" y="5620211"/>
            <a:ext cx="2428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Ordering Indicator</a:t>
            </a:r>
            <a:r>
              <a:rPr lang="en-US" altLang="zh-CN" dirty="0"/>
              <a:t>: &lt;timestamp, command&gt;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14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Byzantine Democracy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24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657065"/>
          </a:xfrm>
        </p:spPr>
        <p:txBody>
          <a:bodyPr/>
          <a:lstStyle/>
          <a:p>
            <a:r>
              <a:rPr lang="en-US" dirty="0"/>
              <a:t>But Free Will means Byzantine Democracy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685" y="2513252"/>
            <a:ext cx="6495018" cy="34577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59103" y="2149020"/>
            <a:ext cx="915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Node 1</a:t>
            </a:r>
            <a:endParaRPr lang="zh-CN" altLang="en-US" b="1" dirty="0"/>
          </a:p>
        </p:txBody>
      </p:sp>
      <p:sp>
        <p:nvSpPr>
          <p:cNvPr id="30" name="文本框 29"/>
          <p:cNvSpPr txBox="1"/>
          <p:nvPr/>
        </p:nvSpPr>
        <p:spPr>
          <a:xfrm>
            <a:off x="4491227" y="2149020"/>
            <a:ext cx="90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Node 2</a:t>
            </a:r>
            <a:endParaRPr lang="zh-CN" altLang="en-US" b="1" dirty="0"/>
          </a:p>
        </p:txBody>
      </p:sp>
      <p:sp>
        <p:nvSpPr>
          <p:cNvPr id="33" name="文本框 32"/>
          <p:cNvSpPr txBox="1"/>
          <p:nvPr/>
        </p:nvSpPr>
        <p:spPr>
          <a:xfrm>
            <a:off x="5740909" y="2140937"/>
            <a:ext cx="107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Node n-1</a:t>
            </a:r>
            <a:endParaRPr lang="zh-CN" altLang="en-US" b="1" dirty="0"/>
          </a:p>
        </p:txBody>
      </p:sp>
      <p:sp>
        <p:nvSpPr>
          <p:cNvPr id="35" name="文本框 34"/>
          <p:cNvSpPr txBox="1"/>
          <p:nvPr/>
        </p:nvSpPr>
        <p:spPr>
          <a:xfrm>
            <a:off x="6948481" y="2140937"/>
            <a:ext cx="99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Node 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21507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Byzantine ordered consensus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Free Will</a:t>
            </a:r>
          </a:p>
          <a:p>
            <a:r>
              <a:rPr lang="en-US" dirty="0"/>
              <a:t>We can refuse Byzantine Oligarchy</a:t>
            </a:r>
          </a:p>
          <a:p>
            <a:r>
              <a:rPr lang="en-US" dirty="0"/>
              <a:t>But we can’t refuse Byzantine Democracy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493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Background</a:t>
            </a:r>
          </a:p>
          <a:p>
            <a:r>
              <a:rPr lang="en-US" altLang="zh-CN" dirty="0"/>
              <a:t>Byzantine ordered consensus</a:t>
            </a:r>
          </a:p>
          <a:p>
            <a:pPr lvl="1"/>
            <a:r>
              <a:rPr lang="en-US" altLang="zh-CN" dirty="0">
                <a:solidFill>
                  <a:schemeClr val="bg2"/>
                </a:solidFill>
              </a:rPr>
              <a:t>Byzantine Oligarchy and Democracy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sz="2400" dirty="0"/>
              <a:t>Ordering Properties</a:t>
            </a:r>
          </a:p>
          <a:p>
            <a:r>
              <a:rPr lang="en-US" dirty="0">
                <a:solidFill>
                  <a:schemeClr val="bg2"/>
                </a:solidFill>
              </a:rPr>
              <a:t>Pompe</a:t>
            </a:r>
          </a:p>
          <a:p>
            <a:r>
              <a:rPr lang="en-US" dirty="0">
                <a:solidFill>
                  <a:schemeClr val="bg2"/>
                </a:solidFill>
              </a:rPr>
              <a:t>Pompe’s features</a:t>
            </a:r>
          </a:p>
          <a:p>
            <a:r>
              <a:rPr lang="en-US" dirty="0">
                <a:solidFill>
                  <a:schemeClr val="bg2"/>
                </a:solidFill>
              </a:rPr>
              <a:t>Implementation and Experiments</a:t>
            </a:r>
          </a:p>
          <a:p>
            <a:r>
              <a:rPr lang="en-US" dirty="0">
                <a:solidFill>
                  <a:schemeClr val="bg2"/>
                </a:solidFill>
              </a:rPr>
              <a:t>Discussion and 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19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Ordering Properties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24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657065"/>
          </a:xfrm>
        </p:spPr>
        <p:txBody>
          <a:bodyPr/>
          <a:lstStyle/>
          <a:p>
            <a:r>
              <a:rPr lang="en-US" altLang="zh-CN" dirty="0"/>
              <a:t>Ordering Unanimity</a:t>
            </a:r>
            <a:r>
              <a:rPr lang="zh-CN" altLang="en-US" dirty="0"/>
              <a:t> ？</a:t>
            </a:r>
            <a:endParaRPr lang="en-US" dirty="0"/>
          </a:p>
        </p:txBody>
      </p:sp>
      <p:sp>
        <p:nvSpPr>
          <p:cNvPr id="30" name="圆角矩形 29"/>
          <p:cNvSpPr/>
          <p:nvPr/>
        </p:nvSpPr>
        <p:spPr>
          <a:xfrm flipH="1">
            <a:off x="6634840" y="2773245"/>
            <a:ext cx="1165419" cy="6104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33" name="圆角矩形 32"/>
          <p:cNvSpPr/>
          <p:nvPr/>
        </p:nvSpPr>
        <p:spPr>
          <a:xfrm flipH="1">
            <a:off x="6634843" y="3862773"/>
            <a:ext cx="1165419" cy="610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35" name="圆角矩形 34"/>
          <p:cNvSpPr/>
          <p:nvPr/>
        </p:nvSpPr>
        <p:spPr>
          <a:xfrm flipH="1">
            <a:off x="6634843" y="4952303"/>
            <a:ext cx="1165419" cy="6104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p:sp>
        <p:nvSpPr>
          <p:cNvPr id="36" name="椭圆形标注 35"/>
          <p:cNvSpPr/>
          <p:nvPr/>
        </p:nvSpPr>
        <p:spPr>
          <a:xfrm flipH="1">
            <a:off x="2503842" y="1876131"/>
            <a:ext cx="3421911" cy="897114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&lt;1,cmd1&gt;, </a:t>
            </a:r>
          </a:p>
          <a:p>
            <a:pPr algn="ctr"/>
            <a:r>
              <a:rPr lang="en-US" altLang="zh-CN" b="1" dirty="0"/>
              <a:t>&lt;3, cmd2&gt;</a:t>
            </a:r>
            <a:r>
              <a:rPr lang="en-US" altLang="zh-CN" dirty="0"/>
              <a:t>, &lt;5, cmd3&gt;</a:t>
            </a:r>
            <a:endParaRPr lang="zh-CN" altLang="en-US" dirty="0"/>
          </a:p>
        </p:txBody>
      </p:sp>
      <p:sp>
        <p:nvSpPr>
          <p:cNvPr id="37" name="椭圆形标注 36"/>
          <p:cNvSpPr/>
          <p:nvPr/>
        </p:nvSpPr>
        <p:spPr>
          <a:xfrm flipH="1">
            <a:off x="2503842" y="3066662"/>
            <a:ext cx="3421911" cy="79722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2"/>
                </a:solidFill>
              </a:rPr>
              <a:t>&lt;2,cmd3&gt;, </a:t>
            </a:r>
            <a:r>
              <a:rPr lang="en-US" altLang="zh-CN" b="1" dirty="0">
                <a:solidFill>
                  <a:schemeClr val="accent2"/>
                </a:solidFill>
              </a:rPr>
              <a:t>&lt;4, cmd1&gt;</a:t>
            </a:r>
            <a:r>
              <a:rPr lang="en-US" altLang="zh-CN" dirty="0">
                <a:solidFill>
                  <a:schemeClr val="accent2"/>
                </a:solidFill>
              </a:rPr>
              <a:t>, </a:t>
            </a:r>
            <a:r>
              <a:rPr lang="en-US" altLang="zh-CN" b="1" dirty="0">
                <a:solidFill>
                  <a:schemeClr val="accent2"/>
                </a:solidFill>
              </a:rPr>
              <a:t>&lt;5, cmd2&gt;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38" name="椭圆形标注 37"/>
          <p:cNvSpPr/>
          <p:nvPr/>
        </p:nvSpPr>
        <p:spPr>
          <a:xfrm flipH="1">
            <a:off x="2503842" y="4157305"/>
            <a:ext cx="3421911" cy="794998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accent6"/>
                </a:solidFill>
              </a:rPr>
              <a:t>&lt;2,cmd1&gt;</a:t>
            </a:r>
            <a:r>
              <a:rPr lang="en-US" altLang="zh-CN" dirty="0">
                <a:solidFill>
                  <a:schemeClr val="accent6"/>
                </a:solidFill>
              </a:rPr>
              <a:t>, </a:t>
            </a:r>
          </a:p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&lt;3, cmd3&gt;, </a:t>
            </a:r>
            <a:r>
              <a:rPr lang="en-US" altLang="zh-CN" b="1" dirty="0">
                <a:solidFill>
                  <a:schemeClr val="accent6"/>
                </a:solidFill>
              </a:rPr>
              <a:t>&lt;4, cmd2&gt;</a:t>
            </a:r>
            <a:endParaRPr lang="zh-CN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8156448" y="2773245"/>
            <a:ext cx="521208" cy="2789515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97988" y="3983335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Correct nodes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025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Ordering Properties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24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657065"/>
          </a:xfrm>
        </p:spPr>
        <p:txBody>
          <a:bodyPr/>
          <a:lstStyle/>
          <a:p>
            <a:r>
              <a:rPr lang="en-US" altLang="zh-CN" dirty="0"/>
              <a:t>Free will and Ordering Unanimity——but we can’t!</a:t>
            </a:r>
            <a:endParaRPr lang="en-US" dirty="0"/>
          </a:p>
        </p:txBody>
      </p:sp>
      <p:sp>
        <p:nvSpPr>
          <p:cNvPr id="22" name="圆角矩形 21"/>
          <p:cNvSpPr/>
          <p:nvPr/>
        </p:nvSpPr>
        <p:spPr>
          <a:xfrm flipH="1">
            <a:off x="1226433" y="1925278"/>
            <a:ext cx="1165419" cy="6104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 flipH="1">
            <a:off x="1226436" y="3014806"/>
            <a:ext cx="1165419" cy="610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25" name="圆角矩形 24"/>
          <p:cNvSpPr/>
          <p:nvPr/>
        </p:nvSpPr>
        <p:spPr>
          <a:xfrm flipH="1">
            <a:off x="1226436" y="4104336"/>
            <a:ext cx="1165419" cy="6104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p:sp>
        <p:nvSpPr>
          <p:cNvPr id="26" name="圆角矩形 25"/>
          <p:cNvSpPr/>
          <p:nvPr/>
        </p:nvSpPr>
        <p:spPr>
          <a:xfrm flipH="1">
            <a:off x="1226433" y="5193866"/>
            <a:ext cx="1165419" cy="61045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4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581400" y="1999673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A38ACB"/>
                </a:solidFill>
              </a:rPr>
              <a:t>cmd1 &lt; cmd2 </a:t>
            </a:r>
            <a:r>
              <a:rPr lang="en-US" altLang="zh-CN" sz="2400" dirty="0"/>
              <a:t>&lt; cmd3 &lt; cmd4</a:t>
            </a:r>
            <a:endParaRPr lang="zh-CN" altLang="en-US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3581399" y="3089360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cmd2 &lt; cmd3 &lt; cmd4 &lt; cmd1</a:t>
            </a:r>
            <a:endParaRPr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3581399" y="4178731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cmd3 &lt; cmd4 &lt; </a:t>
            </a:r>
            <a:r>
              <a:rPr lang="en-US" altLang="zh-CN" sz="2400" dirty="0">
                <a:solidFill>
                  <a:srgbClr val="A38ACB"/>
                </a:solidFill>
              </a:rPr>
              <a:t>cmd1 &lt; cmd2</a:t>
            </a:r>
            <a:endParaRPr lang="zh-CN" altLang="en-US" sz="2400" dirty="0">
              <a:solidFill>
                <a:srgbClr val="A38ACB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581399" y="5268261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cmd4 &lt; </a:t>
            </a:r>
            <a:r>
              <a:rPr lang="en-US" altLang="zh-CN" sz="2400" dirty="0">
                <a:solidFill>
                  <a:srgbClr val="A38ACB"/>
                </a:solidFill>
              </a:rPr>
              <a:t>cmd1 &lt; cmd2</a:t>
            </a:r>
            <a:r>
              <a:rPr lang="en-US" altLang="zh-CN" sz="2400" dirty="0"/>
              <a:t> &lt; cmd3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668165" y="2821024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cmd1 &lt; cmd2</a:t>
            </a:r>
            <a:endParaRPr lang="zh-CN" altLang="en-US" sz="2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668164" y="3970512"/>
            <a:ext cx="1877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cmd4 &gt; cmd3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9861018" y="3493872"/>
            <a:ext cx="553998" cy="2654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dirty="0"/>
              <a:t>&lt;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 rot="10800000">
            <a:off x="8852130" y="3493872"/>
            <a:ext cx="553998" cy="2654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400" dirty="0"/>
              <a:t>&lt;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42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altLang="zh-CN" dirty="0"/>
              <a:t>Byzantine ordered consensus</a:t>
            </a:r>
          </a:p>
          <a:p>
            <a:r>
              <a:rPr lang="en-US" dirty="0"/>
              <a:t>Pompe</a:t>
            </a:r>
          </a:p>
          <a:p>
            <a:r>
              <a:rPr lang="en-US" dirty="0"/>
              <a:t>Pompe’s features</a:t>
            </a:r>
          </a:p>
          <a:p>
            <a:r>
              <a:rPr lang="en-US" dirty="0"/>
              <a:t>Implementation and Experiments</a:t>
            </a:r>
          </a:p>
          <a:p>
            <a:r>
              <a:rPr lang="en-US" dirty="0"/>
              <a:t>Discussion and 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17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Ordering Properties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24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657065"/>
          </a:xfrm>
        </p:spPr>
        <p:txBody>
          <a:bodyPr/>
          <a:lstStyle/>
          <a:p>
            <a:r>
              <a:rPr lang="en-US" altLang="zh-CN" dirty="0"/>
              <a:t>Ordering Linearizability</a:t>
            </a:r>
            <a:endParaRPr lang="en-US" dirty="0"/>
          </a:p>
        </p:txBody>
      </p:sp>
      <p:sp>
        <p:nvSpPr>
          <p:cNvPr id="14" name="圆角矩形 13"/>
          <p:cNvSpPr/>
          <p:nvPr/>
        </p:nvSpPr>
        <p:spPr>
          <a:xfrm flipH="1">
            <a:off x="10460080" y="2627302"/>
            <a:ext cx="1165419" cy="6104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 flipH="1">
            <a:off x="10460083" y="3716830"/>
            <a:ext cx="1165419" cy="610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 flipH="1">
            <a:off x="10460083" y="4806360"/>
            <a:ext cx="1165419" cy="6104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p:sp>
        <p:nvSpPr>
          <p:cNvPr id="17" name="椭圆形标注 16"/>
          <p:cNvSpPr/>
          <p:nvPr/>
        </p:nvSpPr>
        <p:spPr>
          <a:xfrm flipH="1">
            <a:off x="6574179" y="1988206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&lt;1,cmd1&gt;, &lt;4, cmd2&gt;, &lt;5, cmd3&gt;</a:t>
            </a:r>
            <a:endParaRPr lang="zh-CN" altLang="en-US" dirty="0"/>
          </a:p>
        </p:txBody>
      </p:sp>
      <p:sp>
        <p:nvSpPr>
          <p:cNvPr id="18" name="椭圆形标注 17"/>
          <p:cNvSpPr/>
          <p:nvPr/>
        </p:nvSpPr>
        <p:spPr>
          <a:xfrm flipH="1">
            <a:off x="6574179" y="3078849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2"/>
                </a:solidFill>
              </a:rPr>
              <a:t>&lt;2,cmd3&gt;, &lt;3, cmd1&gt;, &lt;5, cmd2&gt;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19" name="椭圆形标注 18"/>
          <p:cNvSpPr/>
          <p:nvPr/>
        </p:nvSpPr>
        <p:spPr>
          <a:xfrm flipH="1">
            <a:off x="6574179" y="4167264"/>
            <a:ext cx="3176814" cy="639096"/>
          </a:xfrm>
          <a:prstGeom prst="wedgeEllipseCallout">
            <a:avLst>
              <a:gd name="adj1" fmla="val -58839"/>
              <a:gd name="adj2" fmla="val 6403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&lt;2,cmd1&gt;, &lt;3, cmd3&gt;, &lt;4, cmd2&gt;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562318" y="2281083"/>
            <a:ext cx="1356852" cy="25252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&lt;1, cmd1&gt;</a:t>
            </a:r>
          </a:p>
          <a:p>
            <a:pPr algn="ctr"/>
            <a:r>
              <a:rPr lang="en-US" altLang="zh-CN" dirty="0">
                <a:solidFill>
                  <a:srgbClr val="ED7D31"/>
                </a:solidFill>
              </a:rPr>
              <a:t>&lt;2,cmd3&gt;</a:t>
            </a:r>
          </a:p>
          <a:p>
            <a:pPr algn="ctr"/>
            <a:r>
              <a:rPr lang="en-US" altLang="zh-CN" dirty="0">
                <a:solidFill>
                  <a:srgbClr val="70AD47"/>
                </a:solidFill>
              </a:rPr>
              <a:t>&lt;2,cmd1&gt;</a:t>
            </a:r>
          </a:p>
          <a:p>
            <a:pPr algn="ctr"/>
            <a:r>
              <a:rPr lang="en-US" altLang="zh-CN" dirty="0">
                <a:solidFill>
                  <a:srgbClr val="ED7D31"/>
                </a:solidFill>
              </a:rPr>
              <a:t>&lt;3, cmd1&gt;</a:t>
            </a:r>
          </a:p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&lt;3, cmd3&gt;</a:t>
            </a:r>
          </a:p>
          <a:p>
            <a:pPr algn="ctr"/>
            <a:r>
              <a:rPr lang="en-US" altLang="zh-CN" dirty="0"/>
              <a:t>&lt;4, cmd2&gt;</a:t>
            </a:r>
          </a:p>
          <a:p>
            <a:pPr algn="ctr"/>
            <a:r>
              <a:rPr lang="en-US" altLang="zh-CN" dirty="0">
                <a:solidFill>
                  <a:schemeClr val="accent6"/>
                </a:solidFill>
              </a:rPr>
              <a:t>&lt;4, cmd2&gt;</a:t>
            </a:r>
            <a:endParaRPr lang="en-US" altLang="zh-CN" dirty="0"/>
          </a:p>
          <a:p>
            <a:pPr algn="ctr"/>
            <a:r>
              <a:rPr lang="en-US" altLang="zh-CN" dirty="0">
                <a:solidFill>
                  <a:schemeClr val="accent2"/>
                </a:solidFill>
              </a:rPr>
              <a:t>&lt;5, cmd2&gt;</a:t>
            </a:r>
            <a:endParaRPr lang="zh-CN" altLang="en-US" dirty="0"/>
          </a:p>
        </p:txBody>
      </p:sp>
      <p:cxnSp>
        <p:nvCxnSpPr>
          <p:cNvPr id="21" name="直接箭头连接符 20"/>
          <p:cNvCxnSpPr>
            <a:endCxn id="32" idx="1"/>
          </p:cNvCxnSpPr>
          <p:nvPr/>
        </p:nvCxnSpPr>
        <p:spPr>
          <a:xfrm>
            <a:off x="3919170" y="2598447"/>
            <a:ext cx="653698" cy="60413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endCxn id="32" idx="1"/>
          </p:cNvCxnSpPr>
          <p:nvPr/>
        </p:nvCxnSpPr>
        <p:spPr>
          <a:xfrm>
            <a:off x="3919170" y="3139889"/>
            <a:ext cx="653698" cy="6269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>
            <a:endCxn id="32" idx="1"/>
          </p:cNvCxnSpPr>
          <p:nvPr/>
        </p:nvCxnSpPr>
        <p:spPr>
          <a:xfrm flipV="1">
            <a:off x="3919170" y="3202580"/>
            <a:ext cx="653698" cy="19581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4572868" y="3017914"/>
            <a:ext cx="70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cmd1</a:t>
            </a:r>
            <a:endParaRPr lang="zh-CN" altLang="en-US" dirty="0"/>
          </a:p>
        </p:txBody>
      </p:sp>
      <p:cxnSp>
        <p:nvCxnSpPr>
          <p:cNvPr id="33" name="直接箭头连接符 32"/>
          <p:cNvCxnSpPr>
            <a:endCxn id="36" idx="1"/>
          </p:cNvCxnSpPr>
          <p:nvPr/>
        </p:nvCxnSpPr>
        <p:spPr>
          <a:xfrm>
            <a:off x="3919170" y="3948740"/>
            <a:ext cx="653698" cy="18466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endCxn id="36" idx="1"/>
          </p:cNvCxnSpPr>
          <p:nvPr/>
        </p:nvCxnSpPr>
        <p:spPr>
          <a:xfrm flipV="1">
            <a:off x="3919170" y="4133406"/>
            <a:ext cx="653698" cy="13977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>
            <a:endCxn id="36" idx="1"/>
          </p:cNvCxnSpPr>
          <p:nvPr/>
        </p:nvCxnSpPr>
        <p:spPr>
          <a:xfrm flipV="1">
            <a:off x="3919170" y="4133406"/>
            <a:ext cx="653698" cy="35772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572868" y="3948740"/>
            <a:ext cx="70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cmd2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 rot="5400000">
            <a:off x="4744747" y="333873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&lt;</a:t>
            </a:r>
            <a:endParaRPr lang="zh-CN" altLang="en-US" sz="2400" b="1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1831260" y="3721152"/>
            <a:ext cx="432098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爆炸形 2 43"/>
          <p:cNvSpPr/>
          <p:nvPr/>
        </p:nvSpPr>
        <p:spPr>
          <a:xfrm>
            <a:off x="3356762" y="4460544"/>
            <a:ext cx="3597029" cy="1583835"/>
          </a:xfrm>
          <a:prstGeom prst="irregularSeal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Fortunately,</a:t>
            </a:r>
          </a:p>
          <a:p>
            <a:pPr algn="ctr"/>
            <a:r>
              <a:rPr lang="en-US" altLang="zh-CN" dirty="0"/>
              <a:t>it’s achievable!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679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36" grpId="0"/>
      <p:bldP spid="37" grpId="0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2"/>
                </a:solidFill>
              </a:rPr>
              <a:t>Byzantine ordered consensus</a:t>
            </a:r>
          </a:p>
          <a:p>
            <a:r>
              <a:rPr lang="en-US" dirty="0"/>
              <a:t>Pompe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Protocol</a:t>
            </a:r>
          </a:p>
          <a:p>
            <a:r>
              <a:rPr lang="en-US" dirty="0">
                <a:solidFill>
                  <a:schemeClr val="bg2"/>
                </a:solidFill>
              </a:rPr>
              <a:t>Pompe’s features</a:t>
            </a:r>
          </a:p>
          <a:p>
            <a:r>
              <a:rPr lang="en-US" dirty="0">
                <a:solidFill>
                  <a:schemeClr val="bg2"/>
                </a:solidFill>
              </a:rPr>
              <a:t>Implementation and Experiments</a:t>
            </a:r>
          </a:p>
          <a:p>
            <a:r>
              <a:rPr lang="en-US" dirty="0">
                <a:solidFill>
                  <a:schemeClr val="bg2"/>
                </a:solidFill>
              </a:rPr>
              <a:t>Discussion and 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522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Overview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standard BFT SMR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Liveness</a:t>
            </a:r>
          </a:p>
          <a:p>
            <a:r>
              <a:rPr lang="en-US" dirty="0"/>
              <a:t>2 Phases</a:t>
            </a:r>
          </a:p>
          <a:p>
            <a:pPr lvl="1"/>
            <a:r>
              <a:rPr lang="en-US" dirty="0"/>
              <a:t>Ordering phase</a:t>
            </a:r>
          </a:p>
          <a:p>
            <a:pPr lvl="1"/>
            <a:r>
              <a:rPr lang="en-US" dirty="0"/>
              <a:t>Consensus phase</a:t>
            </a:r>
          </a:p>
          <a:p>
            <a:r>
              <a:rPr lang="en-US" altLang="zh-CN" dirty="0"/>
              <a:t>System Model</a:t>
            </a:r>
          </a:p>
          <a:p>
            <a:pPr lvl="1"/>
            <a:r>
              <a:rPr lang="en-US" dirty="0"/>
              <a:t>3f+1 nodes, where f nodes can be Byzantine nodes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933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2"/>
                </a:solidFill>
              </a:rPr>
              <a:t>Byzantine ordered consensus</a:t>
            </a:r>
          </a:p>
          <a:p>
            <a:r>
              <a:rPr lang="en-US" dirty="0"/>
              <a:t>Pompe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Overview</a:t>
            </a:r>
          </a:p>
          <a:p>
            <a:pPr lvl="1"/>
            <a:r>
              <a:rPr lang="en-US" dirty="0"/>
              <a:t>Protocol</a:t>
            </a:r>
          </a:p>
          <a:p>
            <a:r>
              <a:rPr lang="en-US" dirty="0">
                <a:solidFill>
                  <a:schemeClr val="bg2"/>
                </a:solidFill>
              </a:rPr>
              <a:t>Pompe’s features</a:t>
            </a:r>
          </a:p>
          <a:p>
            <a:r>
              <a:rPr lang="en-US" dirty="0">
                <a:solidFill>
                  <a:schemeClr val="bg2"/>
                </a:solidFill>
              </a:rPr>
              <a:t>Implementation and Experiments</a:t>
            </a:r>
          </a:p>
          <a:p>
            <a:r>
              <a:rPr lang="en-US" dirty="0">
                <a:solidFill>
                  <a:schemeClr val="bg2"/>
                </a:solidFill>
              </a:rPr>
              <a:t>Discussion and 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5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Protocol——</a:t>
            </a:r>
            <a:r>
              <a:rPr lang="en-US" altLang="zh-CN" sz="3600" b="1" dirty="0"/>
              <a:t>Ordering</a:t>
            </a:r>
            <a:r>
              <a:rPr lang="en-US" altLang="zh-CN" sz="3600" dirty="0"/>
              <a:t> Phase</a:t>
            </a:r>
            <a:endParaRPr lang="zh-CN" altLang="en-US" sz="3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0DC37B4-11D5-451D-B4F5-CE5E93BAFB89}"/>
              </a:ext>
            </a:extLst>
          </p:cNvPr>
          <p:cNvCxnSpPr>
            <a:cxnSpLocks/>
          </p:cNvCxnSpPr>
          <p:nvPr/>
        </p:nvCxnSpPr>
        <p:spPr>
          <a:xfrm>
            <a:off x="1739751" y="2353999"/>
            <a:ext cx="9614049" cy="123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AE100F58-954F-4292-8304-E92085E57358}"/>
              </a:ext>
            </a:extLst>
          </p:cNvPr>
          <p:cNvSpPr txBox="1"/>
          <p:nvPr/>
        </p:nvSpPr>
        <p:spPr>
          <a:xfrm>
            <a:off x="484095" y="2113300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i</a:t>
            </a:r>
            <a:endParaRPr lang="zh-CN" altLang="en-US" sz="20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>
            <a:off x="1663552" y="3267556"/>
            <a:ext cx="969024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484095" y="2966440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j</a:t>
            </a:r>
            <a:endParaRPr lang="zh-CN" altLang="en-US" sz="2000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3871473" y="2381991"/>
            <a:ext cx="640604" cy="91355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圆角矩形标注 29"/>
          <p:cNvSpPr/>
          <p:nvPr/>
        </p:nvSpPr>
        <p:spPr>
          <a:xfrm>
            <a:off x="2945866" y="1303816"/>
            <a:ext cx="1662953" cy="860377"/>
          </a:xfrm>
          <a:prstGeom prst="wedgeRoundRectCallout">
            <a:avLst>
              <a:gd name="adj1" fmla="val -73"/>
              <a:gd name="adj2" fmla="val 66838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 have a cmd c.</a:t>
            </a:r>
          </a:p>
          <a:p>
            <a:pPr algn="ctr"/>
            <a:r>
              <a:rPr lang="en-US" altLang="zh-CN" dirty="0"/>
              <a:t>Please give it a timestamp</a:t>
            </a:r>
          </a:p>
        </p:txBody>
      </p:sp>
      <p:cxnSp>
        <p:nvCxnSpPr>
          <p:cNvPr id="33" name="直接箭头连接符 32"/>
          <p:cNvCxnSpPr/>
          <p:nvPr/>
        </p:nvCxnSpPr>
        <p:spPr>
          <a:xfrm flipV="1">
            <a:off x="5617029" y="2367779"/>
            <a:ext cx="540659" cy="89977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 flipV="1">
            <a:off x="1663552" y="5626749"/>
            <a:ext cx="9690248" cy="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484095" y="5325634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l</a:t>
            </a:r>
            <a:endParaRPr lang="zh-CN" altLang="en-US" sz="2000" dirty="0"/>
          </a:p>
        </p:txBody>
      </p:sp>
      <p:cxnSp>
        <p:nvCxnSpPr>
          <p:cNvPr id="46" name="直接箭头连接符 45"/>
          <p:cNvCxnSpPr/>
          <p:nvPr/>
        </p:nvCxnSpPr>
        <p:spPr>
          <a:xfrm>
            <a:off x="3871473" y="2381529"/>
            <a:ext cx="849407" cy="327321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>
            <a:off x="1663552" y="4622547"/>
            <a:ext cx="969024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484095" y="4321431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k</a:t>
            </a:r>
            <a:endParaRPr lang="zh-CN" altLang="en-US" sz="2000" dirty="0"/>
          </a:p>
        </p:txBody>
      </p:sp>
      <p:cxnSp>
        <p:nvCxnSpPr>
          <p:cNvPr id="55" name="直接箭头连接符 54"/>
          <p:cNvCxnSpPr/>
          <p:nvPr/>
        </p:nvCxnSpPr>
        <p:spPr>
          <a:xfrm>
            <a:off x="3853961" y="2364862"/>
            <a:ext cx="1232228" cy="226899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5894284" y="2376525"/>
            <a:ext cx="1535404" cy="225732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4956498" y="2916700"/>
                <a:ext cx="2302631" cy="291924"/>
              </a:xfrm>
              <a:prstGeom prst="rect">
                <a:avLst/>
              </a:prstGeom>
              <a:solidFill>
                <a:schemeClr val="accent2">
                  <a:alpha val="6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𝑅𝑒𝑠𝑝𝑜𝑛𝑠𝑒𝑇𝑆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r>
                  <a:rPr lang="en-US" altLang="zh-CN" i="1" dirty="0"/>
                  <a:t>c</a:t>
                </a:r>
                <a:r>
                  <a:rPr lang="en-US" altLang="zh-CN" dirty="0"/>
                  <a:t>, </a:t>
                </a:r>
                <a:r>
                  <a:rPr lang="en-US" altLang="zh-CN" i="1" dirty="0"/>
                  <a:t>ts</a:t>
                </a:r>
                <a:r>
                  <a:rPr lang="en-US" altLang="zh-CN" dirty="0"/>
                  <a:t>&gt;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98" y="2916700"/>
                <a:ext cx="2302631" cy="291924"/>
              </a:xfrm>
              <a:prstGeom prst="rect">
                <a:avLst/>
              </a:prstGeom>
              <a:blipFill>
                <a:blip r:embed="rId3"/>
                <a:stretch>
                  <a:fillRect l="-263" t="-24000" r="-526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5374021" y="4242020"/>
                <a:ext cx="2309327" cy="291924"/>
              </a:xfrm>
              <a:prstGeom prst="rect">
                <a:avLst/>
              </a:prstGeom>
              <a:solidFill>
                <a:schemeClr val="accent2">
                  <a:alpha val="6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𝑅𝑒𝑠𝑝𝑜𝑛𝑠𝑒𝑇𝑆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r>
                  <a:rPr lang="en-US" altLang="zh-CN" i="1" dirty="0"/>
                  <a:t>c</a:t>
                </a:r>
                <a:r>
                  <a:rPr lang="en-US" altLang="zh-CN" dirty="0"/>
                  <a:t>, </a:t>
                </a:r>
                <a:r>
                  <a:rPr lang="en-US" altLang="zh-CN" i="1" dirty="0"/>
                  <a:t>ts</a:t>
                </a:r>
                <a:r>
                  <a:rPr lang="en-US" altLang="zh-CN" dirty="0"/>
                  <a:t>&gt;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021" y="4242020"/>
                <a:ext cx="2309327" cy="291924"/>
              </a:xfrm>
              <a:prstGeom prst="rect">
                <a:avLst/>
              </a:prstGeom>
              <a:blipFill>
                <a:blip r:embed="rId4"/>
                <a:stretch>
                  <a:fillRect l="-1053" t="-22000" r="-789" b="-4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3270837" y="2497710"/>
            <a:ext cx="1739153" cy="292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&lt;RequestTS, c&gt;</a:t>
            </a:r>
            <a:endParaRPr lang="zh-CN" altLang="en-US" dirty="0"/>
          </a:p>
        </p:txBody>
      </p:sp>
      <p:sp>
        <p:nvSpPr>
          <p:cNvPr id="62" name="乘号 61"/>
          <p:cNvSpPr/>
          <p:nvPr/>
        </p:nvSpPr>
        <p:spPr>
          <a:xfrm>
            <a:off x="5295122" y="5385457"/>
            <a:ext cx="522514" cy="513184"/>
          </a:xfrm>
          <a:prstGeom prst="mathMultiply">
            <a:avLst>
              <a:gd name="adj1" fmla="val 12611"/>
            </a:avLst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右大括号 62"/>
          <p:cNvSpPr/>
          <p:nvPr/>
        </p:nvSpPr>
        <p:spPr>
          <a:xfrm rot="16200000">
            <a:off x="5532679" y="455498"/>
            <a:ext cx="235804" cy="3558214"/>
          </a:xfrm>
          <a:prstGeom prst="righ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4549167" y="1601798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Collects 2f+1 responses</a:t>
            </a:r>
            <a:endParaRPr lang="zh-CN" altLang="en-US" dirty="0"/>
          </a:p>
        </p:txBody>
      </p:sp>
      <p:sp>
        <p:nvSpPr>
          <p:cNvPr id="65" name="文本框 64"/>
          <p:cNvSpPr txBox="1"/>
          <p:nvPr/>
        </p:nvSpPr>
        <p:spPr>
          <a:xfrm>
            <a:off x="639659" y="3722865"/>
            <a:ext cx="738664" cy="2832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sp>
        <p:nvSpPr>
          <p:cNvPr id="82" name="文本框 81"/>
          <p:cNvSpPr txBox="1"/>
          <p:nvPr/>
        </p:nvSpPr>
        <p:spPr>
          <a:xfrm>
            <a:off x="6278395" y="2209781"/>
            <a:ext cx="616250" cy="66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sp>
        <p:nvSpPr>
          <p:cNvPr id="83" name="矩形 82"/>
          <p:cNvSpPr/>
          <p:nvPr/>
        </p:nvSpPr>
        <p:spPr>
          <a:xfrm>
            <a:off x="484095" y="1180562"/>
            <a:ext cx="1987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Step 1</a:t>
            </a:r>
            <a:endParaRPr lang="zh-CN" altLang="en-US" sz="4800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右大括号 33"/>
          <p:cNvSpPr/>
          <p:nvPr/>
        </p:nvSpPr>
        <p:spPr>
          <a:xfrm rot="16200000">
            <a:off x="7911718" y="1692299"/>
            <a:ext cx="265866" cy="1114676"/>
          </a:xfrm>
          <a:prstGeom prst="righ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370653" y="1609181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Get Midian TS</a:t>
            </a:r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3269613" y="2494224"/>
            <a:ext cx="1739153" cy="292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&lt;RequestTS, c&gt;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3268389" y="2494685"/>
            <a:ext cx="1739153" cy="292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&lt;RequestTS, c&gt;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6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319 0.059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9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7331 0.262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9" y="1310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4362 0.4085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2041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01406 -0.080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402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6744 -0.2622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38" grpId="1" animBg="1"/>
      <p:bldP spid="38" grpId="2" animBg="1"/>
      <p:bldP spid="54" grpId="0" animBg="1"/>
      <p:bldP spid="54" grpId="1" animBg="1"/>
      <p:bldP spid="54" grpId="2" animBg="1"/>
      <p:bldP spid="31" grpId="0" animBg="1"/>
      <p:bldP spid="31" grpId="1" animBg="1"/>
      <p:bldP spid="31" grpId="2" animBg="1"/>
      <p:bldP spid="62" grpId="0" animBg="1"/>
      <p:bldP spid="63" grpId="0" animBg="1"/>
      <p:bldP spid="64" grpId="0"/>
      <p:bldP spid="82" grpId="0"/>
      <p:bldP spid="34" grpId="0" animBg="1"/>
      <p:bldP spid="35" grpId="0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271750" y="4629777"/>
            <a:ext cx="2472914" cy="19696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1809316" y="3228686"/>
            <a:ext cx="2296515" cy="188261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Protocol——</a:t>
            </a:r>
            <a:r>
              <a:rPr lang="en-US" altLang="zh-CN" sz="3600" b="1" dirty="0"/>
              <a:t>Ordering</a:t>
            </a:r>
            <a:r>
              <a:rPr lang="en-US" altLang="zh-CN" sz="3600" dirty="0"/>
              <a:t> Phase</a:t>
            </a:r>
            <a:endParaRPr lang="zh-CN" altLang="en-US" sz="3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484095" y="1180562"/>
            <a:ext cx="1987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Step 1</a:t>
            </a:r>
            <a:endParaRPr lang="zh-CN" altLang="en-US" sz="4800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 flipV="1">
            <a:off x="1250876" y="4739243"/>
            <a:ext cx="9690248" cy="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18B401F4-25E0-4D0B-8ED1-DB28C00F31DD}"/>
              </a:ext>
            </a:extLst>
          </p:cNvPr>
          <p:cNvSpPr txBox="1"/>
          <p:nvPr/>
        </p:nvSpPr>
        <p:spPr>
          <a:xfrm>
            <a:off x="3318262" y="1461192"/>
            <a:ext cx="277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Byzantine nodes</a:t>
            </a:r>
          </a:p>
          <a:p>
            <a:r>
              <a:rPr lang="en-US" altLang="zh-CN" dirty="0"/>
              <a:t>Correct nodes</a:t>
            </a:r>
            <a:endParaRPr lang="zh-CN" altLang="en-US" dirty="0"/>
          </a:p>
        </p:txBody>
      </p:sp>
      <p:sp>
        <p:nvSpPr>
          <p:cNvPr id="47" name="椭圆 46"/>
          <p:cNvSpPr/>
          <p:nvPr/>
        </p:nvSpPr>
        <p:spPr>
          <a:xfrm>
            <a:off x="3042332" y="1555758"/>
            <a:ext cx="183962" cy="183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809316" y="4642780"/>
            <a:ext cx="183962" cy="183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042332" y="1847112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2271750" y="4633449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602098" y="4628136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045758" y="4633449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4560702" y="4634809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489419" y="4634259"/>
            <a:ext cx="183962" cy="183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921869" y="4633521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804454" y="1599691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Suppose f = 2</a:t>
            </a:r>
            <a:endParaRPr lang="zh-CN" altLang="en-US" dirty="0"/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 flipV="1">
            <a:off x="1250876" y="3325150"/>
            <a:ext cx="9690248" cy="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椭圆 74"/>
          <p:cNvSpPr/>
          <p:nvPr/>
        </p:nvSpPr>
        <p:spPr>
          <a:xfrm>
            <a:off x="2602132" y="3232986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3489419" y="3228687"/>
            <a:ext cx="183962" cy="183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3921869" y="3228687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右大括号 10"/>
          <p:cNvSpPr/>
          <p:nvPr/>
        </p:nvSpPr>
        <p:spPr>
          <a:xfrm rot="5400000">
            <a:off x="3373001" y="3785186"/>
            <a:ext cx="232835" cy="2472915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379276" y="5265963"/>
            <a:ext cx="22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Correct Nodes’ Bound</a:t>
            </a:r>
            <a:endParaRPr lang="zh-CN" altLang="en-US" b="1" dirty="0"/>
          </a:p>
        </p:txBody>
      </p:sp>
      <p:sp>
        <p:nvSpPr>
          <p:cNvPr id="81" name="椭圆 80"/>
          <p:cNvSpPr/>
          <p:nvPr/>
        </p:nvSpPr>
        <p:spPr>
          <a:xfrm>
            <a:off x="3022255" y="3227526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4" name="椭圆 83"/>
          <p:cNvSpPr/>
          <p:nvPr/>
        </p:nvSpPr>
        <p:spPr>
          <a:xfrm>
            <a:off x="1809316" y="3227526"/>
            <a:ext cx="183962" cy="183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图文框 13"/>
          <p:cNvSpPr/>
          <p:nvPr/>
        </p:nvSpPr>
        <p:spPr>
          <a:xfrm>
            <a:off x="2839177" y="3012671"/>
            <a:ext cx="597159" cy="597159"/>
          </a:xfrm>
          <a:prstGeom prst="fram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下箭头 14"/>
          <p:cNvSpPr/>
          <p:nvPr/>
        </p:nvSpPr>
        <p:spPr>
          <a:xfrm>
            <a:off x="3042332" y="3715934"/>
            <a:ext cx="189796" cy="728536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6789098" y="4634809"/>
            <a:ext cx="2935348" cy="19834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7581880" y="3220755"/>
            <a:ext cx="2123778" cy="208488"/>
          </a:xfrm>
          <a:prstGeom prst="rect">
            <a:avLst/>
          </a:prstGeom>
          <a:solidFill>
            <a:schemeClr val="accent6">
              <a:alpha val="3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椭圆 86"/>
          <p:cNvSpPr/>
          <p:nvPr/>
        </p:nvSpPr>
        <p:spPr>
          <a:xfrm>
            <a:off x="6789098" y="4647812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7251532" y="4638481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>
            <a:off x="7581880" y="4642499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8025540" y="4638481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>
            <a:off x="9540484" y="4639841"/>
            <a:ext cx="183962" cy="183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8469201" y="4639291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8901651" y="4638553"/>
            <a:ext cx="183962" cy="183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>
            <a:off x="8031528" y="3237591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8900111" y="3232986"/>
            <a:ext cx="183962" cy="183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9521696" y="3233293"/>
            <a:ext cx="183962" cy="1839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7" name="右大括号 96"/>
          <p:cNvSpPr/>
          <p:nvPr/>
        </p:nvSpPr>
        <p:spPr>
          <a:xfrm rot="5400000">
            <a:off x="7572792" y="4126566"/>
            <a:ext cx="292895" cy="1860282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文本框 97"/>
          <p:cNvSpPr txBox="1"/>
          <p:nvPr/>
        </p:nvSpPr>
        <p:spPr>
          <a:xfrm>
            <a:off x="6598518" y="5343606"/>
            <a:ext cx="2257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Correct Nodes’ Bound</a:t>
            </a:r>
            <a:endParaRPr lang="zh-CN" altLang="en-US" b="1" dirty="0"/>
          </a:p>
        </p:txBody>
      </p:sp>
      <p:sp>
        <p:nvSpPr>
          <p:cNvPr id="99" name="椭圆 98"/>
          <p:cNvSpPr/>
          <p:nvPr/>
        </p:nvSpPr>
        <p:spPr>
          <a:xfrm>
            <a:off x="8465419" y="3242540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7586807" y="3232986"/>
            <a:ext cx="183962" cy="18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图文框 100"/>
          <p:cNvSpPr/>
          <p:nvPr/>
        </p:nvSpPr>
        <p:spPr>
          <a:xfrm>
            <a:off x="8259221" y="3055331"/>
            <a:ext cx="597159" cy="597159"/>
          </a:xfrm>
          <a:prstGeom prst="fram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" name="下箭头 101"/>
          <p:cNvSpPr/>
          <p:nvPr/>
        </p:nvSpPr>
        <p:spPr>
          <a:xfrm>
            <a:off x="8462376" y="3758594"/>
            <a:ext cx="189796" cy="728536"/>
          </a:xfrm>
          <a:prstGeom prst="downArrow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727448" y="5889257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Command 2</a:t>
            </a:r>
            <a:endParaRPr lang="zh-CN" altLang="en-US" b="1" dirty="0"/>
          </a:p>
        </p:txBody>
      </p:sp>
      <p:sp>
        <p:nvSpPr>
          <p:cNvPr id="103" name="文本框 102"/>
          <p:cNvSpPr txBox="1"/>
          <p:nvPr/>
        </p:nvSpPr>
        <p:spPr>
          <a:xfrm>
            <a:off x="2415968" y="5890701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Command 1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44492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5" grpId="0" animBg="1"/>
      <p:bldP spid="78" grpId="0" animBg="1"/>
      <p:bldP spid="79" grpId="0" animBg="1"/>
      <p:bldP spid="81" grpId="0" animBg="1"/>
      <p:bldP spid="84" grpId="0" animBg="1"/>
      <p:bldP spid="14" grpId="0" animBg="1"/>
      <p:bldP spid="15" grpId="0" animBg="1"/>
      <p:bldP spid="86" grpId="0" animBg="1"/>
      <p:bldP spid="94" grpId="0" animBg="1"/>
      <p:bldP spid="95" grpId="0" animBg="1"/>
      <p:bldP spid="96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Protocol——</a:t>
            </a:r>
            <a:r>
              <a:rPr lang="en-US" altLang="zh-CN" sz="3600" b="1" dirty="0"/>
              <a:t>Ordering</a:t>
            </a:r>
            <a:r>
              <a:rPr lang="en-US" altLang="zh-CN" sz="3600" dirty="0"/>
              <a:t> Phase</a:t>
            </a:r>
            <a:endParaRPr lang="zh-CN" altLang="en-US" sz="3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0DC37B4-11D5-451D-B4F5-CE5E93BAFB89}"/>
              </a:ext>
            </a:extLst>
          </p:cNvPr>
          <p:cNvCxnSpPr>
            <a:cxnSpLocks/>
          </p:cNvCxnSpPr>
          <p:nvPr/>
        </p:nvCxnSpPr>
        <p:spPr>
          <a:xfrm>
            <a:off x="1963686" y="2353999"/>
            <a:ext cx="6835081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AE100F58-954F-4292-8304-E92085E57358}"/>
              </a:ext>
            </a:extLst>
          </p:cNvPr>
          <p:cNvSpPr txBox="1"/>
          <p:nvPr/>
        </p:nvSpPr>
        <p:spPr>
          <a:xfrm>
            <a:off x="484095" y="2113300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i</a:t>
            </a:r>
            <a:endParaRPr lang="zh-CN" altLang="en-US" sz="20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>
            <a:off x="1663552" y="3267556"/>
            <a:ext cx="7135215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484095" y="2966440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j</a:t>
            </a:r>
            <a:endParaRPr lang="zh-CN" altLang="en-US" sz="2000" dirty="0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 flipV="1">
            <a:off x="1663552" y="5626751"/>
            <a:ext cx="7135215" cy="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484095" y="5325634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l</a:t>
            </a:r>
            <a:endParaRPr lang="zh-CN" altLang="en-US" sz="2000" dirty="0"/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>
            <a:off x="1663552" y="4622547"/>
            <a:ext cx="7135215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484095" y="4321431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k</a:t>
            </a:r>
            <a:endParaRPr lang="zh-CN" altLang="en-US" sz="2000" dirty="0"/>
          </a:p>
        </p:txBody>
      </p:sp>
      <p:sp>
        <p:nvSpPr>
          <p:cNvPr id="65" name="文本框 64"/>
          <p:cNvSpPr txBox="1"/>
          <p:nvPr/>
        </p:nvSpPr>
        <p:spPr>
          <a:xfrm>
            <a:off x="639659" y="3722865"/>
            <a:ext cx="738664" cy="2832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sp>
        <p:nvSpPr>
          <p:cNvPr id="83" name="矩形 82"/>
          <p:cNvSpPr/>
          <p:nvPr/>
        </p:nvSpPr>
        <p:spPr>
          <a:xfrm>
            <a:off x="484095" y="1180562"/>
            <a:ext cx="1987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Step 2</a:t>
            </a:r>
            <a:endParaRPr lang="zh-CN" altLang="en-US" sz="4800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2562248" y="2376253"/>
            <a:ext cx="163427" cy="91355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2985100" y="2362041"/>
            <a:ext cx="160393" cy="90551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2562248" y="2375791"/>
            <a:ext cx="216696" cy="327321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>
            <a:off x="2557780" y="2359124"/>
            <a:ext cx="314359" cy="226899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/>
          <p:nvPr/>
        </p:nvCxnSpPr>
        <p:spPr>
          <a:xfrm flipV="1">
            <a:off x="3078295" y="2370787"/>
            <a:ext cx="391703" cy="225732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右大括号 62"/>
          <p:cNvSpPr/>
          <p:nvPr/>
        </p:nvSpPr>
        <p:spPr>
          <a:xfrm rot="16200000">
            <a:off x="2898221" y="1774992"/>
            <a:ext cx="235804" cy="907751"/>
          </a:xfrm>
          <a:prstGeom prst="righ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文本框 81"/>
          <p:cNvSpPr txBox="1"/>
          <p:nvPr/>
        </p:nvSpPr>
        <p:spPr>
          <a:xfrm>
            <a:off x="3117678" y="2333309"/>
            <a:ext cx="352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…</a:t>
            </a:r>
            <a:endParaRPr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2736998" y="174524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step1</a:t>
            </a:r>
            <a:endParaRPr lang="zh-CN" altLang="en-US" dirty="0"/>
          </a:p>
        </p:txBody>
      </p:sp>
      <p:cxnSp>
        <p:nvCxnSpPr>
          <p:cNvPr id="36" name="直接箭头连接符 35"/>
          <p:cNvCxnSpPr/>
          <p:nvPr/>
        </p:nvCxnSpPr>
        <p:spPr>
          <a:xfrm>
            <a:off x="4440646" y="2381991"/>
            <a:ext cx="640604" cy="91355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6198359" y="2367779"/>
            <a:ext cx="528502" cy="88993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4440646" y="2381529"/>
            <a:ext cx="849407" cy="327321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4423134" y="2364862"/>
            <a:ext cx="1232228" cy="2268991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flipV="1">
            <a:off x="6791027" y="2376525"/>
            <a:ext cx="1207834" cy="327247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319619" y="2919388"/>
                <a:ext cx="2371930" cy="291924"/>
              </a:xfrm>
              <a:prstGeom prst="rect">
                <a:avLst/>
              </a:prstGeom>
              <a:solidFill>
                <a:schemeClr val="accent2">
                  <a:alpha val="6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&lt;SeqResponse, ack, h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&gt;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619" y="2919388"/>
                <a:ext cx="2371930" cy="291924"/>
              </a:xfrm>
              <a:prstGeom prst="rect">
                <a:avLst/>
              </a:prstGeom>
              <a:blipFill>
                <a:blip r:embed="rId3"/>
                <a:stretch>
                  <a:fillRect l="-2046" t="-22000" r="-1790" b="-4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矩形 47"/>
          <p:cNvSpPr/>
          <p:nvPr/>
        </p:nvSpPr>
        <p:spPr>
          <a:xfrm>
            <a:off x="3747878" y="2461226"/>
            <a:ext cx="1810693" cy="292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&lt;Sequence, c, T&gt;</a:t>
            </a:r>
            <a:endParaRPr lang="zh-CN" altLang="en-US" dirty="0"/>
          </a:p>
        </p:txBody>
      </p:sp>
      <p:sp>
        <p:nvSpPr>
          <p:cNvPr id="49" name="乘号 48"/>
          <p:cNvSpPr/>
          <p:nvPr/>
        </p:nvSpPr>
        <p:spPr>
          <a:xfrm>
            <a:off x="2693547" y="5365361"/>
            <a:ext cx="522514" cy="513184"/>
          </a:xfrm>
          <a:prstGeom prst="mathMultiply">
            <a:avLst>
              <a:gd name="adj1" fmla="val 12611"/>
            </a:avLst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右大括号 49"/>
          <p:cNvSpPr/>
          <p:nvPr/>
        </p:nvSpPr>
        <p:spPr>
          <a:xfrm rot="16200000">
            <a:off x="6101852" y="455498"/>
            <a:ext cx="235804" cy="3558214"/>
          </a:xfrm>
          <a:prstGeom prst="righ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4981279" y="1592577"/>
            <a:ext cx="248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Waits for 2f+1 responses</a:t>
            </a:r>
            <a:endParaRPr lang="zh-CN" altLang="en-US" dirty="0"/>
          </a:p>
        </p:txBody>
      </p:sp>
      <p:sp>
        <p:nvSpPr>
          <p:cNvPr id="56" name="文本框 55"/>
          <p:cNvSpPr txBox="1"/>
          <p:nvPr/>
        </p:nvSpPr>
        <p:spPr>
          <a:xfrm>
            <a:off x="6847568" y="2209781"/>
            <a:ext cx="616250" cy="66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sp>
        <p:nvSpPr>
          <p:cNvPr id="60" name="乘号 59"/>
          <p:cNvSpPr/>
          <p:nvPr/>
        </p:nvSpPr>
        <p:spPr>
          <a:xfrm>
            <a:off x="5551431" y="4360525"/>
            <a:ext cx="522514" cy="513184"/>
          </a:xfrm>
          <a:prstGeom prst="mathMultiply">
            <a:avLst>
              <a:gd name="adj1" fmla="val 12611"/>
            </a:avLst>
          </a:prstGeom>
          <a:solidFill>
            <a:schemeClr val="accent2">
              <a:alpha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5739913" y="5233765"/>
                <a:ext cx="2517679" cy="291924"/>
              </a:xfrm>
              <a:prstGeom prst="rect">
                <a:avLst/>
              </a:prstGeom>
              <a:solidFill>
                <a:schemeClr val="accent2">
                  <a:alpha val="6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&lt;SeqResponse, nack, h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&gt;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913" y="5233765"/>
                <a:ext cx="2517679" cy="291924"/>
              </a:xfrm>
              <a:prstGeom prst="rect">
                <a:avLst/>
              </a:prstGeom>
              <a:blipFill>
                <a:blip r:embed="rId4"/>
                <a:stretch>
                  <a:fillRect l="-1205" t="-22449" r="-964" b="-448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右大括号 65"/>
          <p:cNvSpPr/>
          <p:nvPr/>
        </p:nvSpPr>
        <p:spPr>
          <a:xfrm rot="5400000">
            <a:off x="5519568" y="2842271"/>
            <a:ext cx="235804" cy="1121777"/>
          </a:xfrm>
          <a:prstGeom prst="righ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右大括号 66"/>
          <p:cNvSpPr/>
          <p:nvPr/>
        </p:nvSpPr>
        <p:spPr>
          <a:xfrm rot="5400000">
            <a:off x="5922637" y="5035703"/>
            <a:ext cx="235804" cy="1500974"/>
          </a:xfrm>
          <a:prstGeom prst="righ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>
            <a:stCxn id="66" idx="1"/>
          </p:cNvCxnSpPr>
          <p:nvPr/>
        </p:nvCxnSpPr>
        <p:spPr>
          <a:xfrm>
            <a:off x="5637470" y="3521062"/>
            <a:ext cx="3304238" cy="95763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67" idx="1"/>
          </p:cNvCxnSpPr>
          <p:nvPr/>
        </p:nvCxnSpPr>
        <p:spPr>
          <a:xfrm flipV="1">
            <a:off x="6040539" y="5725744"/>
            <a:ext cx="2901169" cy="1783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圆角矩形 23"/>
          <p:cNvSpPr/>
          <p:nvPr/>
        </p:nvSpPr>
        <p:spPr>
          <a:xfrm>
            <a:off x="8991156" y="4006128"/>
            <a:ext cx="3200844" cy="187660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</a:t>
            </a:r>
            <a:r>
              <a:rPr lang="en-US" altLang="zh-CN" sz="1600" dirty="0"/>
              <a:t>:</a:t>
            </a:r>
          </a:p>
          <a:p>
            <a:r>
              <a:rPr lang="en-US" altLang="zh-CN" sz="1600" dirty="0"/>
              <a:t>if c.TS&gt;localAcceptThresholdTS </a:t>
            </a:r>
          </a:p>
          <a:p>
            <a:r>
              <a:rPr lang="en-US" altLang="zh-CN" sz="1600" dirty="0"/>
              <a:t>    Add  &lt;c.TS, c&gt; to</a:t>
            </a:r>
          </a:p>
          <a:p>
            <a:r>
              <a:rPr lang="en-US" altLang="zh-CN" sz="1600" dirty="0"/>
              <a:t>        localSequencedSet ;</a:t>
            </a:r>
          </a:p>
          <a:p>
            <a:r>
              <a:rPr lang="en-US" altLang="zh-CN" sz="1600" dirty="0"/>
              <a:t>    send ack;</a:t>
            </a:r>
          </a:p>
          <a:p>
            <a:r>
              <a:rPr lang="en-US" altLang="zh-CN" sz="1600" dirty="0"/>
              <a:t>else</a:t>
            </a:r>
          </a:p>
          <a:p>
            <a:r>
              <a:rPr lang="en-US" altLang="zh-CN" sz="1600" dirty="0"/>
              <a:t>    send nack;   </a:t>
            </a:r>
            <a:endParaRPr lang="zh-CN" altLang="en-US" sz="1600" dirty="0"/>
          </a:p>
        </p:txBody>
      </p:sp>
      <p:sp>
        <p:nvSpPr>
          <p:cNvPr id="54" name="矩形 53"/>
          <p:cNvSpPr/>
          <p:nvPr/>
        </p:nvSpPr>
        <p:spPr>
          <a:xfrm>
            <a:off x="3747877" y="2461224"/>
            <a:ext cx="1810693" cy="292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&lt;Sequence, c, T&gt;</a:t>
            </a:r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3747877" y="2461225"/>
            <a:ext cx="1810693" cy="292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&lt;Sequence, c, T&gt;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41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3346 0.0692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344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7669 0.272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1363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04948 0.405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4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7.40741E-7 L 0.0155 -0.0740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370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0.07825 -0.4092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60" grpId="0" animBg="1"/>
      <p:bldP spid="61" grpId="0" animBg="1"/>
      <p:bldP spid="61" grpId="1" animBg="1"/>
      <p:bldP spid="61" grpId="2" animBg="1"/>
      <p:bldP spid="66" grpId="0" animBg="1"/>
      <p:bldP spid="67" grpId="0" animBg="1"/>
      <p:bldP spid="24" grpId="0" animBg="1"/>
      <p:bldP spid="54" grpId="0" animBg="1"/>
      <p:bldP spid="54" grpId="1" animBg="1"/>
      <p:bldP spid="54" grpId="2" animBg="1"/>
      <p:bldP spid="58" grpId="0" animBg="1"/>
      <p:bldP spid="58" grpId="1" animBg="1"/>
      <p:bldP spid="58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Protocol——</a:t>
            </a:r>
            <a:r>
              <a:rPr lang="en-US" altLang="zh-CN" sz="3600" b="1" dirty="0"/>
              <a:t>Consensus</a:t>
            </a:r>
            <a:r>
              <a:rPr lang="en-US" altLang="zh-CN" sz="3600" dirty="0"/>
              <a:t> Phase</a:t>
            </a:r>
            <a:endParaRPr lang="zh-CN" altLang="en-US" sz="3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0DC37B4-11D5-451D-B4F5-CE5E93BAFB89}"/>
              </a:ext>
            </a:extLst>
          </p:cNvPr>
          <p:cNvCxnSpPr>
            <a:cxnSpLocks/>
          </p:cNvCxnSpPr>
          <p:nvPr/>
        </p:nvCxnSpPr>
        <p:spPr>
          <a:xfrm>
            <a:off x="1739751" y="2353999"/>
            <a:ext cx="9614049" cy="1235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AE100F58-954F-4292-8304-E92085E57358}"/>
              </a:ext>
            </a:extLst>
          </p:cNvPr>
          <p:cNvSpPr txBox="1"/>
          <p:nvPr/>
        </p:nvSpPr>
        <p:spPr>
          <a:xfrm>
            <a:off x="484095" y="2113300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i</a:t>
            </a:r>
            <a:endParaRPr lang="zh-CN" altLang="en-US" sz="2000" dirty="0"/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>
            <a:off x="1663552" y="3267556"/>
            <a:ext cx="969024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484095" y="2966440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j</a:t>
            </a:r>
            <a:endParaRPr lang="zh-CN" altLang="en-US" sz="2000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1822336" y="2352507"/>
            <a:ext cx="478423" cy="91504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6858000" y="2360177"/>
            <a:ext cx="671931" cy="907379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 flipV="1">
            <a:off x="1663552" y="5626749"/>
            <a:ext cx="9690248" cy="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484095" y="5325634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l</a:t>
            </a:r>
            <a:endParaRPr lang="zh-CN" altLang="en-US" sz="2000" dirty="0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>
            <a:off x="1663552" y="4622547"/>
            <a:ext cx="9690248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484095" y="4321431"/>
            <a:ext cx="11794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Node k</a:t>
            </a:r>
            <a:endParaRPr lang="zh-CN" altLang="en-US" sz="2000" dirty="0"/>
          </a:p>
        </p:txBody>
      </p:sp>
      <p:cxnSp>
        <p:nvCxnSpPr>
          <p:cNvPr id="38" name="直接箭头连接符 37"/>
          <p:cNvCxnSpPr/>
          <p:nvPr/>
        </p:nvCxnSpPr>
        <p:spPr>
          <a:xfrm flipV="1">
            <a:off x="7727308" y="2360177"/>
            <a:ext cx="1027975" cy="2273676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右大括号 42"/>
          <p:cNvSpPr/>
          <p:nvPr/>
        </p:nvSpPr>
        <p:spPr>
          <a:xfrm rot="16200000">
            <a:off x="4159622" y="-220584"/>
            <a:ext cx="224500" cy="4899071"/>
          </a:xfrm>
          <a:prstGeom prst="righ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3075871" y="1602259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Collects 2f+1 responses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639659" y="3722865"/>
            <a:ext cx="738664" cy="2832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sp>
        <p:nvSpPr>
          <p:cNvPr id="46" name="文本框 45"/>
          <p:cNvSpPr txBox="1"/>
          <p:nvPr/>
        </p:nvSpPr>
        <p:spPr>
          <a:xfrm>
            <a:off x="7704957" y="2122137"/>
            <a:ext cx="616250" cy="663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sp>
        <p:nvSpPr>
          <p:cNvPr id="47" name="矩形 46"/>
          <p:cNvSpPr/>
          <p:nvPr/>
        </p:nvSpPr>
        <p:spPr>
          <a:xfrm>
            <a:off x="484095" y="1180562"/>
            <a:ext cx="1987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Step 1</a:t>
            </a:r>
            <a:endParaRPr lang="zh-CN" altLang="en-US" sz="4800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57" name="直接箭头连接符 56"/>
          <p:cNvCxnSpPr/>
          <p:nvPr/>
        </p:nvCxnSpPr>
        <p:spPr>
          <a:xfrm>
            <a:off x="1806462" y="2343166"/>
            <a:ext cx="665186" cy="3274903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>
            <a:off x="1822336" y="2366355"/>
            <a:ext cx="734582" cy="2267498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565BBFFA-5BE1-4406-A99D-C8C7B5F03F75}"/>
              </a:ext>
            </a:extLst>
          </p:cNvPr>
          <p:cNvSpPr/>
          <p:nvPr/>
        </p:nvSpPr>
        <p:spPr>
          <a:xfrm>
            <a:off x="2323452" y="3124269"/>
            <a:ext cx="1817978" cy="28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/>
              <p:nvPr/>
            </p:nvSpPr>
            <p:spPr>
              <a:xfrm>
                <a:off x="4137312" y="3124269"/>
                <a:ext cx="368013" cy="2804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312" y="3124269"/>
                <a:ext cx="368013" cy="280475"/>
              </a:xfrm>
              <a:prstGeom prst="rect">
                <a:avLst/>
              </a:prstGeom>
              <a:blipFill>
                <a:blip r:embed="rId3"/>
                <a:stretch>
                  <a:fillRect l="-11290" b="-14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/>
              <p:nvPr/>
            </p:nvSpPr>
            <p:spPr>
              <a:xfrm>
                <a:off x="4516983" y="3124269"/>
                <a:ext cx="409823" cy="2804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983" y="3124269"/>
                <a:ext cx="409823" cy="280475"/>
              </a:xfrm>
              <a:prstGeom prst="rect">
                <a:avLst/>
              </a:prstGeom>
              <a:blipFill>
                <a:blip r:embed="rId4"/>
                <a:stretch>
                  <a:fillRect l="-5797" b="-14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/>
          <p:cNvSpPr/>
          <p:nvPr/>
        </p:nvSpPr>
        <p:spPr>
          <a:xfrm>
            <a:off x="6546775" y="4271757"/>
            <a:ext cx="2473190" cy="291924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&lt;CollectResponse, </a:t>
            </a:r>
            <a:r>
              <a:rPr lang="en-US" altLang="zh-CN" i="1" dirty="0"/>
              <a:t>k</a:t>
            </a:r>
            <a:r>
              <a:rPr lang="en-US" altLang="zh-CN" dirty="0"/>
              <a:t>, </a:t>
            </a:r>
            <a:r>
              <a:rPr lang="en-US" altLang="zh-CN" i="1" dirty="0"/>
              <a:t>S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1146562" y="2427668"/>
            <a:ext cx="1739153" cy="292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&lt;Collect, k&gt;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6250694" y="1171669"/>
            <a:ext cx="5502058" cy="830997"/>
            <a:chOff x="5591096" y="1180562"/>
            <a:chExt cx="5502058" cy="830997"/>
          </a:xfrm>
        </p:grpSpPr>
        <p:sp>
          <p:nvSpPr>
            <p:cNvPr id="21" name="矩形 20"/>
            <p:cNvSpPr/>
            <p:nvPr/>
          </p:nvSpPr>
          <p:spPr>
            <a:xfrm>
              <a:off x="5591096" y="1180562"/>
              <a:ext cx="5502058" cy="830997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565BBFFA-5BE1-4406-A99D-C8C7B5F03F75}"/>
                    </a:ext>
                  </a:extLst>
                </p:cNvPr>
                <p:cNvSpPr/>
                <p:nvPr/>
              </p:nvSpPr>
              <p:spPr>
                <a:xfrm>
                  <a:off x="5683078" y="1248903"/>
                  <a:ext cx="310404" cy="300912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1" name="矩形 60">
                  <a:extLst>
                    <a:ext uri="{FF2B5EF4-FFF2-40B4-BE49-F238E27FC236}">
                      <a16:creationId xmlns:a16="http://schemas.microsoft.com/office/drawing/2014/main" id="{565BBFFA-5BE1-4406-A99D-C8C7B5F03F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078" y="1248903"/>
                  <a:ext cx="310404" cy="300912"/>
                </a:xfrm>
                <a:prstGeom prst="rect">
                  <a:avLst/>
                </a:prstGeom>
                <a:blipFill>
                  <a:blip r:embed="rId5"/>
                  <a:stretch>
                    <a:fillRect l="-20755" b="-96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565BBFFA-5BE1-4406-A99D-C8C7B5F03F75}"/>
                    </a:ext>
                  </a:extLst>
                </p:cNvPr>
                <p:cNvSpPr/>
                <p:nvPr/>
              </p:nvSpPr>
              <p:spPr>
                <a:xfrm>
                  <a:off x="5679513" y="1682854"/>
                  <a:ext cx="365528" cy="300912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62" name="矩形 61">
                  <a:extLst>
                    <a:ext uri="{FF2B5EF4-FFF2-40B4-BE49-F238E27FC236}">
                      <a16:creationId xmlns:a16="http://schemas.microsoft.com/office/drawing/2014/main" id="{565BBFFA-5BE1-4406-A99D-C8C7B5F03F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9513" y="1682854"/>
                  <a:ext cx="365528" cy="300912"/>
                </a:xfrm>
                <a:prstGeom prst="rect">
                  <a:avLst/>
                </a:prstGeom>
                <a:blipFill>
                  <a:blip r:embed="rId6"/>
                  <a:stretch>
                    <a:fillRect l="-11290" b="-980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文本框 19"/>
            <p:cNvSpPr txBox="1"/>
            <p:nvPr/>
          </p:nvSpPr>
          <p:spPr>
            <a:xfrm>
              <a:off x="6045041" y="1247141"/>
              <a:ext cx="50481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Upper bound </a:t>
              </a:r>
              <a:r>
                <a:rPr lang="en-US" altLang="zh-CN" sz="1400" dirty="0"/>
                <a:t>of Sync message travelling from one node to another</a:t>
              </a:r>
              <a:endParaRPr lang="zh-CN" altLang="en-US" sz="1400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6096000" y="1681515"/>
              <a:ext cx="37317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/>
                <a:t>Upper bound </a:t>
              </a:r>
              <a:r>
                <a:rPr lang="en-US" altLang="zh-CN" sz="1400" dirty="0"/>
                <a:t>of ordering phase’s execution time</a:t>
              </a:r>
              <a:endParaRPr lang="zh-CN" altLang="en-US" sz="1400" dirty="0"/>
            </a:p>
          </p:txBody>
        </p:sp>
      </p:grpSp>
      <p:sp>
        <p:nvSpPr>
          <p:cNvPr id="64" name="矩形 63">
            <a:extLst>
              <a:ext uri="{FF2B5EF4-FFF2-40B4-BE49-F238E27FC236}">
                <a16:creationId xmlns:a16="http://schemas.microsoft.com/office/drawing/2014/main" id="{565BBFFA-5BE1-4406-A99D-C8C7B5F03F75}"/>
              </a:ext>
            </a:extLst>
          </p:cNvPr>
          <p:cNvSpPr/>
          <p:nvPr/>
        </p:nvSpPr>
        <p:spPr>
          <a:xfrm>
            <a:off x="4938464" y="3124269"/>
            <a:ext cx="1033093" cy="28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②</a:t>
            </a:r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2789587" y="3611416"/>
                <a:ext cx="2903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①</a:t>
                </a:r>
                <a:r>
                  <a:rPr lang="en-US" altLang="zh-CN" dirty="0"/>
                  <a:t>Wait for sync with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𝒯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𝑡𝑠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587" y="3611416"/>
                <a:ext cx="2903552" cy="369332"/>
              </a:xfrm>
              <a:prstGeom prst="rect">
                <a:avLst/>
              </a:prstGeom>
              <a:blipFill>
                <a:blip r:embed="rId7"/>
                <a:stretch>
                  <a:fillRect l="-189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>
            <a:extLst>
              <a:ext uri="{FF2B5EF4-FFF2-40B4-BE49-F238E27FC236}">
                <a16:creationId xmlns:a16="http://schemas.microsoft.com/office/drawing/2014/main" id="{565BBFFA-5BE1-4406-A99D-C8C7B5F03F75}"/>
              </a:ext>
            </a:extLst>
          </p:cNvPr>
          <p:cNvSpPr/>
          <p:nvPr/>
        </p:nvSpPr>
        <p:spPr>
          <a:xfrm>
            <a:off x="2557067" y="4442068"/>
            <a:ext cx="1817978" cy="28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/>
              <p:nvPr/>
            </p:nvSpPr>
            <p:spPr>
              <a:xfrm>
                <a:off x="4370927" y="4442068"/>
                <a:ext cx="368013" cy="2804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927" y="4442068"/>
                <a:ext cx="368013" cy="280475"/>
              </a:xfrm>
              <a:prstGeom prst="rect">
                <a:avLst/>
              </a:prstGeom>
              <a:blipFill>
                <a:blip r:embed="rId8"/>
                <a:stretch>
                  <a:fillRect l="-9677" b="-14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/>
              <p:nvPr/>
            </p:nvSpPr>
            <p:spPr>
              <a:xfrm>
                <a:off x="4750598" y="4442068"/>
                <a:ext cx="409823" cy="2804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98" y="4442068"/>
                <a:ext cx="409823" cy="280475"/>
              </a:xfrm>
              <a:prstGeom prst="rect">
                <a:avLst/>
              </a:prstGeom>
              <a:blipFill>
                <a:blip r:embed="rId9"/>
                <a:stretch>
                  <a:fillRect l="-4286" b="-14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矩形 67">
            <a:extLst>
              <a:ext uri="{FF2B5EF4-FFF2-40B4-BE49-F238E27FC236}">
                <a16:creationId xmlns:a16="http://schemas.microsoft.com/office/drawing/2014/main" id="{565BBFFA-5BE1-4406-A99D-C8C7B5F03F75}"/>
              </a:ext>
            </a:extLst>
          </p:cNvPr>
          <p:cNvSpPr/>
          <p:nvPr/>
        </p:nvSpPr>
        <p:spPr>
          <a:xfrm>
            <a:off x="5172079" y="4442068"/>
            <a:ext cx="1033093" cy="28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②</a:t>
            </a:r>
            <a:endParaRPr lang="en-US" altLang="zh-CN" dirty="0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65BBFFA-5BE1-4406-A99D-C8C7B5F03F75}"/>
              </a:ext>
            </a:extLst>
          </p:cNvPr>
          <p:cNvSpPr/>
          <p:nvPr/>
        </p:nvSpPr>
        <p:spPr>
          <a:xfrm>
            <a:off x="2490883" y="5473160"/>
            <a:ext cx="1817978" cy="28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/>
              <p:nvPr/>
            </p:nvSpPr>
            <p:spPr>
              <a:xfrm>
                <a:off x="4304743" y="5473160"/>
                <a:ext cx="368013" cy="2804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743" y="5473160"/>
                <a:ext cx="368013" cy="280475"/>
              </a:xfrm>
              <a:prstGeom prst="rect">
                <a:avLst/>
              </a:prstGeom>
              <a:blipFill>
                <a:blip r:embed="rId10"/>
                <a:stretch>
                  <a:fillRect l="-9524" b="-14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/>
              <p:nvPr/>
            </p:nvSpPr>
            <p:spPr>
              <a:xfrm>
                <a:off x="4684414" y="5473160"/>
                <a:ext cx="409823" cy="28047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565BBFFA-5BE1-4406-A99D-C8C7B5F03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414" y="5473160"/>
                <a:ext cx="409823" cy="280475"/>
              </a:xfrm>
              <a:prstGeom prst="rect">
                <a:avLst/>
              </a:prstGeom>
              <a:blipFill>
                <a:blip r:embed="rId11"/>
                <a:stretch>
                  <a:fillRect l="-4286" b="-145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>
            <a:extLst>
              <a:ext uri="{FF2B5EF4-FFF2-40B4-BE49-F238E27FC236}">
                <a16:creationId xmlns:a16="http://schemas.microsoft.com/office/drawing/2014/main" id="{565BBFFA-5BE1-4406-A99D-C8C7B5F03F75}"/>
              </a:ext>
            </a:extLst>
          </p:cNvPr>
          <p:cNvSpPr/>
          <p:nvPr/>
        </p:nvSpPr>
        <p:spPr>
          <a:xfrm>
            <a:off x="5105895" y="5473160"/>
            <a:ext cx="1033093" cy="28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②</a:t>
            </a:r>
            <a:endParaRPr lang="en-US" altLang="zh-CN" dirty="0"/>
          </a:p>
        </p:txBody>
      </p:sp>
      <p:sp>
        <p:nvSpPr>
          <p:cNvPr id="39" name="矩形 38"/>
          <p:cNvSpPr/>
          <p:nvPr/>
        </p:nvSpPr>
        <p:spPr>
          <a:xfrm>
            <a:off x="5848017" y="2883472"/>
            <a:ext cx="2473190" cy="291924"/>
          </a:xfrm>
          <a:prstGeom prst="rect">
            <a:avLst/>
          </a:prstGeom>
          <a:solidFill>
            <a:schemeClr val="accent2">
              <a:alpha val="6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&lt;CollectResponse, k, </a:t>
            </a:r>
            <a:r>
              <a:rPr lang="en-US" altLang="zh-CN" i="1" dirty="0"/>
              <a:t>S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146560" y="2437673"/>
            <a:ext cx="1739153" cy="292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&lt;Collect, k&gt;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1146561" y="2434801"/>
            <a:ext cx="1739153" cy="29254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&lt;Collect, k&gt;</a:t>
            </a:r>
            <a:endParaRPr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2789587" y="394535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②</a:t>
            </a:r>
            <a:r>
              <a:rPr lang="en-US" altLang="zh-CN" dirty="0"/>
              <a:t>update localAcceptThresholdTS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673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2331 0.074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372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0.03959 0.26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30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0336 0.405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2917 -0.07153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3588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0.07969 -0.27291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1" grpId="0" animBg="1"/>
      <p:bldP spid="50" grpId="0" animBg="1"/>
      <p:bldP spid="34" grpId="0" animBg="1"/>
      <p:bldP spid="34" grpId="1" animBg="1"/>
      <p:bldP spid="34" grpId="2" animBg="1"/>
      <p:bldP spid="41" grpId="0" animBg="1"/>
      <p:bldP spid="41" grpId="1" animBg="1"/>
      <p:bldP spid="41" grpId="2" animBg="1"/>
      <p:bldP spid="64" grpId="0" animBg="1"/>
      <p:bldP spid="2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39" grpId="0" animBg="1"/>
      <p:bldP spid="39" grpId="1" animBg="1"/>
      <p:bldP spid="39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Protocol——</a:t>
            </a:r>
            <a:r>
              <a:rPr lang="en-US" altLang="zh-CN" sz="3600" b="1" dirty="0"/>
              <a:t>Consensus</a:t>
            </a:r>
            <a:r>
              <a:rPr lang="en-US" altLang="zh-CN" sz="3600" dirty="0"/>
              <a:t> Phase</a:t>
            </a:r>
            <a:endParaRPr lang="zh-CN" altLang="en-US" sz="3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484095" y="1180562"/>
            <a:ext cx="19875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0" cap="none" spc="0" dirty="0">
                <a:ln w="0"/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Step 2</a:t>
            </a:r>
            <a:endParaRPr lang="zh-CN" altLang="en-US" sz="4800" b="0" cap="none" spc="0" dirty="0">
              <a:ln w="0"/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8" name="圆角矩形 47"/>
          <p:cNvSpPr/>
          <p:nvPr/>
        </p:nvSpPr>
        <p:spPr>
          <a:xfrm flipH="1">
            <a:off x="2828925" y="4007285"/>
            <a:ext cx="902513" cy="4727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i</a:t>
            </a:r>
            <a:endParaRPr lang="zh-CN" altLang="en-US" dirty="0"/>
          </a:p>
        </p:txBody>
      </p:sp>
      <p:sp>
        <p:nvSpPr>
          <p:cNvPr id="49" name="圆角矩形 48"/>
          <p:cNvSpPr/>
          <p:nvPr/>
        </p:nvSpPr>
        <p:spPr>
          <a:xfrm flipH="1">
            <a:off x="1026616" y="2677193"/>
            <a:ext cx="902513" cy="4727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j</a:t>
            </a:r>
            <a:endParaRPr lang="zh-CN" altLang="en-US" dirty="0"/>
          </a:p>
        </p:txBody>
      </p:sp>
      <p:sp>
        <p:nvSpPr>
          <p:cNvPr id="52" name="圆角矩形 51"/>
          <p:cNvSpPr/>
          <p:nvPr/>
        </p:nvSpPr>
        <p:spPr>
          <a:xfrm flipH="1">
            <a:off x="1026618" y="4283725"/>
            <a:ext cx="902513" cy="4727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k</a:t>
            </a:r>
            <a:endParaRPr lang="zh-CN" altLang="en-US" dirty="0"/>
          </a:p>
        </p:txBody>
      </p:sp>
      <p:sp>
        <p:nvSpPr>
          <p:cNvPr id="53" name="圆角矩形 52"/>
          <p:cNvSpPr/>
          <p:nvPr/>
        </p:nvSpPr>
        <p:spPr>
          <a:xfrm flipH="1">
            <a:off x="1026616" y="5127469"/>
            <a:ext cx="902513" cy="4727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l</a:t>
            </a:r>
            <a:endParaRPr lang="zh-CN" altLang="en-US" dirty="0"/>
          </a:p>
        </p:txBody>
      </p:sp>
      <p:sp>
        <p:nvSpPr>
          <p:cNvPr id="54" name="文本框 53"/>
          <p:cNvSpPr txBox="1"/>
          <p:nvPr/>
        </p:nvSpPr>
        <p:spPr>
          <a:xfrm>
            <a:off x="1190465" y="3480762"/>
            <a:ext cx="738664" cy="2832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cxnSp>
        <p:nvCxnSpPr>
          <p:cNvPr id="55" name="直接箭头连接符 54"/>
          <p:cNvCxnSpPr>
            <a:stCxn id="49" idx="1"/>
            <a:endCxn id="48" idx="3"/>
          </p:cNvCxnSpPr>
          <p:nvPr/>
        </p:nvCxnSpPr>
        <p:spPr>
          <a:xfrm>
            <a:off x="1929129" y="2913565"/>
            <a:ext cx="899796" cy="133009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52" idx="1"/>
            <a:endCxn id="48" idx="3"/>
          </p:cNvCxnSpPr>
          <p:nvPr/>
        </p:nvCxnSpPr>
        <p:spPr>
          <a:xfrm flipV="1">
            <a:off x="1929131" y="4243657"/>
            <a:ext cx="899794" cy="27644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661747" y="3492371"/>
            <a:ext cx="108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2f+1 responses</a:t>
            </a:r>
            <a:endParaRPr lang="zh-CN" altLang="en-US" dirty="0"/>
          </a:p>
        </p:txBody>
      </p:sp>
      <p:sp>
        <p:nvSpPr>
          <p:cNvPr id="73" name="圆角矩形 72"/>
          <p:cNvSpPr/>
          <p:nvPr/>
        </p:nvSpPr>
        <p:spPr>
          <a:xfrm flipH="1">
            <a:off x="6223562" y="2677193"/>
            <a:ext cx="902513" cy="4727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j</a:t>
            </a:r>
            <a:endParaRPr lang="zh-CN" altLang="en-US" dirty="0"/>
          </a:p>
        </p:txBody>
      </p:sp>
      <p:sp>
        <p:nvSpPr>
          <p:cNvPr id="74" name="圆角矩形 73"/>
          <p:cNvSpPr/>
          <p:nvPr/>
        </p:nvSpPr>
        <p:spPr>
          <a:xfrm flipH="1">
            <a:off x="6223564" y="4283725"/>
            <a:ext cx="902513" cy="47274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k</a:t>
            </a:r>
            <a:endParaRPr lang="zh-CN" altLang="en-US" dirty="0"/>
          </a:p>
        </p:txBody>
      </p:sp>
      <p:sp>
        <p:nvSpPr>
          <p:cNvPr id="75" name="圆角矩形 74"/>
          <p:cNvSpPr/>
          <p:nvPr/>
        </p:nvSpPr>
        <p:spPr>
          <a:xfrm flipH="1">
            <a:off x="6223562" y="5127469"/>
            <a:ext cx="902513" cy="47274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l</a:t>
            </a:r>
            <a:endParaRPr lang="zh-CN" altLang="en-US" dirty="0"/>
          </a:p>
        </p:txBody>
      </p:sp>
      <p:sp>
        <p:nvSpPr>
          <p:cNvPr id="76" name="文本框 75"/>
          <p:cNvSpPr txBox="1"/>
          <p:nvPr/>
        </p:nvSpPr>
        <p:spPr>
          <a:xfrm>
            <a:off x="6387411" y="3480762"/>
            <a:ext cx="738664" cy="2832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cxnSp>
        <p:nvCxnSpPr>
          <p:cNvPr id="17" name="直接连接符 16"/>
          <p:cNvCxnSpPr>
            <a:stCxn id="48" idx="1"/>
          </p:cNvCxnSpPr>
          <p:nvPr/>
        </p:nvCxnSpPr>
        <p:spPr>
          <a:xfrm flipV="1">
            <a:off x="3731438" y="4243656"/>
            <a:ext cx="1680844" cy="1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73" idx="3"/>
          </p:cNvCxnSpPr>
          <p:nvPr/>
        </p:nvCxnSpPr>
        <p:spPr>
          <a:xfrm flipV="1">
            <a:off x="5412282" y="2913565"/>
            <a:ext cx="811280" cy="1330092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endCxn id="74" idx="3"/>
          </p:cNvCxnSpPr>
          <p:nvPr/>
        </p:nvCxnSpPr>
        <p:spPr>
          <a:xfrm>
            <a:off x="5412282" y="4243657"/>
            <a:ext cx="811282" cy="27644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endCxn id="75" idx="3"/>
          </p:cNvCxnSpPr>
          <p:nvPr/>
        </p:nvCxnSpPr>
        <p:spPr>
          <a:xfrm>
            <a:off x="5412282" y="4243656"/>
            <a:ext cx="811280" cy="1120185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文本框 77"/>
              <p:cNvSpPr txBox="1"/>
              <p:nvPr/>
            </p:nvSpPr>
            <p:spPr>
              <a:xfrm flipH="1">
                <a:off x="3769538" y="3525585"/>
                <a:ext cx="18502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altLang="zh-CN" dirty="0"/>
                  <a:t>: all commands</a:t>
                </a:r>
              </a:p>
              <a:p>
                <a:r>
                  <a:rPr lang="en-US" altLang="zh-CN" dirty="0"/>
                  <a:t>      in slot k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8" name="文本框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769538" y="3525585"/>
                <a:ext cx="1850212" cy="646331"/>
              </a:xfrm>
              <a:prstGeom prst="rect">
                <a:avLst/>
              </a:prstGeom>
              <a:blipFill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文本框 79"/>
          <p:cNvSpPr txBox="1"/>
          <p:nvPr/>
        </p:nvSpPr>
        <p:spPr>
          <a:xfrm flipH="1">
            <a:off x="4018228" y="4387137"/>
            <a:ext cx="118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BFT SMR</a:t>
            </a:r>
            <a:endParaRPr lang="zh-CN" altLang="en-US" dirty="0"/>
          </a:p>
        </p:txBody>
      </p:sp>
      <p:sp>
        <p:nvSpPr>
          <p:cNvPr id="91" name="矩形 90"/>
          <p:cNvSpPr/>
          <p:nvPr/>
        </p:nvSpPr>
        <p:spPr>
          <a:xfrm>
            <a:off x="7571031" y="2712533"/>
            <a:ext cx="666750" cy="3898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/>
              <a:t>√</a:t>
            </a:r>
          </a:p>
        </p:txBody>
      </p:sp>
      <p:sp>
        <p:nvSpPr>
          <p:cNvPr id="92" name="矩形 91"/>
          <p:cNvSpPr/>
          <p:nvPr/>
        </p:nvSpPr>
        <p:spPr>
          <a:xfrm>
            <a:off x="8237781" y="2712533"/>
            <a:ext cx="666750" cy="3898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3" name="矩形 92"/>
          <p:cNvSpPr/>
          <p:nvPr/>
        </p:nvSpPr>
        <p:spPr>
          <a:xfrm>
            <a:off x="8904531" y="2712532"/>
            <a:ext cx="666750" cy="3898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94" name="矩形 93"/>
          <p:cNvSpPr/>
          <p:nvPr/>
        </p:nvSpPr>
        <p:spPr>
          <a:xfrm>
            <a:off x="9571281" y="2712532"/>
            <a:ext cx="666750" cy="3898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9" name="矩形 98"/>
          <p:cNvSpPr/>
          <p:nvPr/>
        </p:nvSpPr>
        <p:spPr>
          <a:xfrm>
            <a:off x="10238031" y="2712532"/>
            <a:ext cx="666750" cy="3898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0" name="矩形 99"/>
          <p:cNvSpPr/>
          <p:nvPr/>
        </p:nvSpPr>
        <p:spPr>
          <a:xfrm>
            <a:off x="7571031" y="4323939"/>
            <a:ext cx="666750" cy="3898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/>
              <a:t>√</a:t>
            </a:r>
          </a:p>
        </p:txBody>
      </p:sp>
      <p:sp>
        <p:nvSpPr>
          <p:cNvPr id="101" name="矩形 100"/>
          <p:cNvSpPr/>
          <p:nvPr/>
        </p:nvSpPr>
        <p:spPr>
          <a:xfrm>
            <a:off x="8237781" y="4323939"/>
            <a:ext cx="666750" cy="3898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2" name="矩形 101"/>
          <p:cNvSpPr/>
          <p:nvPr/>
        </p:nvSpPr>
        <p:spPr>
          <a:xfrm>
            <a:off x="8904531" y="4323938"/>
            <a:ext cx="666750" cy="3898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103" name="矩形 102"/>
          <p:cNvSpPr/>
          <p:nvPr/>
        </p:nvSpPr>
        <p:spPr>
          <a:xfrm>
            <a:off x="9571281" y="4323938"/>
            <a:ext cx="666750" cy="3898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4" name="矩形 103"/>
          <p:cNvSpPr/>
          <p:nvPr/>
        </p:nvSpPr>
        <p:spPr>
          <a:xfrm>
            <a:off x="10238031" y="4323938"/>
            <a:ext cx="666750" cy="38985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5" name="矩形 104"/>
          <p:cNvSpPr/>
          <p:nvPr/>
        </p:nvSpPr>
        <p:spPr>
          <a:xfrm>
            <a:off x="7571031" y="5166552"/>
            <a:ext cx="666750" cy="389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dirty="0"/>
              <a:t>√</a:t>
            </a:r>
          </a:p>
        </p:txBody>
      </p:sp>
      <p:sp>
        <p:nvSpPr>
          <p:cNvPr id="106" name="矩形 105"/>
          <p:cNvSpPr/>
          <p:nvPr/>
        </p:nvSpPr>
        <p:spPr>
          <a:xfrm>
            <a:off x="8237781" y="5166552"/>
            <a:ext cx="666750" cy="389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7" name="矩形 106"/>
          <p:cNvSpPr/>
          <p:nvPr/>
        </p:nvSpPr>
        <p:spPr>
          <a:xfrm>
            <a:off x="8904531" y="5166551"/>
            <a:ext cx="666750" cy="389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/>
              <a:t>…</a:t>
            </a:r>
            <a:endParaRPr lang="zh-CN" altLang="en-US" dirty="0"/>
          </a:p>
        </p:txBody>
      </p:sp>
      <p:sp>
        <p:nvSpPr>
          <p:cNvPr id="108" name="矩形 107"/>
          <p:cNvSpPr/>
          <p:nvPr/>
        </p:nvSpPr>
        <p:spPr>
          <a:xfrm>
            <a:off x="9571281" y="5166551"/>
            <a:ext cx="666750" cy="389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9" name="矩形 108"/>
          <p:cNvSpPr/>
          <p:nvPr/>
        </p:nvSpPr>
        <p:spPr>
          <a:xfrm>
            <a:off x="10238031" y="5166551"/>
            <a:ext cx="666750" cy="38985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10" name="矩形 109"/>
          <p:cNvSpPr/>
          <p:nvPr/>
        </p:nvSpPr>
        <p:spPr>
          <a:xfrm>
            <a:off x="7571031" y="1925118"/>
            <a:ext cx="666750" cy="3898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/>
              <a:t>Slot 1</a:t>
            </a:r>
            <a:endParaRPr lang="zh-CN" altLang="en-US" sz="1400" dirty="0"/>
          </a:p>
        </p:txBody>
      </p:sp>
      <p:sp>
        <p:nvSpPr>
          <p:cNvPr id="111" name="矩形 110"/>
          <p:cNvSpPr/>
          <p:nvPr/>
        </p:nvSpPr>
        <p:spPr>
          <a:xfrm>
            <a:off x="8237781" y="1925118"/>
            <a:ext cx="666750" cy="3898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/>
              <a:t>Slot 2</a:t>
            </a:r>
            <a:endParaRPr lang="zh-CN" altLang="en-US" sz="1400" dirty="0"/>
          </a:p>
        </p:txBody>
      </p:sp>
      <p:sp>
        <p:nvSpPr>
          <p:cNvPr id="112" name="矩形 111"/>
          <p:cNvSpPr/>
          <p:nvPr/>
        </p:nvSpPr>
        <p:spPr>
          <a:xfrm>
            <a:off x="8904531" y="1925117"/>
            <a:ext cx="666750" cy="3898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/>
              <a:t>…</a:t>
            </a:r>
            <a:endParaRPr lang="zh-CN" altLang="en-US" sz="1400" dirty="0"/>
          </a:p>
        </p:txBody>
      </p:sp>
      <p:sp>
        <p:nvSpPr>
          <p:cNvPr id="113" name="矩形 112"/>
          <p:cNvSpPr/>
          <p:nvPr/>
        </p:nvSpPr>
        <p:spPr>
          <a:xfrm>
            <a:off x="9571281" y="1925117"/>
            <a:ext cx="666750" cy="3898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/>
              <a:t>Slot k</a:t>
            </a:r>
            <a:endParaRPr lang="zh-CN" altLang="en-US" sz="1400" dirty="0"/>
          </a:p>
        </p:txBody>
      </p:sp>
      <p:sp>
        <p:nvSpPr>
          <p:cNvPr id="114" name="矩形 113"/>
          <p:cNvSpPr/>
          <p:nvPr/>
        </p:nvSpPr>
        <p:spPr>
          <a:xfrm>
            <a:off x="10238031" y="1925117"/>
            <a:ext cx="666750" cy="38985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400" dirty="0"/>
              <a:t>Slot k+1</a:t>
            </a:r>
            <a:endParaRPr lang="zh-CN" altLang="en-US" sz="1400" dirty="0"/>
          </a:p>
        </p:txBody>
      </p:sp>
      <p:cxnSp>
        <p:nvCxnSpPr>
          <p:cNvPr id="116" name="直接箭头连接符 115"/>
          <p:cNvCxnSpPr/>
          <p:nvPr/>
        </p:nvCxnSpPr>
        <p:spPr>
          <a:xfrm>
            <a:off x="7360024" y="1730188"/>
            <a:ext cx="3899647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/>
              <p:cNvSpPr txBox="1"/>
              <p:nvPr/>
            </p:nvSpPr>
            <p:spPr>
              <a:xfrm>
                <a:off x="7391943" y="1352484"/>
                <a:ext cx="358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7" name="文本框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943" y="1352484"/>
                <a:ext cx="358175" cy="276999"/>
              </a:xfrm>
              <a:prstGeom prst="rect">
                <a:avLst/>
              </a:prstGeom>
              <a:blipFill>
                <a:blip r:embed="rId4"/>
                <a:stretch>
                  <a:fillRect l="-13793" r="-689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/>
              <p:cNvSpPr txBox="1"/>
              <p:nvPr/>
            </p:nvSpPr>
            <p:spPr>
              <a:xfrm>
                <a:off x="8058693" y="1352484"/>
                <a:ext cx="3528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8" name="文本框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8693" y="1352484"/>
                <a:ext cx="352853" cy="276999"/>
              </a:xfrm>
              <a:prstGeom prst="rect">
                <a:avLst/>
              </a:prstGeom>
              <a:blipFill>
                <a:blip r:embed="rId5"/>
                <a:stretch>
                  <a:fillRect l="-13793" r="-5172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本框 118"/>
              <p:cNvSpPr txBox="1"/>
              <p:nvPr/>
            </p:nvSpPr>
            <p:spPr>
              <a:xfrm>
                <a:off x="8725443" y="1352484"/>
                <a:ext cx="3581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9" name="文本框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443" y="1352484"/>
                <a:ext cx="358175" cy="276999"/>
              </a:xfrm>
              <a:prstGeom prst="rect">
                <a:avLst/>
              </a:prstGeom>
              <a:blipFill>
                <a:blip r:embed="rId6"/>
                <a:stretch>
                  <a:fillRect l="-11864" r="-6780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文本框 116"/>
              <p:cNvSpPr txBox="1"/>
              <p:nvPr/>
            </p:nvSpPr>
            <p:spPr>
              <a:xfrm>
                <a:off x="9397515" y="1352484"/>
                <a:ext cx="587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0" name="文本框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515" y="1352484"/>
                <a:ext cx="587533" cy="276999"/>
              </a:xfrm>
              <a:prstGeom prst="rect">
                <a:avLst/>
              </a:prstGeom>
              <a:blipFill>
                <a:blip r:embed="rId7"/>
                <a:stretch>
                  <a:fillRect l="-8333" r="-3125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文本框 116"/>
              <p:cNvSpPr txBox="1"/>
              <p:nvPr/>
            </p:nvSpPr>
            <p:spPr>
              <a:xfrm>
                <a:off x="10069587" y="1365311"/>
                <a:ext cx="3679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1" name="文本框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9587" y="1365311"/>
                <a:ext cx="367921" cy="276999"/>
              </a:xfrm>
              <a:prstGeom prst="rect">
                <a:avLst/>
              </a:prstGeom>
              <a:blipFill>
                <a:blip r:embed="rId8"/>
                <a:stretch>
                  <a:fillRect l="-13333" r="-666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16"/>
              <p:cNvSpPr txBox="1"/>
              <p:nvPr/>
            </p:nvSpPr>
            <p:spPr>
              <a:xfrm>
                <a:off x="10741659" y="1365310"/>
                <a:ext cx="5875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𝑡𝑠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2" name="文本框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659" y="1365310"/>
                <a:ext cx="587533" cy="276999"/>
              </a:xfrm>
              <a:prstGeom prst="rect">
                <a:avLst/>
              </a:prstGeom>
              <a:blipFill>
                <a:blip r:embed="rId9"/>
                <a:stretch>
                  <a:fillRect l="-7292" r="-4167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9749004" y="276569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749004" y="434446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√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749004" y="518707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980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/>
      <p:bldP spid="78" grpId="0"/>
      <p:bldP spid="80" grpId="0"/>
      <p:bldP spid="91" grpId="0" animBg="1"/>
      <p:bldP spid="92" grpId="0" animBg="1"/>
      <p:bldP spid="93" grpId="0" animBg="1"/>
      <p:bldP spid="94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7" grpId="0"/>
      <p:bldP spid="118" grpId="0"/>
      <p:bldP spid="119" grpId="0"/>
      <p:bldP spid="120" grpId="0"/>
      <p:bldP spid="121" grpId="0"/>
      <p:bldP spid="122" grpId="0"/>
      <p:bldP spid="4" grpId="0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Byzantine ordered consensus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Pompe</a:t>
            </a:r>
          </a:p>
          <a:p>
            <a:r>
              <a:rPr lang="en-US" dirty="0"/>
              <a:t>Pompe’s features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Implementation and Experiments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Discussion and 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917-DACF-45FB-81D8-04000DD03B06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USTC-SYS Reading Group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17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altLang="zh-CN" dirty="0"/>
              <a:t>Blockchain</a:t>
            </a:r>
            <a:endParaRPr lang="en-US" dirty="0"/>
          </a:p>
          <a:p>
            <a:pPr lvl="1"/>
            <a:r>
              <a:rPr lang="en-US" dirty="0">
                <a:solidFill>
                  <a:schemeClr val="bg2"/>
                </a:solidFill>
              </a:rPr>
              <a:t>SMR &amp; BFT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Order Matters</a:t>
            </a:r>
          </a:p>
          <a:p>
            <a:r>
              <a:rPr lang="en-US" altLang="zh-CN" dirty="0">
                <a:solidFill>
                  <a:schemeClr val="bg2"/>
                </a:solidFill>
              </a:rPr>
              <a:t>Byzantine ordered consensus</a:t>
            </a:r>
          </a:p>
          <a:p>
            <a:r>
              <a:rPr lang="en-US" dirty="0">
                <a:solidFill>
                  <a:schemeClr val="bg2"/>
                </a:solidFill>
              </a:rPr>
              <a:t>Pompe</a:t>
            </a:r>
          </a:p>
          <a:p>
            <a:r>
              <a:rPr lang="en-US" dirty="0">
                <a:solidFill>
                  <a:schemeClr val="bg2"/>
                </a:solidFill>
              </a:rPr>
              <a:t>Pompe’s features</a:t>
            </a:r>
          </a:p>
          <a:p>
            <a:r>
              <a:rPr lang="en-US" dirty="0">
                <a:solidFill>
                  <a:schemeClr val="bg2"/>
                </a:solidFill>
              </a:rPr>
              <a:t>Implementation and Experiments</a:t>
            </a:r>
          </a:p>
          <a:p>
            <a:r>
              <a:rPr lang="en-US" dirty="0">
                <a:solidFill>
                  <a:schemeClr val="bg2"/>
                </a:solidFill>
              </a:rPr>
              <a:t>Discussion and 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941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Consistency</a:t>
            </a:r>
            <a:endParaRPr lang="zh-CN" altLang="en-US" dirty="0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51926AC6-C659-4828-A65C-5CBDEA2BD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6" y="1151082"/>
            <a:ext cx="9644252" cy="1435545"/>
          </a:xfr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D7746DDF-BCBE-4BE0-948F-30C6B1CB95E9}"/>
              </a:ext>
            </a:extLst>
          </p:cNvPr>
          <p:cNvGrpSpPr/>
          <p:nvPr/>
        </p:nvGrpSpPr>
        <p:grpSpPr>
          <a:xfrm>
            <a:off x="3827254" y="4074820"/>
            <a:ext cx="4997827" cy="902044"/>
            <a:chOff x="1830412" y="4068653"/>
            <a:chExt cx="4997827" cy="902044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0782B86-0BA5-485B-A90F-0E789D0BAB4E}"/>
                </a:ext>
              </a:extLst>
            </p:cNvPr>
            <p:cNvSpPr/>
            <p:nvPr/>
          </p:nvSpPr>
          <p:spPr>
            <a:xfrm>
              <a:off x="5575447" y="4262971"/>
              <a:ext cx="1252792" cy="5582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Value U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83634E2-43E9-42C5-ACD9-65D416525B83}"/>
                </a:ext>
              </a:extLst>
            </p:cNvPr>
            <p:cNvGrpSpPr/>
            <p:nvPr/>
          </p:nvGrpSpPr>
          <p:grpSpPr>
            <a:xfrm>
              <a:off x="1830412" y="4068653"/>
              <a:ext cx="3730992" cy="902044"/>
              <a:chOff x="1830412" y="4068653"/>
              <a:chExt cx="3730992" cy="902044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D1103C62-F2A0-4224-BD8A-C6648C86E193}"/>
                  </a:ext>
                </a:extLst>
              </p:cNvPr>
              <p:cNvSpPr/>
              <p:nvPr/>
            </p:nvSpPr>
            <p:spPr>
              <a:xfrm>
                <a:off x="1830412" y="4068653"/>
                <a:ext cx="2361886" cy="90204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Leader in consensus phase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cxnSp>
            <p:nvCxnSpPr>
              <p:cNvPr id="5" name="直接箭头连接符 4">
                <a:extLst>
                  <a:ext uri="{FF2B5EF4-FFF2-40B4-BE49-F238E27FC236}">
                    <a16:creationId xmlns:a16="http://schemas.microsoft.com/office/drawing/2014/main" id="{2A6A29CF-6D49-4650-A87A-5BEDF95943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14748" y="4519675"/>
                <a:ext cx="1144057" cy="0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23D0847-D156-41E6-A4F4-FFAEFC126F33}"/>
                  </a:ext>
                </a:extLst>
              </p:cNvPr>
              <p:cNvSpPr txBox="1"/>
              <p:nvPr/>
            </p:nvSpPr>
            <p:spPr>
              <a:xfrm>
                <a:off x="4386937" y="4069808"/>
                <a:ext cx="11744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Pompe</a:t>
                </a: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B83A50D-EC68-43F8-AC23-C891C0011EF2}"/>
              </a:ext>
            </a:extLst>
          </p:cNvPr>
          <p:cNvGrpSpPr/>
          <p:nvPr/>
        </p:nvGrpSpPr>
        <p:grpSpPr>
          <a:xfrm>
            <a:off x="8973617" y="3429000"/>
            <a:ext cx="2665609" cy="2306027"/>
            <a:chOff x="7249398" y="3481299"/>
            <a:chExt cx="2665609" cy="2306027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EDB76BF1-CEA6-412F-B4DF-B135FA8E1A44}"/>
                </a:ext>
              </a:extLst>
            </p:cNvPr>
            <p:cNvCxnSpPr>
              <a:cxnSpLocks/>
            </p:cNvCxnSpPr>
            <p:nvPr/>
          </p:nvCxnSpPr>
          <p:spPr>
            <a:xfrm>
              <a:off x="7249398" y="4589939"/>
              <a:ext cx="1546913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31115EF-ED1C-47E9-874E-49DA8991066F}"/>
                </a:ext>
              </a:extLst>
            </p:cNvPr>
            <p:cNvGrpSpPr/>
            <p:nvPr/>
          </p:nvGrpSpPr>
          <p:grpSpPr>
            <a:xfrm>
              <a:off x="8707989" y="3481299"/>
              <a:ext cx="1207018" cy="2306027"/>
              <a:chOff x="6882539" y="3446560"/>
              <a:chExt cx="1207018" cy="2306027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4B584164-2F91-4261-B46B-C8CACE80734D}"/>
                  </a:ext>
                </a:extLst>
              </p:cNvPr>
              <p:cNvSpPr/>
              <p:nvPr/>
            </p:nvSpPr>
            <p:spPr>
              <a:xfrm>
                <a:off x="6882541" y="3446560"/>
                <a:ext cx="1207016" cy="4972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Node 1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A64D9340-C11E-4E4B-A632-33B5866235E7}"/>
                  </a:ext>
                </a:extLst>
              </p:cNvPr>
              <p:cNvSpPr/>
              <p:nvPr/>
            </p:nvSpPr>
            <p:spPr>
              <a:xfrm>
                <a:off x="6882539" y="5255332"/>
                <a:ext cx="1207015" cy="4972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Node n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33BDEF-EEA4-469A-A726-415C365213E0}"/>
                  </a:ext>
                </a:extLst>
              </p:cNvPr>
              <p:cNvSpPr txBox="1"/>
              <p:nvPr/>
            </p:nvSpPr>
            <p:spPr>
              <a:xfrm>
                <a:off x="7349112" y="4286698"/>
                <a:ext cx="461665" cy="11368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……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866A3D7-F737-4892-A643-232E81DDCE8C}"/>
                </a:ext>
              </a:extLst>
            </p:cNvPr>
            <p:cNvSpPr txBox="1"/>
            <p:nvPr/>
          </p:nvSpPr>
          <p:spPr>
            <a:xfrm>
              <a:off x="7345762" y="4135589"/>
              <a:ext cx="1679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BFT SMR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6E0955CB-4F43-482D-A02D-746382CB6544}"/>
              </a:ext>
            </a:extLst>
          </p:cNvPr>
          <p:cNvGrpSpPr/>
          <p:nvPr/>
        </p:nvGrpSpPr>
        <p:grpSpPr>
          <a:xfrm>
            <a:off x="382990" y="3589034"/>
            <a:ext cx="1059085" cy="1435545"/>
            <a:chOff x="5176460" y="3113336"/>
            <a:chExt cx="715240" cy="101808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圆角矩形 22">
              <a:extLst>
                <a:ext uri="{FF2B5EF4-FFF2-40B4-BE49-F238E27FC236}">
                  <a16:creationId xmlns:a16="http://schemas.microsoft.com/office/drawing/2014/main" id="{64887392-F820-4BE0-AFF4-C5E8A8058F07}"/>
                </a:ext>
              </a:extLst>
            </p:cNvPr>
            <p:cNvSpPr/>
            <p:nvPr/>
          </p:nvSpPr>
          <p:spPr>
            <a:xfrm>
              <a:off x="5176460" y="3113336"/>
              <a:ext cx="715240" cy="101808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22" name="圆角矩形 23">
              <a:extLst>
                <a:ext uri="{FF2B5EF4-FFF2-40B4-BE49-F238E27FC236}">
                  <a16:creationId xmlns:a16="http://schemas.microsoft.com/office/drawing/2014/main" id="{96914581-0017-40F6-AA5E-40C43D5356D3}"/>
                </a:ext>
              </a:extLst>
            </p:cNvPr>
            <p:cNvSpPr/>
            <p:nvPr/>
          </p:nvSpPr>
          <p:spPr>
            <a:xfrm>
              <a:off x="5266671" y="3295355"/>
              <a:ext cx="367285" cy="708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23" name="圆角矩形 24">
              <a:extLst>
                <a:ext uri="{FF2B5EF4-FFF2-40B4-BE49-F238E27FC236}">
                  <a16:creationId xmlns:a16="http://schemas.microsoft.com/office/drawing/2014/main" id="{4BFFE139-288C-4605-A40B-68A10F52D70B}"/>
                </a:ext>
              </a:extLst>
            </p:cNvPr>
            <p:cNvSpPr/>
            <p:nvPr/>
          </p:nvSpPr>
          <p:spPr>
            <a:xfrm>
              <a:off x="5266671" y="3457070"/>
              <a:ext cx="476826" cy="644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24" name="圆角矩形 25">
              <a:extLst>
                <a:ext uri="{FF2B5EF4-FFF2-40B4-BE49-F238E27FC236}">
                  <a16:creationId xmlns:a16="http://schemas.microsoft.com/office/drawing/2014/main" id="{1C52AD4A-E5F0-486E-B021-F2B40232DBCD}"/>
                </a:ext>
              </a:extLst>
            </p:cNvPr>
            <p:cNvSpPr/>
            <p:nvPr/>
          </p:nvSpPr>
          <p:spPr>
            <a:xfrm>
              <a:off x="5266671" y="3611363"/>
              <a:ext cx="438289" cy="64437"/>
            </a:xfrm>
            <a:prstGeom prst="roundRect">
              <a:avLst/>
            </a:prstGeom>
            <a:solidFill>
              <a:srgbClr val="81B2DF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25" name="圆角矩形 26">
              <a:extLst>
                <a:ext uri="{FF2B5EF4-FFF2-40B4-BE49-F238E27FC236}">
                  <a16:creationId xmlns:a16="http://schemas.microsoft.com/office/drawing/2014/main" id="{C678714C-97C0-4A2D-8E96-00BC3DD1838E}"/>
                </a:ext>
              </a:extLst>
            </p:cNvPr>
            <p:cNvSpPr/>
            <p:nvPr/>
          </p:nvSpPr>
          <p:spPr>
            <a:xfrm>
              <a:off x="5266671" y="3755586"/>
              <a:ext cx="367285" cy="708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sp>
        <p:nvSpPr>
          <p:cNvPr id="26" name="圆角矩形 26">
            <a:extLst>
              <a:ext uri="{FF2B5EF4-FFF2-40B4-BE49-F238E27FC236}">
                <a16:creationId xmlns:a16="http://schemas.microsoft.com/office/drawing/2014/main" id="{BB5EC91F-03E3-4410-905C-3B150D116679}"/>
              </a:ext>
            </a:extLst>
          </p:cNvPr>
          <p:cNvSpPr/>
          <p:nvPr/>
        </p:nvSpPr>
        <p:spPr>
          <a:xfrm>
            <a:off x="516568" y="4707076"/>
            <a:ext cx="706055" cy="90859"/>
          </a:xfrm>
          <a:prstGeom prst="roundRect">
            <a:avLst/>
          </a:prstGeom>
          <a:solidFill>
            <a:srgbClr val="E6BCF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D86230BA-CA51-4FDE-A9A6-57A56007D960}"/>
              </a:ext>
            </a:extLst>
          </p:cNvPr>
          <p:cNvGrpSpPr/>
          <p:nvPr/>
        </p:nvGrpSpPr>
        <p:grpSpPr>
          <a:xfrm>
            <a:off x="2042615" y="3618927"/>
            <a:ext cx="1059085" cy="1435545"/>
            <a:chOff x="5176460" y="3113336"/>
            <a:chExt cx="715240" cy="1018089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8" name="圆角矩形 22">
              <a:extLst>
                <a:ext uri="{FF2B5EF4-FFF2-40B4-BE49-F238E27FC236}">
                  <a16:creationId xmlns:a16="http://schemas.microsoft.com/office/drawing/2014/main" id="{6CEF3398-F42D-4D85-81FF-B6DD4EDDA934}"/>
                </a:ext>
              </a:extLst>
            </p:cNvPr>
            <p:cNvSpPr/>
            <p:nvPr/>
          </p:nvSpPr>
          <p:spPr>
            <a:xfrm>
              <a:off x="5176460" y="3113336"/>
              <a:ext cx="715240" cy="101808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29" name="圆角矩形 23">
              <a:extLst>
                <a:ext uri="{FF2B5EF4-FFF2-40B4-BE49-F238E27FC236}">
                  <a16:creationId xmlns:a16="http://schemas.microsoft.com/office/drawing/2014/main" id="{2CA92C28-EBAA-4D8B-8CED-8BB583188620}"/>
                </a:ext>
              </a:extLst>
            </p:cNvPr>
            <p:cNvSpPr/>
            <p:nvPr/>
          </p:nvSpPr>
          <p:spPr>
            <a:xfrm>
              <a:off x="5266671" y="3295355"/>
              <a:ext cx="367285" cy="7088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0" name="圆角矩形 24">
              <a:extLst>
                <a:ext uri="{FF2B5EF4-FFF2-40B4-BE49-F238E27FC236}">
                  <a16:creationId xmlns:a16="http://schemas.microsoft.com/office/drawing/2014/main" id="{D8F24A5B-2C5C-46C6-BD42-20AA18358561}"/>
                </a:ext>
              </a:extLst>
            </p:cNvPr>
            <p:cNvSpPr/>
            <p:nvPr/>
          </p:nvSpPr>
          <p:spPr>
            <a:xfrm>
              <a:off x="5266671" y="3457070"/>
              <a:ext cx="476826" cy="6443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1" name="圆角矩形 25">
              <a:extLst>
                <a:ext uri="{FF2B5EF4-FFF2-40B4-BE49-F238E27FC236}">
                  <a16:creationId xmlns:a16="http://schemas.microsoft.com/office/drawing/2014/main" id="{C6B87793-0C61-4C40-A73A-573711FC921F}"/>
                </a:ext>
              </a:extLst>
            </p:cNvPr>
            <p:cNvSpPr/>
            <p:nvPr/>
          </p:nvSpPr>
          <p:spPr>
            <a:xfrm>
              <a:off x="5266671" y="3611363"/>
              <a:ext cx="438289" cy="64437"/>
            </a:xfrm>
            <a:prstGeom prst="roundRect">
              <a:avLst/>
            </a:prstGeom>
            <a:solidFill>
              <a:srgbClr val="81B2DF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2" name="圆角矩形 26">
              <a:extLst>
                <a:ext uri="{FF2B5EF4-FFF2-40B4-BE49-F238E27FC236}">
                  <a16:creationId xmlns:a16="http://schemas.microsoft.com/office/drawing/2014/main" id="{F4F65407-3D21-43A2-BF1B-0FCB6BA11A27}"/>
                </a:ext>
              </a:extLst>
            </p:cNvPr>
            <p:cNvSpPr/>
            <p:nvPr/>
          </p:nvSpPr>
          <p:spPr>
            <a:xfrm>
              <a:off x="5266671" y="3755586"/>
              <a:ext cx="367285" cy="7088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18BCB2B5-854B-4AA6-B744-F0455BF0EF5E}"/>
              </a:ext>
            </a:extLst>
          </p:cNvPr>
          <p:cNvSpPr txBox="1"/>
          <p:nvPr/>
        </p:nvSpPr>
        <p:spPr>
          <a:xfrm>
            <a:off x="456915" y="3184192"/>
            <a:ext cx="89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i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1712CF0-2F33-41B1-8182-FE9D3A9A0B19}"/>
              </a:ext>
            </a:extLst>
          </p:cNvPr>
          <p:cNvSpPr txBox="1"/>
          <p:nvPr/>
        </p:nvSpPr>
        <p:spPr>
          <a:xfrm>
            <a:off x="2126244" y="3206084"/>
            <a:ext cx="89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j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6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Validity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96B2E0F7-D696-4B97-B313-84DF404B1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6" b="8917"/>
          <a:stretch/>
        </p:blipFill>
        <p:spPr>
          <a:xfrm>
            <a:off x="806838" y="1416646"/>
            <a:ext cx="10352800" cy="1299668"/>
          </a:xfr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4013A1F-4A84-4EEB-B2C1-845AC9DB173E}"/>
              </a:ext>
            </a:extLst>
          </p:cNvPr>
          <p:cNvGrpSpPr/>
          <p:nvPr/>
        </p:nvGrpSpPr>
        <p:grpSpPr>
          <a:xfrm>
            <a:off x="570924" y="4141686"/>
            <a:ext cx="2668738" cy="672257"/>
            <a:chOff x="570924" y="4141686"/>
            <a:chExt cx="2668738" cy="672257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F8FD591-EFF6-491B-B99D-0752CD712C78}"/>
                </a:ext>
              </a:extLst>
            </p:cNvPr>
            <p:cNvSpPr/>
            <p:nvPr/>
          </p:nvSpPr>
          <p:spPr>
            <a:xfrm>
              <a:off x="570924" y="4220312"/>
              <a:ext cx="735725" cy="515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微软雅黑"/>
                  <a:cs typeface="+mn-cs"/>
                </a:rPr>
                <a:t>c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n-cs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9AE87AD1-94C0-47AB-B215-DB46F82B68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85326" y="4477815"/>
              <a:ext cx="468947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D8B035E-1F24-48E7-B655-A773165E3EC9}"/>
                </a:ext>
              </a:extLst>
            </p:cNvPr>
            <p:cNvSpPr/>
            <p:nvPr/>
          </p:nvSpPr>
          <p:spPr>
            <a:xfrm>
              <a:off x="2146586" y="4141686"/>
              <a:ext cx="1093076" cy="6722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0"/>
                  <a:ea typeface="微软雅黑"/>
                  <a:cs typeface="+mn-cs"/>
                </a:rPr>
                <a:t>value U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A77D864-B2E4-47C2-87BD-7740EBC9A733}"/>
              </a:ext>
            </a:extLst>
          </p:cNvPr>
          <p:cNvGrpSpPr/>
          <p:nvPr/>
        </p:nvGrpSpPr>
        <p:grpSpPr>
          <a:xfrm>
            <a:off x="3373821" y="3141585"/>
            <a:ext cx="3720662" cy="2671850"/>
            <a:chOff x="3373821" y="3141585"/>
            <a:chExt cx="3720662" cy="267185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BC58B79E-D168-49FE-852F-80867AE6EB27}"/>
                </a:ext>
              </a:extLst>
            </p:cNvPr>
            <p:cNvSpPr/>
            <p:nvPr/>
          </p:nvSpPr>
          <p:spPr>
            <a:xfrm>
              <a:off x="4437058" y="3141585"/>
              <a:ext cx="2657425" cy="635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Node 1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&lt;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CollectResponse,k,S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&gt;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3145265-6FEB-448D-B1CD-FEA6861731F1}"/>
                </a:ext>
              </a:extLst>
            </p:cNvPr>
            <p:cNvSpPr txBox="1"/>
            <p:nvPr/>
          </p:nvSpPr>
          <p:spPr>
            <a:xfrm>
              <a:off x="5521573" y="4244166"/>
              <a:ext cx="461665" cy="144476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……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19" name="左中括号 18">
              <a:extLst>
                <a:ext uri="{FF2B5EF4-FFF2-40B4-BE49-F238E27FC236}">
                  <a16:creationId xmlns:a16="http://schemas.microsoft.com/office/drawing/2014/main" id="{9CCABE61-631F-4156-86A0-F686C4D7F645}"/>
                </a:ext>
              </a:extLst>
            </p:cNvPr>
            <p:cNvSpPr/>
            <p:nvPr/>
          </p:nvSpPr>
          <p:spPr>
            <a:xfrm>
              <a:off x="4079599" y="3420212"/>
              <a:ext cx="145629" cy="2115609"/>
            </a:xfrm>
            <a:prstGeom prst="leftBracket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F3B6CE1F-E9D5-4427-8BFC-3B7B89805B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73821" y="4477813"/>
              <a:ext cx="576591" cy="204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B8E7043B-EBCA-4100-A488-D1D5855AC52F}"/>
                </a:ext>
              </a:extLst>
            </p:cNvPr>
            <p:cNvSpPr/>
            <p:nvPr/>
          </p:nvSpPr>
          <p:spPr>
            <a:xfrm>
              <a:off x="4437058" y="5178371"/>
              <a:ext cx="2657425" cy="635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Node 2f+1</a:t>
              </a: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：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&lt;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CollectResponse,k,S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&gt;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8FBEA99-02F7-412F-BFA1-FF65AFDE6BBA}"/>
              </a:ext>
            </a:extLst>
          </p:cNvPr>
          <p:cNvGrpSpPr/>
          <p:nvPr/>
        </p:nvGrpSpPr>
        <p:grpSpPr>
          <a:xfrm>
            <a:off x="7148446" y="3705506"/>
            <a:ext cx="4713493" cy="1897409"/>
            <a:chOff x="7148446" y="3705506"/>
            <a:chExt cx="4713493" cy="1897409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A5F90271-FAB2-4FCB-8A81-7C704A716A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48446" y="4478015"/>
              <a:ext cx="555570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B1D064E3-E3B2-4DEC-AE82-7C94C5447ACC}"/>
                </a:ext>
              </a:extLst>
            </p:cNvPr>
            <p:cNvSpPr/>
            <p:nvPr/>
          </p:nvSpPr>
          <p:spPr>
            <a:xfrm>
              <a:off x="7747997" y="4041631"/>
              <a:ext cx="1379709" cy="87235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S: median of 2f+1 TS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2E8CE91E-A73D-4FDC-ABD0-0E016090A4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71687" y="4478015"/>
              <a:ext cx="555570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29F12D1-27D5-4BA2-B2BC-BE21F6502776}"/>
                </a:ext>
              </a:extLst>
            </p:cNvPr>
            <p:cNvSpPr/>
            <p:nvPr/>
          </p:nvSpPr>
          <p:spPr>
            <a:xfrm>
              <a:off x="10279221" y="4849801"/>
              <a:ext cx="1074579" cy="75311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Node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i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7" name="对话气泡: 椭圆形 36">
              <a:extLst>
                <a:ext uri="{FF2B5EF4-FFF2-40B4-BE49-F238E27FC236}">
                  <a16:creationId xmlns:a16="http://schemas.microsoft.com/office/drawing/2014/main" id="{A52A0EB9-928E-40EB-AD54-6B95057E4C71}"/>
                </a:ext>
              </a:extLst>
            </p:cNvPr>
            <p:cNvSpPr/>
            <p:nvPr/>
          </p:nvSpPr>
          <p:spPr>
            <a:xfrm>
              <a:off x="9922991" y="3705506"/>
              <a:ext cx="1938948" cy="872359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I propose  &lt;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c,TSi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&gt;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23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Ordering linearizability</a:t>
            </a:r>
            <a:endParaRPr lang="zh-CN" altLang="en-US" dirty="0"/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4AA0B7D5-35A2-4509-8CDD-131EA0B71A91}"/>
              </a:ext>
            </a:extLst>
          </p:cNvPr>
          <p:cNvGrpSpPr/>
          <p:nvPr/>
        </p:nvGrpSpPr>
        <p:grpSpPr>
          <a:xfrm>
            <a:off x="409905" y="1177213"/>
            <a:ext cx="3048003" cy="646331"/>
            <a:chOff x="409905" y="1177213"/>
            <a:chExt cx="3048003" cy="64633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BC2EB0E-5DA4-460E-A8E2-F6CB53D9364A}"/>
                </a:ext>
              </a:extLst>
            </p:cNvPr>
            <p:cNvSpPr/>
            <p:nvPr/>
          </p:nvSpPr>
          <p:spPr>
            <a:xfrm>
              <a:off x="409905" y="1258641"/>
              <a:ext cx="178676" cy="1786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F5D5DFD-6DCA-4C0F-92C1-73FF093DA318}"/>
                </a:ext>
              </a:extLst>
            </p:cNvPr>
            <p:cNvSpPr/>
            <p:nvPr/>
          </p:nvSpPr>
          <p:spPr>
            <a:xfrm>
              <a:off x="409905" y="1539767"/>
              <a:ext cx="178676" cy="178677"/>
            </a:xfrm>
            <a:prstGeom prst="rect">
              <a:avLst/>
            </a:prstGeom>
            <a:solidFill>
              <a:srgbClr val="5B9BD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8B401F4-25E0-4D0B-8ED1-DB28C00F31DD}"/>
                </a:ext>
              </a:extLst>
            </p:cNvPr>
            <p:cNvSpPr txBox="1"/>
            <p:nvPr/>
          </p:nvSpPr>
          <p:spPr>
            <a:xfrm>
              <a:off x="680549" y="1177213"/>
              <a:ext cx="2777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Byzantine nodes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Correct nodes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17331907-12B3-433D-9933-2D5A74D8954C}"/>
              </a:ext>
            </a:extLst>
          </p:cNvPr>
          <p:cNvGrpSpPr/>
          <p:nvPr/>
        </p:nvGrpSpPr>
        <p:grpSpPr>
          <a:xfrm>
            <a:off x="489211" y="1870160"/>
            <a:ext cx="3899329" cy="2373040"/>
            <a:chOff x="295135" y="1852395"/>
            <a:chExt cx="3899329" cy="237304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75A0212-FEC7-461E-9D18-DEDA988F0877}"/>
                </a:ext>
              </a:extLst>
            </p:cNvPr>
            <p:cNvGrpSpPr/>
            <p:nvPr/>
          </p:nvGrpSpPr>
          <p:grpSpPr>
            <a:xfrm>
              <a:off x="295135" y="1852395"/>
              <a:ext cx="3802687" cy="2373040"/>
              <a:chOff x="279547" y="2081639"/>
              <a:chExt cx="3802687" cy="2373040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EDD028A-1747-43A7-AF34-E95ECA76CE0D}"/>
                  </a:ext>
                </a:extLst>
              </p:cNvPr>
              <p:cNvSpPr/>
              <p:nvPr/>
            </p:nvSpPr>
            <p:spPr>
              <a:xfrm>
                <a:off x="409905" y="2711777"/>
                <a:ext cx="1576550" cy="178677"/>
              </a:xfrm>
              <a:prstGeom prst="rect">
                <a:avLst/>
              </a:prstGeom>
              <a:ln w="190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A99C7820-0663-4849-BB45-3BBE84A6338E}"/>
                  </a:ext>
                </a:extLst>
              </p:cNvPr>
              <p:cNvSpPr/>
              <p:nvPr/>
            </p:nvSpPr>
            <p:spPr>
              <a:xfrm>
                <a:off x="2165132" y="2710421"/>
                <a:ext cx="1576550" cy="178675"/>
              </a:xfrm>
              <a:prstGeom prst="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11" name="左大括号 10">
                <a:extLst>
                  <a:ext uri="{FF2B5EF4-FFF2-40B4-BE49-F238E27FC236}">
                    <a16:creationId xmlns:a16="http://schemas.microsoft.com/office/drawing/2014/main" id="{8A60F653-78E3-4646-9457-71C553CAE3FA}"/>
                  </a:ext>
                </a:extLst>
              </p:cNvPr>
              <p:cNvSpPr/>
              <p:nvPr/>
            </p:nvSpPr>
            <p:spPr>
              <a:xfrm rot="5400000">
                <a:off x="1066801" y="1929899"/>
                <a:ext cx="178677" cy="1313793"/>
              </a:xfrm>
              <a:prstGeom prst="leftBrace">
                <a:avLst>
                  <a:gd name="adj1" fmla="val 117474"/>
                  <a:gd name="adj2" fmla="val 50800"/>
                </a:avLst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DCD5F05-7F82-48F1-A41E-A92307AC94BD}"/>
                  </a:ext>
                </a:extLst>
              </p:cNvPr>
              <p:cNvSpPr txBox="1"/>
              <p:nvPr/>
            </p:nvSpPr>
            <p:spPr>
              <a:xfrm>
                <a:off x="973084" y="2081639"/>
                <a:ext cx="1397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f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个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D744F735-10B4-4251-80A3-3AF22D680AEA}"/>
                  </a:ext>
                </a:extLst>
              </p:cNvPr>
              <p:cNvSpPr/>
              <p:nvPr/>
            </p:nvSpPr>
            <p:spPr>
              <a:xfrm>
                <a:off x="1986455" y="2710422"/>
                <a:ext cx="178677" cy="178675"/>
              </a:xfrm>
              <a:prstGeom prst="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76F4FFB1-CEF9-4CFC-9FBC-DAA6931D4080}"/>
                  </a:ext>
                </a:extLst>
              </p:cNvPr>
              <p:cNvCxnSpPr/>
              <p:nvPr/>
            </p:nvCxnSpPr>
            <p:spPr>
              <a:xfrm>
                <a:off x="2072564" y="3874789"/>
                <a:ext cx="0" cy="251574"/>
              </a:xfrm>
              <a:prstGeom prst="straightConnector1">
                <a:avLst/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EE9BCC3-EEEE-4719-BB12-610064D439DA}"/>
                  </a:ext>
                </a:extLst>
              </p:cNvPr>
              <p:cNvSpPr txBox="1"/>
              <p:nvPr/>
            </p:nvSpPr>
            <p:spPr>
              <a:xfrm>
                <a:off x="279547" y="4054569"/>
                <a:ext cx="38026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Median comes from correct node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2A96559D-194A-45FA-B4E7-138C505273D0}"/>
                </a:ext>
              </a:extLst>
            </p:cNvPr>
            <p:cNvGrpSpPr/>
            <p:nvPr/>
          </p:nvGrpSpPr>
          <p:grpSpPr>
            <a:xfrm>
              <a:off x="447308" y="2782127"/>
              <a:ext cx="3747156" cy="697861"/>
              <a:chOff x="409905" y="2192293"/>
              <a:chExt cx="3747156" cy="697861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6AEF58E-4097-48DE-9268-17F2C8756CA2}"/>
                  </a:ext>
                </a:extLst>
              </p:cNvPr>
              <p:cNvSpPr/>
              <p:nvPr/>
            </p:nvSpPr>
            <p:spPr>
              <a:xfrm>
                <a:off x="2165132" y="2710512"/>
                <a:ext cx="1576550" cy="178677"/>
              </a:xfrm>
              <a:prstGeom prst="rect">
                <a:avLst/>
              </a:prstGeom>
              <a:ln w="19050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103DFC1-6BFB-49A1-A4AD-DF55E87457E6}"/>
                  </a:ext>
                </a:extLst>
              </p:cNvPr>
              <p:cNvSpPr/>
              <p:nvPr/>
            </p:nvSpPr>
            <p:spPr>
              <a:xfrm>
                <a:off x="409905" y="2711479"/>
                <a:ext cx="1576550" cy="178675"/>
              </a:xfrm>
              <a:prstGeom prst="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21" name="左大括号 20">
                <a:extLst>
                  <a:ext uri="{FF2B5EF4-FFF2-40B4-BE49-F238E27FC236}">
                    <a16:creationId xmlns:a16="http://schemas.microsoft.com/office/drawing/2014/main" id="{82B99174-6B57-4BE0-A743-B34D38DB89A7}"/>
                  </a:ext>
                </a:extLst>
              </p:cNvPr>
              <p:cNvSpPr/>
              <p:nvPr/>
            </p:nvSpPr>
            <p:spPr>
              <a:xfrm rot="5400000">
                <a:off x="2914607" y="1956837"/>
                <a:ext cx="118313" cy="1313793"/>
              </a:xfrm>
              <a:prstGeom prst="leftBrace">
                <a:avLst>
                  <a:gd name="adj1" fmla="val 117474"/>
                  <a:gd name="adj2" fmla="val 50800"/>
                </a:avLst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B1727E-04AE-4A6F-928B-45E56485D8DC}"/>
                  </a:ext>
                </a:extLst>
              </p:cNvPr>
              <p:cNvSpPr txBox="1"/>
              <p:nvPr/>
            </p:nvSpPr>
            <p:spPr>
              <a:xfrm>
                <a:off x="2759187" y="2192293"/>
                <a:ext cx="1397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f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个</a:t>
                </a: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04173E2-93A3-460E-BE09-1024A67724C8}"/>
                  </a:ext>
                </a:extLst>
              </p:cNvPr>
              <p:cNvSpPr/>
              <p:nvPr/>
            </p:nvSpPr>
            <p:spPr>
              <a:xfrm>
                <a:off x="1986455" y="2710422"/>
                <a:ext cx="178677" cy="178675"/>
              </a:xfrm>
              <a:prstGeom prst="rect">
                <a:avLst/>
              </a:prstGeom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3ADF6350-8DDD-4070-9CB0-D8D16E83414A}"/>
              </a:ext>
            </a:extLst>
          </p:cNvPr>
          <p:cNvGrpSpPr/>
          <p:nvPr/>
        </p:nvGrpSpPr>
        <p:grpSpPr>
          <a:xfrm>
            <a:off x="4444073" y="2305511"/>
            <a:ext cx="3714559" cy="1964666"/>
            <a:chOff x="4444073" y="2305511"/>
            <a:chExt cx="3714559" cy="196466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10E14EF-E5D3-48F7-B40B-87B92DD0E10E}"/>
                </a:ext>
              </a:extLst>
            </p:cNvPr>
            <p:cNvSpPr/>
            <p:nvPr/>
          </p:nvSpPr>
          <p:spPr>
            <a:xfrm>
              <a:off x="6698650" y="2968644"/>
              <a:ext cx="706027" cy="178676"/>
            </a:xfrm>
            <a:prstGeom prst="rect">
              <a:avLst/>
            </a:prstGeom>
            <a:ln w="1905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E3A5DFE-C863-4468-9774-891FAD8748CF}"/>
                </a:ext>
              </a:extLst>
            </p:cNvPr>
            <p:cNvSpPr/>
            <p:nvPr/>
          </p:nvSpPr>
          <p:spPr>
            <a:xfrm>
              <a:off x="5465386" y="2968431"/>
              <a:ext cx="573243" cy="178675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29" name="左大括号 28">
              <a:extLst>
                <a:ext uri="{FF2B5EF4-FFF2-40B4-BE49-F238E27FC236}">
                  <a16:creationId xmlns:a16="http://schemas.microsoft.com/office/drawing/2014/main" id="{696359FF-EC4B-4AFA-941C-8E47B8D2D513}"/>
                </a:ext>
              </a:extLst>
            </p:cNvPr>
            <p:cNvSpPr/>
            <p:nvPr/>
          </p:nvSpPr>
          <p:spPr>
            <a:xfrm rot="5400000">
              <a:off x="6962324" y="2567686"/>
              <a:ext cx="178677" cy="537832"/>
            </a:xfrm>
            <a:prstGeom prst="leftBrace">
              <a:avLst>
                <a:gd name="adj1" fmla="val 117474"/>
                <a:gd name="adj2" fmla="val 508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54D3CD9-658E-4903-B0D4-069A2C3801E2}"/>
                </a:ext>
              </a:extLst>
            </p:cNvPr>
            <p:cNvSpPr txBox="1"/>
            <p:nvPr/>
          </p:nvSpPr>
          <p:spPr>
            <a:xfrm>
              <a:off x="6542918" y="2305511"/>
              <a:ext cx="1397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小于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f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个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9501FFA-DB9D-4EAB-8AF0-233B770526F2}"/>
                </a:ext>
              </a:extLst>
            </p:cNvPr>
            <p:cNvSpPr/>
            <p:nvPr/>
          </p:nvSpPr>
          <p:spPr>
            <a:xfrm>
              <a:off x="6038630" y="2968644"/>
              <a:ext cx="178677" cy="178675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E86D0AD0-D284-4518-BFF4-C03BA0943702}"/>
                </a:ext>
              </a:extLst>
            </p:cNvPr>
            <p:cNvCxnSpPr>
              <a:cxnSpLocks/>
            </p:cNvCxnSpPr>
            <p:nvPr/>
          </p:nvCxnSpPr>
          <p:spPr>
            <a:xfrm>
              <a:off x="6127968" y="3354489"/>
              <a:ext cx="0" cy="308821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DB3B45D6-BC73-444E-B965-1C155A3CFE5B}"/>
                </a:ext>
              </a:extLst>
            </p:cNvPr>
            <p:cNvSpPr txBox="1"/>
            <p:nvPr/>
          </p:nvSpPr>
          <p:spPr>
            <a:xfrm>
              <a:off x="4444073" y="3870067"/>
              <a:ext cx="37145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Median comes from correct node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E61754A7-893C-4FD0-91F3-C56D0E6D8FD5}"/>
                </a:ext>
              </a:extLst>
            </p:cNvPr>
            <p:cNvSpPr/>
            <p:nvPr/>
          </p:nvSpPr>
          <p:spPr>
            <a:xfrm>
              <a:off x="6217307" y="2968644"/>
              <a:ext cx="484884" cy="178675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8BF22071-2D64-4619-BCA8-C8AEAC343A05}"/>
                </a:ext>
              </a:extLst>
            </p:cNvPr>
            <p:cNvSpPr/>
            <p:nvPr/>
          </p:nvSpPr>
          <p:spPr>
            <a:xfrm>
              <a:off x="7401136" y="2968644"/>
              <a:ext cx="296911" cy="178675"/>
            </a:xfrm>
            <a:prstGeom prst="rect">
              <a:avLst/>
            </a:prstGeom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AAD0BA0-182E-49F7-814D-4BB7C9F02E95}"/>
                </a:ext>
              </a:extLst>
            </p:cNvPr>
            <p:cNvSpPr/>
            <p:nvPr/>
          </p:nvSpPr>
          <p:spPr>
            <a:xfrm>
              <a:off x="4630117" y="2968644"/>
              <a:ext cx="835268" cy="178676"/>
            </a:xfrm>
            <a:prstGeom prst="rect">
              <a:avLst/>
            </a:prstGeom>
            <a:ln w="1905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3BAD4CD8-ACE0-4DA9-832C-61D82382D5C5}"/>
              </a:ext>
            </a:extLst>
          </p:cNvPr>
          <p:cNvGrpSpPr/>
          <p:nvPr/>
        </p:nvGrpSpPr>
        <p:grpSpPr>
          <a:xfrm>
            <a:off x="8158640" y="2022456"/>
            <a:ext cx="3740120" cy="2382271"/>
            <a:chOff x="8158640" y="2022456"/>
            <a:chExt cx="3740120" cy="2382271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D0836A31-A592-463E-93FA-3BEBCE934D08}"/>
                </a:ext>
              </a:extLst>
            </p:cNvPr>
            <p:cNvSpPr/>
            <p:nvPr/>
          </p:nvSpPr>
          <p:spPr>
            <a:xfrm>
              <a:off x="10508476" y="2644313"/>
              <a:ext cx="972708" cy="178675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42E9E785-BBFB-4DF8-8D77-3D355C1C968C}"/>
                </a:ext>
              </a:extLst>
            </p:cNvPr>
            <p:cNvSpPr/>
            <p:nvPr/>
          </p:nvSpPr>
          <p:spPr>
            <a:xfrm>
              <a:off x="9275212" y="2645370"/>
              <a:ext cx="573243" cy="1786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22994B16-EFCD-4D86-8432-E9E532DD907C}"/>
                    </a:ext>
                  </a:extLst>
                </p:cNvPr>
                <p:cNvSpPr txBox="1"/>
                <p:nvPr/>
              </p:nvSpPr>
              <p:spPr>
                <a:xfrm>
                  <a:off x="8158640" y="2022456"/>
                  <a:ext cx="1397874" cy="3702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𝑁𝑜𝑑𝑒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22994B16-EFCD-4D86-8432-E9E532DD90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8640" y="2022456"/>
                  <a:ext cx="1397874" cy="370294"/>
                </a:xfrm>
                <a:prstGeom prst="rect">
                  <a:avLst/>
                </a:prstGeom>
                <a:blipFill>
                  <a:blip r:embed="rId3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B43894D-5A86-4092-98FD-983590D4B6A8}"/>
                </a:ext>
              </a:extLst>
            </p:cNvPr>
            <p:cNvSpPr/>
            <p:nvPr/>
          </p:nvSpPr>
          <p:spPr>
            <a:xfrm>
              <a:off x="9848456" y="2644313"/>
              <a:ext cx="178677" cy="1786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D7809388-648C-4F84-BAE3-34D10457AF80}"/>
                </a:ext>
              </a:extLst>
            </p:cNvPr>
            <p:cNvCxnSpPr/>
            <p:nvPr/>
          </p:nvCxnSpPr>
          <p:spPr>
            <a:xfrm>
              <a:off x="9931229" y="2890345"/>
              <a:ext cx="0" cy="251574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DB72184D-14CF-4088-B993-F1F0647D0373}"/>
                    </a:ext>
                  </a:extLst>
                </p:cNvPr>
                <p:cNvSpPr txBox="1"/>
                <p:nvPr/>
              </p:nvSpPr>
              <p:spPr>
                <a:xfrm>
                  <a:off x="8302122" y="3120529"/>
                  <a:ext cx="3596638" cy="12841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altLang="zh-CN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i</m:t>
                            </m:r>
                          </m:sub>
                        </m:s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&lt; 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𝑇𝑆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𝑚𝑒𝑑𝑖𝑢𝑚</m:t>
                            </m:r>
                          </m:sub>
                        </m:s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&lt; 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𝑇𝑆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Median is bounded by TS from correct nodes</a:t>
                  </a:r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DB72184D-14CF-4088-B993-F1F0647D0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2122" y="3120529"/>
                  <a:ext cx="3596638" cy="1284198"/>
                </a:xfrm>
                <a:prstGeom prst="rect">
                  <a:avLst/>
                </a:prstGeom>
                <a:blipFill>
                  <a:blip r:embed="rId4"/>
                  <a:stretch>
                    <a:fillRect l="-1864" b="-758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996922AC-4558-4200-9566-B07EFBEC6025}"/>
                </a:ext>
              </a:extLst>
            </p:cNvPr>
            <p:cNvSpPr/>
            <p:nvPr/>
          </p:nvSpPr>
          <p:spPr>
            <a:xfrm>
              <a:off x="10027133" y="2644313"/>
              <a:ext cx="484884" cy="1786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5D1696E2-163E-48FA-A720-556BF08CC68A}"/>
                </a:ext>
              </a:extLst>
            </p:cNvPr>
            <p:cNvSpPr/>
            <p:nvPr/>
          </p:nvSpPr>
          <p:spPr>
            <a:xfrm>
              <a:off x="8439943" y="2644313"/>
              <a:ext cx="835268" cy="178676"/>
            </a:xfrm>
            <a:prstGeom prst="rect">
              <a:avLst/>
            </a:prstGeom>
            <a:solidFill>
              <a:srgbClr val="5B9BD5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4F800628-B8E1-4CC6-9489-2F0A3A93A80D}"/>
                    </a:ext>
                  </a:extLst>
                </p:cNvPr>
                <p:cNvSpPr txBox="1"/>
                <p:nvPr/>
              </p:nvSpPr>
              <p:spPr>
                <a:xfrm>
                  <a:off x="10295893" y="2022952"/>
                  <a:ext cx="1397874" cy="3916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𝑁𝑜𝑑𝑒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𝑗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4F800628-B8E1-4CC6-9489-2F0A3A93A8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95893" y="2022952"/>
                  <a:ext cx="1397874" cy="391646"/>
                </a:xfrm>
                <a:prstGeom prst="rect">
                  <a:avLst/>
                </a:prstGeom>
                <a:blipFill>
                  <a:blip r:embed="rId5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直接箭头连接符 68">
              <a:extLst>
                <a:ext uri="{FF2B5EF4-FFF2-40B4-BE49-F238E27FC236}">
                  <a16:creationId xmlns:a16="http://schemas.microsoft.com/office/drawing/2014/main" id="{601A0821-1984-43F6-A4F0-C302FB47D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55634" y="2336716"/>
              <a:ext cx="0" cy="251563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箭头连接符 69">
              <a:extLst>
                <a:ext uri="{FF2B5EF4-FFF2-40B4-BE49-F238E27FC236}">
                  <a16:creationId xmlns:a16="http://schemas.microsoft.com/office/drawing/2014/main" id="{330BE887-367F-48E4-A685-B355CD513D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96540" y="2336716"/>
              <a:ext cx="0" cy="251563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133B576C-189D-4370-92EE-D430C6F48CF9}"/>
              </a:ext>
            </a:extLst>
          </p:cNvPr>
          <p:cNvGrpSpPr/>
          <p:nvPr/>
        </p:nvGrpSpPr>
        <p:grpSpPr>
          <a:xfrm>
            <a:off x="2022700" y="4740599"/>
            <a:ext cx="7558171" cy="1737824"/>
            <a:chOff x="1717040" y="4747001"/>
            <a:chExt cx="7558171" cy="1737824"/>
          </a:xfrm>
        </p:grpSpPr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DB73845F-BA59-4C9B-A2FA-1DBEC86A2CE5}"/>
                </a:ext>
              </a:extLst>
            </p:cNvPr>
            <p:cNvCxnSpPr>
              <a:cxnSpLocks/>
            </p:cNvCxnSpPr>
            <p:nvPr/>
          </p:nvCxnSpPr>
          <p:spPr>
            <a:xfrm>
              <a:off x="1717040" y="5537200"/>
              <a:ext cx="7558171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32DE1F51-E1F6-4397-B1EC-0BD00DFDE9F0}"/>
                </a:ext>
              </a:extLst>
            </p:cNvPr>
            <p:cNvSpPr/>
            <p:nvPr/>
          </p:nvSpPr>
          <p:spPr>
            <a:xfrm>
              <a:off x="2670151" y="5426871"/>
              <a:ext cx="2562389" cy="22065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D06D32E7-4E55-48A7-B281-9E4DEF89F4EC}"/>
                </a:ext>
              </a:extLst>
            </p:cNvPr>
            <p:cNvSpPr/>
            <p:nvPr/>
          </p:nvSpPr>
          <p:spPr>
            <a:xfrm>
              <a:off x="5555376" y="5419721"/>
              <a:ext cx="2603264" cy="22780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948AF81A-4A50-46F0-A129-B94007B3567F}"/>
                </a:ext>
              </a:extLst>
            </p:cNvPr>
            <p:cNvSpPr txBox="1"/>
            <p:nvPr/>
          </p:nvSpPr>
          <p:spPr>
            <a:xfrm>
              <a:off x="2715765" y="5776939"/>
              <a:ext cx="25623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c1’ TS scope provided by correct nodes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B0C0EDF5-2D8C-46CD-9F76-F7BF67DC5182}"/>
                </a:ext>
              </a:extLst>
            </p:cNvPr>
            <p:cNvSpPr txBox="1"/>
            <p:nvPr/>
          </p:nvSpPr>
          <p:spPr>
            <a:xfrm>
              <a:off x="5667509" y="5757495"/>
              <a:ext cx="24667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c2’ TS scope provided by correct nodes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cxnSp>
          <p:nvCxnSpPr>
            <p:cNvPr id="80" name="直接箭头连接符 79">
              <a:extLst>
                <a:ext uri="{FF2B5EF4-FFF2-40B4-BE49-F238E27FC236}">
                  <a16:creationId xmlns:a16="http://schemas.microsoft.com/office/drawing/2014/main" id="{FF366A1D-86F3-4C7A-AF26-6991971F0A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62139" y="5155295"/>
              <a:ext cx="0" cy="188865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箭头连接符 82">
              <a:extLst>
                <a:ext uri="{FF2B5EF4-FFF2-40B4-BE49-F238E27FC236}">
                  <a16:creationId xmlns:a16="http://schemas.microsoft.com/office/drawing/2014/main" id="{6779DE30-2BD3-436B-ABBA-0355AC4C3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3173" y="5145756"/>
              <a:ext cx="0" cy="188865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466437DC-3498-4C55-9C87-50EB7C100815}"/>
                </a:ext>
              </a:extLst>
            </p:cNvPr>
            <p:cNvSpPr txBox="1"/>
            <p:nvPr/>
          </p:nvSpPr>
          <p:spPr>
            <a:xfrm>
              <a:off x="2895160" y="4747001"/>
              <a:ext cx="2092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assigned TS for c1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169EAA47-B23E-437C-9BF7-6EC4A5E7C2FE}"/>
                </a:ext>
              </a:extLst>
            </p:cNvPr>
            <p:cNvSpPr txBox="1"/>
            <p:nvPr/>
          </p:nvSpPr>
          <p:spPr>
            <a:xfrm>
              <a:off x="5496125" y="4758137"/>
              <a:ext cx="2092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assigned TS for c2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3617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71476ACC-3C12-407F-BE48-DF3357FC8001}"/>
              </a:ext>
            </a:extLst>
          </p:cNvPr>
          <p:cNvCxnSpPr>
            <a:cxnSpLocks/>
          </p:cNvCxnSpPr>
          <p:nvPr/>
        </p:nvCxnSpPr>
        <p:spPr>
          <a:xfrm>
            <a:off x="1757680" y="4444806"/>
            <a:ext cx="8463280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Strong liveness</a:t>
            </a:r>
            <a:endParaRPr lang="zh-CN" altLang="en-US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0DC37B4-11D5-451D-B4F5-CE5E93BAFB89}"/>
              </a:ext>
            </a:extLst>
          </p:cNvPr>
          <p:cNvCxnSpPr>
            <a:cxnSpLocks/>
          </p:cNvCxnSpPr>
          <p:nvPr/>
        </p:nvCxnSpPr>
        <p:spPr>
          <a:xfrm>
            <a:off x="1757680" y="2890326"/>
            <a:ext cx="8463280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AE100F58-954F-4292-8304-E92085E57358}"/>
              </a:ext>
            </a:extLst>
          </p:cNvPr>
          <p:cNvSpPr txBox="1"/>
          <p:nvPr/>
        </p:nvSpPr>
        <p:spPr>
          <a:xfrm>
            <a:off x="607060" y="2649627"/>
            <a:ext cx="10744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i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FC40AC7-F560-426D-9BF7-A2FFAE66AB06}"/>
              </a:ext>
            </a:extLst>
          </p:cNvPr>
          <p:cNvSpPr txBox="1"/>
          <p:nvPr/>
        </p:nvSpPr>
        <p:spPr>
          <a:xfrm>
            <a:off x="683259" y="4143690"/>
            <a:ext cx="10744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Other nodes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BFE91B8-21DC-4723-AB79-D3E8F22CE93E}"/>
              </a:ext>
            </a:extLst>
          </p:cNvPr>
          <p:cNvGrpSpPr/>
          <p:nvPr/>
        </p:nvGrpSpPr>
        <p:grpSpPr>
          <a:xfrm>
            <a:off x="1048366" y="2148835"/>
            <a:ext cx="3470294" cy="2862891"/>
            <a:chOff x="1048366" y="2148835"/>
            <a:chExt cx="3470294" cy="2862891"/>
          </a:xfrm>
        </p:grpSpPr>
        <p:sp>
          <p:nvSpPr>
            <p:cNvPr id="10" name="箭头: 下 9">
              <a:extLst>
                <a:ext uri="{FF2B5EF4-FFF2-40B4-BE49-F238E27FC236}">
                  <a16:creationId xmlns:a16="http://schemas.microsoft.com/office/drawing/2014/main" id="{4A392B4E-FEEF-403B-AA76-E4146F319E76}"/>
                </a:ext>
              </a:extLst>
            </p:cNvPr>
            <p:cNvSpPr/>
            <p:nvPr/>
          </p:nvSpPr>
          <p:spPr>
            <a:xfrm rot="10800000">
              <a:off x="2001519" y="2649625"/>
              <a:ext cx="167641" cy="236129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2240837-8C89-4B8E-9607-145CECA959FB}"/>
                    </a:ext>
                  </a:extLst>
                </p:cNvPr>
                <p:cNvSpPr txBox="1"/>
                <p:nvPr/>
              </p:nvSpPr>
              <p:spPr>
                <a:xfrm>
                  <a:off x="1048366" y="2148835"/>
                  <a:ext cx="260481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propose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&lt;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𝑡𝑠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</m:oMath>
                  </a14:m>
                  <a:endPara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82240837-8C89-4B8E-9607-145CECA95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366" y="2148835"/>
                  <a:ext cx="260481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3747" t="-9211" b="-2894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65BBFFA-5BE1-4406-A99D-C8C7B5F03F75}"/>
                </a:ext>
              </a:extLst>
            </p:cNvPr>
            <p:cNvSpPr/>
            <p:nvPr/>
          </p:nvSpPr>
          <p:spPr>
            <a:xfrm>
              <a:off x="2169160" y="2795150"/>
              <a:ext cx="2194560" cy="1857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Communication time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B43A8021-CFDA-4A0A-A134-BC5705B0267E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>
              <a:off x="2085339" y="2885754"/>
              <a:ext cx="1215422" cy="1559052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1DB4BAB1-161D-4678-B652-35FFCC6D86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0761" y="2901114"/>
              <a:ext cx="1217899" cy="1543692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F33AA64-D3BC-4E4B-9D4F-FB2F6F494A49}"/>
                </a:ext>
              </a:extLst>
            </p:cNvPr>
            <p:cNvSpPr txBox="1"/>
            <p:nvPr/>
          </p:nvSpPr>
          <p:spPr>
            <a:xfrm>
              <a:off x="2350774" y="4611616"/>
              <a:ext cx="20485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Send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ResponseTS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58740C5-C595-4406-99F8-7D73B7F23361}"/>
              </a:ext>
            </a:extLst>
          </p:cNvPr>
          <p:cNvGrpSpPr/>
          <p:nvPr/>
        </p:nvGrpSpPr>
        <p:grpSpPr>
          <a:xfrm>
            <a:off x="3398520" y="1902815"/>
            <a:ext cx="2992120" cy="2616725"/>
            <a:chOff x="3398520" y="1902815"/>
            <a:chExt cx="2992120" cy="2616725"/>
          </a:xfrm>
        </p:grpSpPr>
        <p:sp>
          <p:nvSpPr>
            <p:cNvPr id="16" name="箭头: 下 15">
              <a:extLst>
                <a:ext uri="{FF2B5EF4-FFF2-40B4-BE49-F238E27FC236}">
                  <a16:creationId xmlns:a16="http://schemas.microsoft.com/office/drawing/2014/main" id="{6F3BDA47-8F01-45EF-AA8B-25C1EC37645F}"/>
                </a:ext>
              </a:extLst>
            </p:cNvPr>
            <p:cNvSpPr/>
            <p:nvPr/>
          </p:nvSpPr>
          <p:spPr>
            <a:xfrm rot="10800000">
              <a:off x="4500877" y="2658404"/>
              <a:ext cx="167642" cy="21863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034B96BA-4EC5-41AD-B6FA-AECD27F5ECE9}"/>
                    </a:ext>
                  </a:extLst>
                </p:cNvPr>
                <p:cNvSpPr txBox="1"/>
                <p:nvPr/>
              </p:nvSpPr>
              <p:spPr>
                <a:xfrm>
                  <a:off x="3398520" y="1902815"/>
                  <a:ext cx="299212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Receive 2f+1 </a:t>
                  </a:r>
                  <a:r>
                    <a:rPr kumimoji="0" lang="en-US" altLang="zh-CN" sz="2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ResponseTS</a:t>
                  </a:r>
                  <a:r>
                    <a:rPr kumimoji="0" lang="en-US" altLang="zh-CN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 Broadcast</a:t>
                  </a:r>
                  <a14:m>
                    <m:oMath xmlns:m="http://schemas.openxmlformats.org/officeDocument/2006/math">
                      <m:r>
                        <a:rPr kumimoji="0" lang="en-US" altLang="zh-CN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m:rPr>
                          <m:sty m:val="p"/>
                        </m:rPr>
                        <a:rPr kumimoji="0" lang="en-US" altLang="zh-CN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c</m:t>
                      </m:r>
                      <m:r>
                        <a:rPr kumimoji="0" lang="en-US" altLang="zh-CN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,{</m:t>
                      </m:r>
                      <m:r>
                        <m:rPr>
                          <m:sty m:val="p"/>
                        </m:rPr>
                        <a:rPr kumimoji="0" lang="en-US" altLang="zh-CN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ts</m:t>
                      </m:r>
                      <m:r>
                        <a:rPr kumimoji="0" lang="en-US" altLang="zh-CN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}</m:t>
                      </m:r>
                      <m:r>
                        <a:rPr kumimoji="0" lang="en-US" altLang="zh-CN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</m:oMath>
                  </a14:m>
                  <a:endPara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" name="文本框 16">
                  <a:extLst>
                    <a:ext uri="{FF2B5EF4-FFF2-40B4-BE49-F238E27FC236}">
                      <a16:creationId xmlns:a16="http://schemas.microsoft.com/office/drawing/2014/main" id="{034B96BA-4EC5-41AD-B6FA-AECD27F5E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520" y="1902815"/>
                  <a:ext cx="2992120" cy="707886"/>
                </a:xfrm>
                <a:prstGeom prst="rect">
                  <a:avLst/>
                </a:prstGeom>
                <a:blipFill>
                  <a:blip r:embed="rId4"/>
                  <a:stretch>
                    <a:fillRect t="-4310" b="-1465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D821FBBF-5EA6-41E9-AE5A-95489C5D8728}"/>
                    </a:ext>
                  </a:extLst>
                </p:cNvPr>
                <p:cNvSpPr/>
                <p:nvPr/>
              </p:nvSpPr>
              <p:spPr>
                <a:xfrm>
                  <a:off x="4717570" y="4347155"/>
                  <a:ext cx="1549400" cy="172385"/>
                </a:xfrm>
                <a:prstGeom prst="rect">
                  <a:avLst/>
                </a:prstGeom>
                <a:solidFill>
                  <a:srgbClr val="84B4E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</m:e>
                          <m:sub>
                            <m:r>
                              <a:rPr kumimoji="0" lang="en-US" altLang="zh-CN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矩形 24">
                  <a:extLst>
                    <a:ext uri="{FF2B5EF4-FFF2-40B4-BE49-F238E27FC236}">
                      <a16:creationId xmlns:a16="http://schemas.microsoft.com/office/drawing/2014/main" id="{D821FBBF-5EA6-41E9-AE5A-95489C5D87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570" y="4347155"/>
                  <a:ext cx="1549400" cy="172385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40BAB92D-438F-42F2-B917-D35BAB68E268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>
              <a:off x="4717569" y="2888042"/>
              <a:ext cx="1527767" cy="1422512"/>
            </a:xfrm>
            <a:prstGeom prst="straightConnector1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1D4C9AC4-5975-4F90-9A26-3460E869EDDA}"/>
              </a:ext>
            </a:extLst>
          </p:cNvPr>
          <p:cNvGrpSpPr/>
          <p:nvPr/>
        </p:nvGrpSpPr>
        <p:grpSpPr>
          <a:xfrm>
            <a:off x="4717569" y="2795230"/>
            <a:ext cx="5627062" cy="2564204"/>
            <a:chOff x="4717569" y="2795230"/>
            <a:chExt cx="5627062" cy="2564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BF0700E-180F-4895-B30D-ADDA481B6148}"/>
                    </a:ext>
                  </a:extLst>
                </p:cNvPr>
                <p:cNvSpPr/>
                <p:nvPr/>
              </p:nvSpPr>
              <p:spPr>
                <a:xfrm>
                  <a:off x="4717569" y="2795230"/>
                  <a:ext cx="3865880" cy="18562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CN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∆</m:t>
                        </m:r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ABF0700E-180F-4895-B30D-ADDA481B61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7569" y="2795230"/>
                  <a:ext cx="3865880" cy="185624"/>
                </a:xfrm>
                <a:prstGeom prst="rect">
                  <a:avLst/>
                </a:prstGeom>
                <a:blipFill>
                  <a:blip r:embed="rId6"/>
                  <a:stretch>
                    <a:fillRect t="-12500" b="-3437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A76F20-19A1-4117-9BF9-FA6C3A729A52}"/>
                </a:ext>
              </a:extLst>
            </p:cNvPr>
            <p:cNvSpPr txBox="1"/>
            <p:nvPr/>
          </p:nvSpPr>
          <p:spPr>
            <a:xfrm>
              <a:off x="7831610" y="4651548"/>
              <a:ext cx="25130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Add c to &gt; 2f+1nodes’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localSequenceSet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B6FBE3B4-80E7-417D-AEAA-934C9F29ABE5}"/>
                    </a:ext>
                  </a:extLst>
                </p:cNvPr>
                <p:cNvSpPr/>
                <p:nvPr/>
              </p:nvSpPr>
              <p:spPr>
                <a:xfrm>
                  <a:off x="6266969" y="4347156"/>
                  <a:ext cx="2316480" cy="172384"/>
                </a:xfrm>
                <a:prstGeom prst="rect">
                  <a:avLst/>
                </a:prstGeom>
                <a:solidFill>
                  <a:srgbClr val="2E76B8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</m:e>
                          <m:sub>
                            <m:r>
                              <a:rPr kumimoji="0" lang="en-US" altLang="zh-CN" sz="1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B6FBE3B4-80E7-417D-AEAA-934C9F29AB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969" y="4347156"/>
                  <a:ext cx="2316480" cy="172384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箭头: 下 45">
              <a:extLst>
                <a:ext uri="{FF2B5EF4-FFF2-40B4-BE49-F238E27FC236}">
                  <a16:creationId xmlns:a16="http://schemas.microsoft.com/office/drawing/2014/main" id="{C92969E8-3331-47A9-93EF-B2FBDBAC2C6B}"/>
                </a:ext>
              </a:extLst>
            </p:cNvPr>
            <p:cNvSpPr/>
            <p:nvPr/>
          </p:nvSpPr>
          <p:spPr>
            <a:xfrm>
              <a:off x="8583449" y="4448713"/>
              <a:ext cx="167642" cy="21863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6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Strong liveness</a:t>
            </a:r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6AEE1F4-74E2-44A5-8051-B8570A5711CC}"/>
              </a:ext>
            </a:extLst>
          </p:cNvPr>
          <p:cNvGrpSpPr/>
          <p:nvPr/>
        </p:nvGrpSpPr>
        <p:grpSpPr>
          <a:xfrm>
            <a:off x="838200" y="2164589"/>
            <a:ext cx="2619708" cy="3563007"/>
            <a:chOff x="838201" y="1797269"/>
            <a:chExt cx="2619708" cy="3563007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E983CD26-D823-4B45-840A-2D81F47ECC3D}"/>
                </a:ext>
              </a:extLst>
            </p:cNvPr>
            <p:cNvSpPr/>
            <p:nvPr/>
          </p:nvSpPr>
          <p:spPr>
            <a:xfrm>
              <a:off x="838201" y="1797269"/>
              <a:ext cx="2619708" cy="3563007"/>
            </a:xfrm>
            <a:prstGeom prst="roundRect">
              <a:avLst/>
            </a:prstGeom>
            <a:solidFill>
              <a:srgbClr val="A5A5A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: 圆角 3">
                  <a:extLst>
                    <a:ext uri="{FF2B5EF4-FFF2-40B4-BE49-F238E27FC236}">
                      <a16:creationId xmlns:a16="http://schemas.microsoft.com/office/drawing/2014/main" id="{B28BCC96-2250-4D1D-B147-1E76C100D5E3}"/>
                    </a:ext>
                  </a:extLst>
                </p:cNvPr>
                <p:cNvSpPr/>
                <p:nvPr/>
              </p:nvSpPr>
              <p:spPr>
                <a:xfrm>
                  <a:off x="984686" y="2081048"/>
                  <a:ext cx="2238704" cy="34684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𝑙𝑜𝑐𝑎𝑙𝑆𝑒𝑞𝑢𝑒𝑛𝑐𝑒𝑆𝑒𝑡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矩形: 圆角 3">
                  <a:extLst>
                    <a:ext uri="{FF2B5EF4-FFF2-40B4-BE49-F238E27FC236}">
                      <a16:creationId xmlns:a16="http://schemas.microsoft.com/office/drawing/2014/main" id="{B28BCC96-2250-4D1D-B147-1E76C100D5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686" y="2081048"/>
                  <a:ext cx="2238704" cy="346842"/>
                </a:xfrm>
                <a:prstGeom prst="roundRect">
                  <a:avLst/>
                </a:prstGeom>
                <a:blipFill>
                  <a:blip r:embed="rId3"/>
                  <a:stretch>
                    <a:fillRect b="-169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id="{25F2D1D3-F8BB-4A39-9755-E057D64A54AA}"/>
                    </a:ext>
                  </a:extLst>
                </p:cNvPr>
                <p:cNvSpPr/>
                <p:nvPr/>
              </p:nvSpPr>
              <p:spPr>
                <a:xfrm>
                  <a:off x="984685" y="3455276"/>
                  <a:ext cx="2238704" cy="34684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𝑙𝑜𝑐𝑎𝑙𝑆𝑒𝑞𝑢𝑒𝑛𝑐𝑒𝑆𝑒𝑡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id="{25F2D1D3-F8BB-4A39-9755-E057D64A54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685" y="3455276"/>
                  <a:ext cx="2238704" cy="346842"/>
                </a:xfrm>
                <a:prstGeom prst="roundRect">
                  <a:avLst/>
                </a:prstGeom>
                <a:blipFill>
                  <a:blip r:embed="rId4"/>
                  <a:stretch>
                    <a:fillRect b="-1694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: 圆角 25">
                  <a:extLst>
                    <a:ext uri="{FF2B5EF4-FFF2-40B4-BE49-F238E27FC236}">
                      <a16:creationId xmlns:a16="http://schemas.microsoft.com/office/drawing/2014/main" id="{5B351C79-1DD1-4681-8AC6-B7C08ADB77EB}"/>
                    </a:ext>
                  </a:extLst>
                </p:cNvPr>
                <p:cNvSpPr/>
                <p:nvPr/>
              </p:nvSpPr>
              <p:spPr>
                <a:xfrm>
                  <a:off x="984685" y="3953203"/>
                  <a:ext cx="2238704" cy="346842"/>
                </a:xfrm>
                <a:prstGeom prst="roundRect">
                  <a:avLst/>
                </a:prstGeom>
                <a:solidFill>
                  <a:srgbClr val="86C77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𝑙𝑜𝑐𝑎𝑙𝑆𝑒𝑞𝑢𝑒𝑛𝑐𝑒𝑆𝑒𝑡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矩形: 圆角 25">
                  <a:extLst>
                    <a:ext uri="{FF2B5EF4-FFF2-40B4-BE49-F238E27FC236}">
                      <a16:creationId xmlns:a16="http://schemas.microsoft.com/office/drawing/2014/main" id="{5B351C79-1DD1-4681-8AC6-B7C08ADB77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685" y="3953203"/>
                  <a:ext cx="2238704" cy="346842"/>
                </a:xfrm>
                <a:prstGeom prst="roundRect">
                  <a:avLst/>
                </a:prstGeom>
                <a:blipFill>
                  <a:blip r:embed="rId5"/>
                  <a:stretch>
                    <a:fillRect l="-1084" b="-16949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6CE11853-FBEF-4258-9652-99DC3124F9D7}"/>
                    </a:ext>
                  </a:extLst>
                </p:cNvPr>
                <p:cNvSpPr/>
                <p:nvPr/>
              </p:nvSpPr>
              <p:spPr>
                <a:xfrm>
                  <a:off x="987970" y="4829504"/>
                  <a:ext cx="2235419" cy="346842"/>
                </a:xfrm>
                <a:prstGeom prst="roundRect">
                  <a:avLst/>
                </a:prstGeom>
                <a:solidFill>
                  <a:srgbClr val="86C77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𝑙𝑜𝑐𝑎𝑙𝑆𝑒𝑞𝑢𝑒𝑛𝑐𝑒𝑆𝑒𝑡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6CE11853-FBEF-4258-9652-99DC3124F9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970" y="4829504"/>
                  <a:ext cx="2235419" cy="346842"/>
                </a:xfrm>
                <a:prstGeom prst="roundRect">
                  <a:avLst/>
                </a:prstGeom>
                <a:blipFill>
                  <a:blip r:embed="rId6"/>
                  <a:stretch>
                    <a:fillRect l="-4065" r="-813" b="-15254"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AE9EE2E-58C9-41CA-8FF4-F13105275DF4}"/>
                </a:ext>
              </a:extLst>
            </p:cNvPr>
            <p:cNvSpPr txBox="1"/>
            <p:nvPr/>
          </p:nvSpPr>
          <p:spPr>
            <a:xfrm>
              <a:off x="1873205" y="2657480"/>
              <a:ext cx="461665" cy="6885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……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35A5162-B7E3-4D10-AEC1-9F0586928E74}"/>
                </a:ext>
              </a:extLst>
            </p:cNvPr>
            <p:cNvSpPr txBox="1"/>
            <p:nvPr/>
          </p:nvSpPr>
          <p:spPr>
            <a:xfrm>
              <a:off x="1874778" y="4419469"/>
              <a:ext cx="461665" cy="68851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…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016C76D-288C-4FF0-A190-11857CF8AADD}"/>
              </a:ext>
            </a:extLst>
          </p:cNvPr>
          <p:cNvGrpSpPr/>
          <p:nvPr/>
        </p:nvGrpSpPr>
        <p:grpSpPr>
          <a:xfrm>
            <a:off x="409905" y="1177213"/>
            <a:ext cx="3048003" cy="646331"/>
            <a:chOff x="409905" y="1177213"/>
            <a:chExt cx="3048003" cy="646331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A842FE6-36FC-48C4-BC36-3D1CE822289C}"/>
                </a:ext>
              </a:extLst>
            </p:cNvPr>
            <p:cNvSpPr/>
            <p:nvPr/>
          </p:nvSpPr>
          <p:spPr>
            <a:xfrm>
              <a:off x="409905" y="1258641"/>
              <a:ext cx="178676" cy="178677"/>
            </a:xfrm>
            <a:prstGeom prst="rect">
              <a:avLst/>
            </a:prstGeom>
            <a:solidFill>
              <a:srgbClr val="86C77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1E1DC0A-28B6-454E-A2E2-0155DD6CE8B3}"/>
                </a:ext>
              </a:extLst>
            </p:cNvPr>
            <p:cNvSpPr/>
            <p:nvPr/>
          </p:nvSpPr>
          <p:spPr>
            <a:xfrm>
              <a:off x="409905" y="1539767"/>
              <a:ext cx="178676" cy="178677"/>
            </a:xfrm>
            <a:prstGeom prst="rect">
              <a:avLst/>
            </a:prstGeom>
            <a:solidFill>
              <a:srgbClr val="5B9BD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6C5A97D-6101-4962-9721-E9F1E514459F}"/>
                </a:ext>
              </a:extLst>
            </p:cNvPr>
            <p:cNvSpPr txBox="1"/>
            <p:nvPr/>
          </p:nvSpPr>
          <p:spPr>
            <a:xfrm>
              <a:off x="680549" y="1177213"/>
              <a:ext cx="2777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Byzantine nodes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Correct nodes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B887AB3-2A04-446F-9037-8B5DC03C269A}"/>
              </a:ext>
            </a:extLst>
          </p:cNvPr>
          <p:cNvGrpSpPr/>
          <p:nvPr/>
        </p:nvGrpSpPr>
        <p:grpSpPr>
          <a:xfrm>
            <a:off x="3070512" y="2218839"/>
            <a:ext cx="3309049" cy="1950600"/>
            <a:chOff x="3070512" y="2218839"/>
            <a:chExt cx="3309049" cy="1950600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578E53C-32A7-40C6-860F-9E9AECB67248}"/>
                </a:ext>
              </a:extLst>
            </p:cNvPr>
            <p:cNvGrpSpPr/>
            <p:nvPr/>
          </p:nvGrpSpPr>
          <p:grpSpPr>
            <a:xfrm>
              <a:off x="3943354" y="2218839"/>
              <a:ext cx="2436207" cy="1950600"/>
              <a:chOff x="655101" y="1784042"/>
              <a:chExt cx="2436207" cy="1950599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51B52E0C-9E4A-4512-8BCC-2BD198001A61}"/>
                  </a:ext>
                </a:extLst>
              </p:cNvPr>
              <p:cNvSpPr/>
              <p:nvPr/>
            </p:nvSpPr>
            <p:spPr>
              <a:xfrm>
                <a:off x="655101" y="1784042"/>
                <a:ext cx="2436207" cy="1950599"/>
              </a:xfrm>
              <a:prstGeom prst="roundRect">
                <a:avLst/>
              </a:prstGeom>
              <a:solidFill>
                <a:srgbClr val="A5A5A5">
                  <a:alpha val="30196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矩形: 圆角 42">
                    <a:extLst>
                      <a:ext uri="{FF2B5EF4-FFF2-40B4-BE49-F238E27FC236}">
                        <a16:creationId xmlns:a16="http://schemas.microsoft.com/office/drawing/2014/main" id="{0C4CC606-ECBB-4691-88DA-DC3222D4ADB6}"/>
                      </a:ext>
                    </a:extLst>
                  </p:cNvPr>
                  <p:cNvSpPr/>
                  <p:nvPr/>
                </p:nvSpPr>
                <p:spPr>
                  <a:xfrm>
                    <a:off x="865503" y="2026571"/>
                    <a:ext cx="2015401" cy="346842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𝑐𝑜𝑙𝑙𝑒𝑐𝑡𝑅𝑒𝑠𝑝𝑜𝑛𝑠𝑒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3" name="矩形: 圆角 42">
                    <a:extLst>
                      <a:ext uri="{FF2B5EF4-FFF2-40B4-BE49-F238E27FC236}">
                        <a16:creationId xmlns:a16="http://schemas.microsoft.com/office/drawing/2014/main" id="{0C4CC606-ECBB-4691-88DA-DC3222D4AD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503" y="2026571"/>
                    <a:ext cx="2015401" cy="346842"/>
                  </a:xfrm>
                  <a:prstGeom prst="roundRect">
                    <a:avLst/>
                  </a:prstGeom>
                  <a:blipFill>
                    <a:blip r:embed="rId7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矩形: 圆角 43">
                    <a:extLst>
                      <a:ext uri="{FF2B5EF4-FFF2-40B4-BE49-F238E27FC236}">
                        <a16:creationId xmlns:a16="http://schemas.microsoft.com/office/drawing/2014/main" id="{26299694-B77F-44A1-94BC-11E837BC2CB4}"/>
                      </a:ext>
                    </a:extLst>
                  </p:cNvPr>
                  <p:cNvSpPr/>
                  <p:nvPr/>
                </p:nvSpPr>
                <p:spPr>
                  <a:xfrm>
                    <a:off x="865503" y="3172281"/>
                    <a:ext cx="2015401" cy="346842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𝑐𝑜𝑙𝑙𝑒𝑐𝑡𝑅𝑒𝑠𝑝𝑜𝑛𝑠𝑒</m:t>
                              </m:r>
                            </m:e>
                            <m:sub>
                              <m:r>
                                <a:rPr kumimoji="0" lang="en-US" altLang="zh-CN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4" name="矩形: 圆角 43">
                    <a:extLst>
                      <a:ext uri="{FF2B5EF4-FFF2-40B4-BE49-F238E27FC236}">
                        <a16:creationId xmlns:a16="http://schemas.microsoft.com/office/drawing/2014/main" id="{26299694-B77F-44A1-94BC-11E837BC2CB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5503" y="3172281"/>
                    <a:ext cx="2015401" cy="346842"/>
                  </a:xfrm>
                  <a:prstGeom prst="roundRect">
                    <a:avLst/>
                  </a:prstGeom>
                  <a:blipFill>
                    <a:blip r:embed="rId8"/>
                    <a:stretch>
                      <a:fillRect b="-1694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3A9BAF1D-A79E-42CF-A610-80F8C060ABAE}"/>
                  </a:ext>
                </a:extLst>
              </p:cNvPr>
              <p:cNvSpPr txBox="1"/>
              <p:nvPr/>
            </p:nvSpPr>
            <p:spPr>
              <a:xfrm>
                <a:off x="1642370" y="2508312"/>
                <a:ext cx="461665" cy="688515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……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14AC6F1-5A89-46E0-9BB1-02BBE32B27AC}"/>
                </a:ext>
              </a:extLst>
            </p:cNvPr>
            <p:cNvGrpSpPr/>
            <p:nvPr/>
          </p:nvGrpSpPr>
          <p:grpSpPr>
            <a:xfrm>
              <a:off x="3070512" y="2989733"/>
              <a:ext cx="1745683" cy="646331"/>
              <a:chOff x="3421505" y="2203191"/>
              <a:chExt cx="1745683" cy="1375978"/>
            </a:xfrm>
          </p:grpSpPr>
          <p:cxnSp>
            <p:nvCxnSpPr>
              <p:cNvPr id="13" name="直接箭头连接符 12">
                <a:extLst>
                  <a:ext uri="{FF2B5EF4-FFF2-40B4-BE49-F238E27FC236}">
                    <a16:creationId xmlns:a16="http://schemas.microsoft.com/office/drawing/2014/main" id="{AB24ED80-5324-42C5-BC9E-3202471B14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57908" y="2941585"/>
                <a:ext cx="1190028" cy="0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6CD619E7-994F-4228-A807-65B540014D08}"/>
                  </a:ext>
                </a:extLst>
              </p:cNvPr>
              <p:cNvSpPr txBox="1"/>
              <p:nvPr/>
            </p:nvSpPr>
            <p:spPr>
              <a:xfrm>
                <a:off x="3421505" y="2203191"/>
                <a:ext cx="1745683" cy="137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i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 </a:t>
                </a:r>
                <a:r>
                  <a: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≥</a:t>
                </a: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 2f+1- f = f+1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   </a:t>
                </a: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FC2412A3-8239-4CCE-9713-063E47FD0A18}"/>
              </a:ext>
            </a:extLst>
          </p:cNvPr>
          <p:cNvGrpSpPr/>
          <p:nvPr/>
        </p:nvGrpSpPr>
        <p:grpSpPr>
          <a:xfrm>
            <a:off x="3943355" y="4350654"/>
            <a:ext cx="2436206" cy="1757709"/>
            <a:chOff x="3943355" y="4350654"/>
            <a:chExt cx="2436206" cy="1757709"/>
          </a:xfrm>
        </p:grpSpPr>
        <p:sp>
          <p:nvSpPr>
            <p:cNvPr id="52" name="矩形: 圆角 51">
              <a:extLst>
                <a:ext uri="{FF2B5EF4-FFF2-40B4-BE49-F238E27FC236}">
                  <a16:creationId xmlns:a16="http://schemas.microsoft.com/office/drawing/2014/main" id="{0AF77C8E-A941-4E3C-A70B-E7885037B8C0}"/>
                </a:ext>
              </a:extLst>
            </p:cNvPr>
            <p:cNvSpPr/>
            <p:nvPr/>
          </p:nvSpPr>
          <p:spPr>
            <a:xfrm>
              <a:off x="3943355" y="4350654"/>
              <a:ext cx="2436206" cy="1757709"/>
            </a:xfrm>
            <a:prstGeom prst="roundRect">
              <a:avLst/>
            </a:prstGeom>
            <a:solidFill>
              <a:srgbClr val="A5A5A5">
                <a:alpha val="30196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矩形: 圆角 55">
                  <a:extLst>
                    <a:ext uri="{FF2B5EF4-FFF2-40B4-BE49-F238E27FC236}">
                      <a16:creationId xmlns:a16="http://schemas.microsoft.com/office/drawing/2014/main" id="{84004050-25D8-44FC-8C8C-813DD647B9AF}"/>
                    </a:ext>
                  </a:extLst>
                </p:cNvPr>
                <p:cNvSpPr/>
                <p:nvPr/>
              </p:nvSpPr>
              <p:spPr>
                <a:xfrm>
                  <a:off x="4259965" y="4836845"/>
                  <a:ext cx="1836034" cy="719957"/>
                </a:xfrm>
                <a:prstGeom prst="roundRect">
                  <a:avLst/>
                </a:prstGeom>
                <a:gradFill flip="none" rotWithShape="1">
                  <a:gsLst>
                    <a:gs pos="42000">
                      <a:srgbClr val="5B9BD5"/>
                    </a:gs>
                    <a:gs pos="63000">
                      <a:srgbClr val="86C77F"/>
                    </a:gs>
                  </a:gsLst>
                  <a:lin ang="10800000" scaled="1"/>
                  <a:tileRect/>
                </a:gra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𝑜𝑡h𝑒𝑟</m:t>
                        </m:r>
                      </m:oMath>
                    </m:oMathPara>
                  </a14:m>
                  <a:endPara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𝑐𝑜𝑙𝑙𝑒𝑐𝑡𝑅𝑒𝑠𝑝𝑜𝑛𝑠𝑒</m:t>
                        </m:r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6" name="矩形: 圆角 55">
                  <a:extLst>
                    <a:ext uri="{FF2B5EF4-FFF2-40B4-BE49-F238E27FC236}">
                      <a16:creationId xmlns:a16="http://schemas.microsoft.com/office/drawing/2014/main" id="{84004050-25D8-44FC-8C8C-813DD647B9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965" y="4836845"/>
                  <a:ext cx="1836034" cy="719957"/>
                </a:xfrm>
                <a:prstGeom prst="roundRect">
                  <a:avLst/>
                </a:prstGeom>
                <a:blipFill>
                  <a:blip r:embed="rId9"/>
                  <a:stretch>
                    <a:fillRect l="-2310" b="-826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644F5EC6-297B-4073-BA1C-CEFA9042FAB6}"/>
                </a:ext>
              </a:extLst>
            </p:cNvPr>
            <p:cNvSpPr txBox="1"/>
            <p:nvPr/>
          </p:nvSpPr>
          <p:spPr>
            <a:xfrm>
              <a:off x="4946662" y="5642993"/>
              <a:ext cx="891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2f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5D267D3-BCD8-4489-8DED-A380216085E9}"/>
              </a:ext>
            </a:extLst>
          </p:cNvPr>
          <p:cNvGrpSpPr/>
          <p:nvPr/>
        </p:nvGrpSpPr>
        <p:grpSpPr>
          <a:xfrm>
            <a:off x="6540412" y="2450360"/>
            <a:ext cx="5357404" cy="3277236"/>
            <a:chOff x="6540412" y="2450360"/>
            <a:chExt cx="5357404" cy="327723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55DF16C8-CFE2-45D8-89A5-CCC1CC78151B}"/>
                </a:ext>
              </a:extLst>
            </p:cNvPr>
            <p:cNvGrpSpPr/>
            <p:nvPr/>
          </p:nvGrpSpPr>
          <p:grpSpPr>
            <a:xfrm>
              <a:off x="6540412" y="2450360"/>
              <a:ext cx="2817003" cy="3277236"/>
              <a:chOff x="6540412" y="2450360"/>
              <a:chExt cx="2817003" cy="3277236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B28B41E0-2195-4AA7-A001-C426DEA9C2E6}"/>
                  </a:ext>
                </a:extLst>
              </p:cNvPr>
              <p:cNvGrpSpPr/>
              <p:nvPr/>
            </p:nvGrpSpPr>
            <p:grpSpPr>
              <a:xfrm>
                <a:off x="6540412" y="2590934"/>
                <a:ext cx="639468" cy="3136662"/>
                <a:chOff x="6540413" y="2223614"/>
                <a:chExt cx="639468" cy="3136662"/>
              </a:xfrm>
            </p:grpSpPr>
            <p:sp>
              <p:nvSpPr>
                <p:cNvPr id="60" name="右大括号 59">
                  <a:extLst>
                    <a:ext uri="{FF2B5EF4-FFF2-40B4-BE49-F238E27FC236}">
                      <a16:creationId xmlns:a16="http://schemas.microsoft.com/office/drawing/2014/main" id="{B0805B5A-961F-4CD5-ADC0-E139E528073F}"/>
                    </a:ext>
                  </a:extLst>
                </p:cNvPr>
                <p:cNvSpPr/>
                <p:nvPr/>
              </p:nvSpPr>
              <p:spPr>
                <a:xfrm>
                  <a:off x="6540413" y="2223614"/>
                  <a:ext cx="219946" cy="3136662"/>
                </a:xfrm>
                <a:prstGeom prst="rightBrace">
                  <a:avLst>
                    <a:gd name="adj1" fmla="val 150482"/>
                    <a:gd name="adj2" fmla="val 29445"/>
                  </a:avLst>
                </a:prstGeom>
                <a:ln w="3810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62" name="直接箭头连接符 61">
                  <a:extLst>
                    <a:ext uri="{FF2B5EF4-FFF2-40B4-BE49-F238E27FC236}">
                      <a16:creationId xmlns:a16="http://schemas.microsoft.com/office/drawing/2014/main" id="{67B7FCB0-BC34-4D13-A968-2DE7E9F42F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84449" y="3147544"/>
                  <a:ext cx="295432" cy="2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本框 65">
                    <a:extLst>
                      <a:ext uri="{FF2B5EF4-FFF2-40B4-BE49-F238E27FC236}">
                        <a16:creationId xmlns:a16="http://schemas.microsoft.com/office/drawing/2014/main" id="{9A641402-F8D5-4B9D-9D42-9A867CE8AE96}"/>
                      </a:ext>
                    </a:extLst>
                  </p:cNvPr>
                  <p:cNvSpPr txBox="1"/>
                  <p:nvPr/>
                </p:nvSpPr>
                <p:spPr>
                  <a:xfrm>
                    <a:off x="6767727" y="2450360"/>
                    <a:ext cx="217246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zh-C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Gill Sans MT"/>
                        <a:ea typeface="微软雅黑"/>
                        <a:cs typeface="+mn-cs"/>
                      </a:rPr>
                      <a:t>Choose 2f+1 to construct value </a:t>
                    </a:r>
                    <a14:m>
                      <m:oMath xmlns:m="http://schemas.openxmlformats.org/officeDocument/2006/math">
                        <m:r>
                          <a:rPr kumimoji="0" lang="en-US" altLang="zh-CN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𝑼</m:t>
                        </m:r>
                      </m:oMath>
                    </a14:m>
                    <a:endParaRPr kumimoji="0" lang="zh-CN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6" name="文本框 65">
                    <a:extLst>
                      <a:ext uri="{FF2B5EF4-FFF2-40B4-BE49-F238E27FC236}">
                        <a16:creationId xmlns:a16="http://schemas.microsoft.com/office/drawing/2014/main" id="{9A641402-F8D5-4B9D-9D42-9A867CE8AE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7727" y="2450360"/>
                    <a:ext cx="2172463" cy="70788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801" t="-5172" b="-1465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矩形: 圆角 66">
                <a:extLst>
                  <a:ext uri="{FF2B5EF4-FFF2-40B4-BE49-F238E27FC236}">
                    <a16:creationId xmlns:a16="http://schemas.microsoft.com/office/drawing/2014/main" id="{4AF2EE9A-2FFF-4212-9566-D7DEA409649A}"/>
                  </a:ext>
                </a:extLst>
              </p:cNvPr>
              <p:cNvSpPr/>
              <p:nvPr/>
            </p:nvSpPr>
            <p:spPr>
              <a:xfrm>
                <a:off x="6921209" y="3158246"/>
                <a:ext cx="2436206" cy="1757709"/>
              </a:xfrm>
              <a:prstGeom prst="roundRect">
                <a:avLst/>
              </a:prstGeom>
              <a:solidFill>
                <a:srgbClr val="A5A5A5">
                  <a:alpha val="30196"/>
                </a:srgb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矩形: 圆角 67">
                    <a:extLst>
                      <a:ext uri="{FF2B5EF4-FFF2-40B4-BE49-F238E27FC236}">
                        <a16:creationId xmlns:a16="http://schemas.microsoft.com/office/drawing/2014/main" id="{D0C43D3F-4D9E-470E-91BB-2550B771F25D}"/>
                      </a:ext>
                    </a:extLst>
                  </p:cNvPr>
                  <p:cNvSpPr/>
                  <p:nvPr/>
                </p:nvSpPr>
                <p:spPr>
                  <a:xfrm>
                    <a:off x="7179880" y="4198747"/>
                    <a:ext cx="1945853" cy="590393"/>
                  </a:xfrm>
                  <a:prstGeom prst="roundRect">
                    <a:avLst/>
                  </a:prstGeom>
                  <a:gradFill flip="none" rotWithShape="1">
                    <a:gsLst>
                      <a:gs pos="42000">
                        <a:srgbClr val="5B9BD5"/>
                      </a:gs>
                      <a:gs pos="63000">
                        <a:srgbClr val="86C77F"/>
                      </a:gs>
                    </a:gsLst>
                    <a:lin ang="10800000" scaled="1"/>
                    <a:tileRect/>
                  </a:gra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𝑜𝑡h𝑒𝑟</m:t>
                          </m:r>
                        </m:oMath>
                      </m:oMathPara>
                    </a14:m>
                    <a:endParaRPr kumimoji="0" lang="en-US" altLang="zh-C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𝑐𝑜𝑙𝑙𝑒𝑐𝑡𝑅𝑒𝑠𝑝𝑜𝑛𝑠𝑒</m:t>
                          </m:r>
                        </m:oMath>
                      </m:oMathPara>
                    </a14:m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8" name="矩形: 圆角 67">
                    <a:extLst>
                      <a:ext uri="{FF2B5EF4-FFF2-40B4-BE49-F238E27FC236}">
                        <a16:creationId xmlns:a16="http://schemas.microsoft.com/office/drawing/2014/main" id="{D0C43D3F-4D9E-470E-91BB-2550B771F25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9880" y="4198747"/>
                    <a:ext cx="1945853" cy="590393"/>
                  </a:xfrm>
                  <a:prstGeom prst="roundRect">
                    <a:avLst/>
                  </a:prstGeom>
                  <a:blipFill>
                    <a:blip r:embed="rId11"/>
                    <a:stretch>
                      <a:fillRect b="-12121"/>
                    </a:stretch>
                  </a:blip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矩形: 圆角 68">
                    <a:extLst>
                      <a:ext uri="{FF2B5EF4-FFF2-40B4-BE49-F238E27FC236}">
                        <a16:creationId xmlns:a16="http://schemas.microsoft.com/office/drawing/2014/main" id="{8D6D6944-DCD5-43FB-A815-66FC9CAB93A6}"/>
                      </a:ext>
                    </a:extLst>
                  </p:cNvPr>
                  <p:cNvSpPr/>
                  <p:nvPr/>
                </p:nvSpPr>
                <p:spPr>
                  <a:xfrm>
                    <a:off x="7179880" y="3336576"/>
                    <a:ext cx="1945853" cy="653620"/>
                  </a:xfrm>
                  <a:prstGeom prst="round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𝑐𝑜𝑙𝑙𝑒𝑐𝑡𝑅𝑒𝑠𝑝𝑜𝑛𝑠𝑒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</m:oMath>
                      </m:oMathPara>
                    </a14:m>
                    <a:endParaRPr kumimoji="0" lang="en-US" altLang="zh-CN" sz="1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微软雅黑"/>
                      <a:cs typeface="+mn-cs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𝑐𝑜𝑛𝑡𝑎𝑖𝑛𝑖𝑛𝑔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zh-C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oMath>
                      </m:oMathPara>
                    </a14:m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9" name="矩形: 圆角 68">
                    <a:extLst>
                      <a:ext uri="{FF2B5EF4-FFF2-40B4-BE49-F238E27FC236}">
                        <a16:creationId xmlns:a16="http://schemas.microsoft.com/office/drawing/2014/main" id="{8D6D6944-DCD5-43FB-A815-66FC9CAB93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9880" y="3336576"/>
                    <a:ext cx="1945853" cy="653620"/>
                  </a:xfrm>
                  <a:prstGeom prst="roundRect">
                    <a:avLst/>
                  </a:prstGeom>
                  <a:blipFill>
                    <a:blip r:embed="rId12"/>
                    <a:stretch>
                      <a:fillRect l="-312" b="-6364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EA8E602C-0B4C-42E4-A7B4-B37E5C377629}"/>
                </a:ext>
              </a:extLst>
            </p:cNvPr>
            <p:cNvGrpSpPr/>
            <p:nvPr/>
          </p:nvGrpSpPr>
          <p:grpSpPr>
            <a:xfrm>
              <a:off x="9331835" y="2555684"/>
              <a:ext cx="2565981" cy="2067540"/>
              <a:chOff x="9331835" y="2555684"/>
              <a:chExt cx="2565981" cy="2067540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CF8076A0-6371-434B-BA1B-F7472EA3354F}"/>
                  </a:ext>
                </a:extLst>
              </p:cNvPr>
              <p:cNvGrpSpPr/>
              <p:nvPr/>
            </p:nvGrpSpPr>
            <p:grpSpPr>
              <a:xfrm>
                <a:off x="9331835" y="2555684"/>
                <a:ext cx="2496112" cy="2067540"/>
                <a:chOff x="9331738" y="2188364"/>
                <a:chExt cx="2489980" cy="2067540"/>
              </a:xfrm>
            </p:grpSpPr>
            <p:pic>
              <p:nvPicPr>
                <p:cNvPr id="5" name="图片 4">
                  <a:extLst>
                    <a:ext uri="{FF2B5EF4-FFF2-40B4-BE49-F238E27FC236}">
                      <a16:creationId xmlns:a16="http://schemas.microsoft.com/office/drawing/2014/main" id="{B1F4FB24-C4D4-4234-A6C9-2D7B33BA0C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31274"/>
                <a:stretch/>
              </p:blipFill>
              <p:spPr>
                <a:xfrm rot="398200">
                  <a:off x="9654591" y="2188364"/>
                  <a:ext cx="2167127" cy="1561782"/>
                </a:xfrm>
                <a:prstGeom prst="rect">
                  <a:avLst/>
                </a:prstGeom>
              </p:spPr>
            </p:pic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D38520E0-7A83-4F24-9B2A-2003F1A02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3"/>
                <a:srcRect r="65988"/>
                <a:stretch/>
              </p:blipFill>
              <p:spPr>
                <a:xfrm rot="19326232">
                  <a:off x="9331738" y="3105662"/>
                  <a:ext cx="694245" cy="1150242"/>
                </a:xfrm>
                <a:prstGeom prst="rect">
                  <a:avLst/>
                </a:prstGeom>
              </p:spPr>
            </p:pic>
          </p:grp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9D318A6-AC8A-47A0-8023-925F8CF32C76}"/>
                  </a:ext>
                </a:extLst>
              </p:cNvPr>
              <p:cNvSpPr txBox="1"/>
              <p:nvPr/>
            </p:nvSpPr>
            <p:spPr>
              <a:xfrm>
                <a:off x="9982166" y="2965323"/>
                <a:ext cx="19156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At least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one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 </a:t>
                </a: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containing 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429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C4663C7-E7FD-4E3B-A0C8-D17867880561}"/>
              </a:ext>
            </a:extLst>
          </p:cNvPr>
          <p:cNvSpPr/>
          <p:nvPr/>
        </p:nvSpPr>
        <p:spPr>
          <a:xfrm>
            <a:off x="1450664" y="2984771"/>
            <a:ext cx="2357395" cy="2144759"/>
          </a:xfrm>
          <a:prstGeom prst="rect">
            <a:avLst/>
          </a:prstGeom>
          <a:solidFill>
            <a:srgbClr val="FFC000">
              <a:alpha val="14118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905" y="356836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Byzantine’s influence on Pompe</a:t>
            </a:r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016C76D-288C-4FF0-A190-11857CF8AADD}"/>
              </a:ext>
            </a:extLst>
          </p:cNvPr>
          <p:cNvGrpSpPr/>
          <p:nvPr/>
        </p:nvGrpSpPr>
        <p:grpSpPr>
          <a:xfrm>
            <a:off x="409905" y="1177213"/>
            <a:ext cx="3048003" cy="646331"/>
            <a:chOff x="409905" y="1177213"/>
            <a:chExt cx="3048003" cy="646331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A842FE6-36FC-48C4-BC36-3D1CE822289C}"/>
                </a:ext>
              </a:extLst>
            </p:cNvPr>
            <p:cNvSpPr/>
            <p:nvPr/>
          </p:nvSpPr>
          <p:spPr>
            <a:xfrm>
              <a:off x="409905" y="1258641"/>
              <a:ext cx="178676" cy="178677"/>
            </a:xfrm>
            <a:prstGeom prst="rect">
              <a:avLst/>
            </a:prstGeom>
            <a:solidFill>
              <a:srgbClr val="86C77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1E1DC0A-28B6-454E-A2E2-0155DD6CE8B3}"/>
                </a:ext>
              </a:extLst>
            </p:cNvPr>
            <p:cNvSpPr/>
            <p:nvPr/>
          </p:nvSpPr>
          <p:spPr>
            <a:xfrm>
              <a:off x="409905" y="1539767"/>
              <a:ext cx="178676" cy="178677"/>
            </a:xfrm>
            <a:prstGeom prst="rect">
              <a:avLst/>
            </a:prstGeom>
            <a:solidFill>
              <a:srgbClr val="5B9BD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6C5A97D-6101-4962-9721-E9F1E514459F}"/>
                </a:ext>
              </a:extLst>
            </p:cNvPr>
            <p:cNvSpPr txBox="1"/>
            <p:nvPr/>
          </p:nvSpPr>
          <p:spPr>
            <a:xfrm>
              <a:off x="680549" y="1177213"/>
              <a:ext cx="2777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Byzantine nodes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Correct nodes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4C0C087-0079-4E25-856D-68FFBF5937E7}"/>
              </a:ext>
            </a:extLst>
          </p:cNvPr>
          <p:cNvGrpSpPr/>
          <p:nvPr/>
        </p:nvGrpSpPr>
        <p:grpSpPr>
          <a:xfrm>
            <a:off x="680549" y="3057083"/>
            <a:ext cx="4206437" cy="1951295"/>
            <a:chOff x="661133" y="2559996"/>
            <a:chExt cx="4206437" cy="1951295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DEE8EE14-6CF1-44BB-BF24-FCE7991B4E80}"/>
                </a:ext>
              </a:extLst>
            </p:cNvPr>
            <p:cNvCxnSpPr>
              <a:cxnSpLocks/>
            </p:cNvCxnSpPr>
            <p:nvPr/>
          </p:nvCxnSpPr>
          <p:spPr>
            <a:xfrm>
              <a:off x="680549" y="3183012"/>
              <a:ext cx="4145451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EA15322D-BF4A-4CC7-9BF2-31601C7DA9A8}"/>
                </a:ext>
              </a:extLst>
            </p:cNvPr>
            <p:cNvCxnSpPr>
              <a:cxnSpLocks/>
            </p:cNvCxnSpPr>
            <p:nvPr/>
          </p:nvCxnSpPr>
          <p:spPr>
            <a:xfrm>
              <a:off x="680549" y="4511291"/>
              <a:ext cx="4167605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75376E5-81F9-4FD1-B471-3DBC56CF51EF}"/>
                </a:ext>
              </a:extLst>
            </p:cNvPr>
            <p:cNvSpPr txBox="1"/>
            <p:nvPr/>
          </p:nvSpPr>
          <p:spPr>
            <a:xfrm>
              <a:off x="680549" y="3343338"/>
              <a:ext cx="4187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C1      0      3      3      2       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6641374B-BFA3-4773-9354-D442F8F79A41}"/>
                </a:ext>
              </a:extLst>
            </p:cNvPr>
            <p:cNvSpPr txBox="1"/>
            <p:nvPr/>
          </p:nvSpPr>
          <p:spPr>
            <a:xfrm>
              <a:off x="661133" y="3927314"/>
              <a:ext cx="41870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C2      1      4      2      3    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9CD08A4A-CFB1-4CF6-8748-DCE58B96B8C6}"/>
                    </a:ext>
                  </a:extLst>
                </p:cNvPr>
                <p:cNvSpPr/>
                <p:nvPr/>
              </p:nvSpPr>
              <p:spPr>
                <a:xfrm>
                  <a:off x="1618518" y="2559996"/>
                  <a:ext cx="497362" cy="52556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 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9CD08A4A-CFB1-4CF6-8748-DCE58B96B8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8518" y="2559996"/>
                  <a:ext cx="497362" cy="5255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6D4D8A43-4E67-4A5A-A8D9-4F0F34D2B3E4}"/>
                    </a:ext>
                  </a:extLst>
                </p:cNvPr>
                <p:cNvSpPr/>
                <p:nvPr/>
              </p:nvSpPr>
              <p:spPr>
                <a:xfrm>
                  <a:off x="2387755" y="2565145"/>
                  <a:ext cx="497362" cy="52556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 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矩形 45">
                  <a:extLst>
                    <a:ext uri="{FF2B5EF4-FFF2-40B4-BE49-F238E27FC236}">
                      <a16:creationId xmlns:a16="http://schemas.microsoft.com/office/drawing/2014/main" id="{6D4D8A43-4E67-4A5A-A8D9-4F0F34D2B3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755" y="2565145"/>
                  <a:ext cx="497362" cy="5255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AEAB6E58-4C5B-4F73-A5A8-5A142EF3FA55}"/>
                    </a:ext>
                  </a:extLst>
                </p:cNvPr>
                <p:cNvSpPr/>
                <p:nvPr/>
              </p:nvSpPr>
              <p:spPr>
                <a:xfrm>
                  <a:off x="3156992" y="2565145"/>
                  <a:ext cx="497362" cy="525562"/>
                </a:xfrm>
                <a:prstGeom prst="rect">
                  <a:avLst/>
                </a:prstGeom>
                <a:solidFill>
                  <a:srgbClr val="86C77F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 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7" name="矩形 46">
                  <a:extLst>
                    <a:ext uri="{FF2B5EF4-FFF2-40B4-BE49-F238E27FC236}">
                      <a16:creationId xmlns:a16="http://schemas.microsoft.com/office/drawing/2014/main" id="{AEAB6E58-4C5B-4F73-A5A8-5A142EF3FA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6992" y="2565145"/>
                  <a:ext cx="497362" cy="5255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A4775B33-7DEC-481D-8120-232E5E2A301F}"/>
                    </a:ext>
                  </a:extLst>
                </p:cNvPr>
                <p:cNvSpPr/>
                <p:nvPr/>
              </p:nvSpPr>
              <p:spPr>
                <a:xfrm>
                  <a:off x="3926229" y="2565145"/>
                  <a:ext cx="497362" cy="52556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 </m:t>
                        </m:r>
                        <m:sSub>
                          <m:sSubPr>
                            <m:ctrlP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altLang="zh-CN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9" name="矩形 48">
                  <a:extLst>
                    <a:ext uri="{FF2B5EF4-FFF2-40B4-BE49-F238E27FC236}">
                      <a16:creationId xmlns:a16="http://schemas.microsoft.com/office/drawing/2014/main" id="{A4775B33-7DEC-481D-8120-232E5E2A30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6229" y="2565145"/>
                  <a:ext cx="497362" cy="5255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标题 1">
                <a:extLst>
                  <a:ext uri="{FF2B5EF4-FFF2-40B4-BE49-F238E27FC236}">
                    <a16:creationId xmlns:a16="http://schemas.microsoft.com/office/drawing/2014/main" id="{8867AE18-7F59-4812-867E-7B5C287B5C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01447" y="1847620"/>
                <a:ext cx="5593185" cy="173045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 baseline="0">
                    <a:solidFill>
                      <a:srgbClr val="543795"/>
                    </a:solidFill>
                    <a:latin typeface="Gill Sans MT" panose="020B0502020104020203" pitchFamily="34" charset="0"/>
                    <a:ea typeface="+mn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3795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微软雅黑"/>
                    <a:cs typeface="+mj-cs"/>
                  </a:rPr>
                  <a:t>When</a:t>
                </a:r>
                <a14:m>
                  <m:oMath xmlns:m="http://schemas.openxmlformats.org/officeDocument/2006/math">
                    <m:r>
                      <a:rPr kumimoji="0" lang="en-US" altLang="zh-CN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543795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kumimoji="0" lang="en-US" altLang="zh-CN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4379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4379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𝑁</m:t>
                        </m:r>
                      </m:e>
                      <m:sub>
                        <m:r>
                          <a:rPr kumimoji="0" lang="en-US" altLang="zh-CN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4379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3795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微软雅黑"/>
                    <a:cs typeface="+mj-cs"/>
                  </a:rPr>
                  <a:t> </a:t>
                </a:r>
                <a:r>
                  <a:rPr kumimoji="0" lang="en-US" altLang="zh-CN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43795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微软雅黑"/>
                    <a:cs typeface="+mj-cs"/>
                  </a:rPr>
                  <a:t>broadcast its request for c1 and c2… </a:t>
                </a: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543795"/>
                  </a:solidFill>
                  <a:effectLst/>
                  <a:uLnTx/>
                  <a:uFillTx/>
                  <a:latin typeface="Gill Sans MT" panose="020B0502020104020203" pitchFamily="34" charset="0"/>
                  <a:ea typeface="微软雅黑"/>
                  <a:cs typeface="+mj-cs"/>
                </a:endParaRPr>
              </a:p>
            </p:txBody>
          </p:sp>
        </mc:Choice>
        <mc:Fallback xmlns="">
          <p:sp>
            <p:nvSpPr>
              <p:cNvPr id="53" name="标题 1">
                <a:extLst>
                  <a:ext uri="{FF2B5EF4-FFF2-40B4-BE49-F238E27FC236}">
                    <a16:creationId xmlns:a16="http://schemas.microsoft.com/office/drawing/2014/main" id="{8867AE18-7F59-4812-867E-7B5C287B5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447" y="1847620"/>
                <a:ext cx="5593185" cy="1730454"/>
              </a:xfrm>
              <a:prstGeom prst="rect">
                <a:avLst/>
              </a:prstGeom>
              <a:blipFill>
                <a:blip r:embed="rId7"/>
                <a:stretch>
                  <a:fillRect l="-2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对话气泡: 椭圆形 2">
            <a:extLst>
              <a:ext uri="{FF2B5EF4-FFF2-40B4-BE49-F238E27FC236}">
                <a16:creationId xmlns:a16="http://schemas.microsoft.com/office/drawing/2014/main" id="{CFD1FAAF-D942-49B9-A141-162AB8FEC722}"/>
              </a:ext>
            </a:extLst>
          </p:cNvPr>
          <p:cNvSpPr/>
          <p:nvPr/>
        </p:nvSpPr>
        <p:spPr>
          <a:xfrm>
            <a:off x="1450664" y="1931884"/>
            <a:ext cx="1453869" cy="895574"/>
          </a:xfrm>
          <a:prstGeom prst="wedgeEllipseCallou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Request C1 &amp; C2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D13CC78-0A22-4167-9705-C6FC94655994}"/>
              </a:ext>
            </a:extLst>
          </p:cNvPr>
          <p:cNvGrpSpPr/>
          <p:nvPr/>
        </p:nvGrpSpPr>
        <p:grpSpPr>
          <a:xfrm>
            <a:off x="2437412" y="3634131"/>
            <a:ext cx="7946108" cy="1285665"/>
            <a:chOff x="2437412" y="3634131"/>
            <a:chExt cx="7946108" cy="1285665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2E33FE4D-9FDC-49C8-8673-6D279D29C0D3}"/>
                </a:ext>
              </a:extLst>
            </p:cNvPr>
            <p:cNvGrpSpPr/>
            <p:nvPr/>
          </p:nvGrpSpPr>
          <p:grpSpPr>
            <a:xfrm>
              <a:off x="6519110" y="3634131"/>
              <a:ext cx="3864410" cy="1080110"/>
              <a:chOff x="9648882" y="1879292"/>
              <a:chExt cx="1821768" cy="1874004"/>
            </a:xfrm>
          </p:grpSpPr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C8541FF6-6E05-4405-8B99-01669954D1A0}"/>
                  </a:ext>
                </a:extLst>
              </p:cNvPr>
              <p:cNvSpPr/>
              <p:nvPr/>
            </p:nvSpPr>
            <p:spPr>
              <a:xfrm>
                <a:off x="9648882" y="1879292"/>
                <a:ext cx="1821768" cy="187400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id="{EE3AA8ED-4AC9-4C10-B156-64018D388110}"/>
                  </a:ext>
                </a:extLst>
              </p:cNvPr>
              <p:cNvSpPr txBox="1"/>
              <p:nvPr/>
            </p:nvSpPr>
            <p:spPr>
              <a:xfrm>
                <a:off x="9767597" y="2302445"/>
                <a:ext cx="1638192" cy="620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Byzantine node wins !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  <p:sp>
          <p:nvSpPr>
            <p:cNvPr id="63" name="下箭头 27">
              <a:extLst>
                <a:ext uri="{FF2B5EF4-FFF2-40B4-BE49-F238E27FC236}">
                  <a16:creationId xmlns:a16="http://schemas.microsoft.com/office/drawing/2014/main" id="{EFA0A427-9811-4D5E-8333-0022DDC31F26}"/>
                </a:ext>
              </a:extLst>
            </p:cNvPr>
            <p:cNvSpPr/>
            <p:nvPr/>
          </p:nvSpPr>
          <p:spPr>
            <a:xfrm rot="16200000">
              <a:off x="5559998" y="3914964"/>
              <a:ext cx="286101" cy="569774"/>
            </a:xfrm>
            <a:prstGeom prst="downArrow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3312A26B-CA14-4DC2-A578-8F8364A3B721}"/>
                </a:ext>
              </a:extLst>
            </p:cNvPr>
            <p:cNvGrpSpPr/>
            <p:nvPr/>
          </p:nvGrpSpPr>
          <p:grpSpPr>
            <a:xfrm>
              <a:off x="2437412" y="3840425"/>
              <a:ext cx="1206117" cy="1079371"/>
              <a:chOff x="2437412" y="3840425"/>
              <a:chExt cx="1206117" cy="1079371"/>
            </a:xfrm>
          </p:grpSpPr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52FA778-1952-4ED9-95F3-AE9463678992}"/>
                  </a:ext>
                </a:extLst>
              </p:cNvPr>
              <p:cNvSpPr/>
              <p:nvPr/>
            </p:nvSpPr>
            <p:spPr>
              <a:xfrm>
                <a:off x="3206649" y="4466337"/>
                <a:ext cx="436880" cy="453459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4E64C633-3280-4411-BAFA-B4985E66A931}"/>
                  </a:ext>
                </a:extLst>
              </p:cNvPr>
              <p:cNvSpPr/>
              <p:nvPr/>
            </p:nvSpPr>
            <p:spPr>
              <a:xfrm>
                <a:off x="2437412" y="3840425"/>
                <a:ext cx="436880" cy="453459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3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905" y="356836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Byzantine’s influence on Pompe</a:t>
            </a:r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016C76D-288C-4FF0-A190-11857CF8AADD}"/>
              </a:ext>
            </a:extLst>
          </p:cNvPr>
          <p:cNvGrpSpPr/>
          <p:nvPr/>
        </p:nvGrpSpPr>
        <p:grpSpPr>
          <a:xfrm>
            <a:off x="243840" y="1045351"/>
            <a:ext cx="3078479" cy="646331"/>
            <a:chOff x="409905" y="1177213"/>
            <a:chExt cx="3048003" cy="646331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A842FE6-36FC-48C4-BC36-3D1CE822289C}"/>
                </a:ext>
              </a:extLst>
            </p:cNvPr>
            <p:cNvSpPr/>
            <p:nvPr/>
          </p:nvSpPr>
          <p:spPr>
            <a:xfrm>
              <a:off x="409905" y="1258641"/>
              <a:ext cx="178676" cy="178677"/>
            </a:xfrm>
            <a:prstGeom prst="rect">
              <a:avLst/>
            </a:prstGeom>
            <a:solidFill>
              <a:srgbClr val="86C77F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1E1DC0A-28B6-454E-A2E2-0155DD6CE8B3}"/>
                </a:ext>
              </a:extLst>
            </p:cNvPr>
            <p:cNvSpPr/>
            <p:nvPr/>
          </p:nvSpPr>
          <p:spPr>
            <a:xfrm>
              <a:off x="409905" y="1539767"/>
              <a:ext cx="178676" cy="178677"/>
            </a:xfrm>
            <a:prstGeom prst="rect">
              <a:avLst/>
            </a:prstGeom>
            <a:solidFill>
              <a:srgbClr val="5B9BD5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06C5A97D-6101-4962-9721-E9F1E514459F}"/>
                </a:ext>
              </a:extLst>
            </p:cNvPr>
            <p:cNvSpPr txBox="1"/>
            <p:nvPr/>
          </p:nvSpPr>
          <p:spPr>
            <a:xfrm>
              <a:off x="680549" y="1177213"/>
              <a:ext cx="27773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Byzantine nodes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Correct nodes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792359D3-EEE0-4D1D-A98E-84820ABCA527}"/>
              </a:ext>
            </a:extLst>
          </p:cNvPr>
          <p:cNvSpPr/>
          <p:nvPr/>
        </p:nvSpPr>
        <p:spPr>
          <a:xfrm>
            <a:off x="6695441" y="3442821"/>
            <a:ext cx="955040" cy="548640"/>
          </a:xfrm>
          <a:prstGeom prst="roundRect">
            <a:avLst/>
          </a:prstGeom>
          <a:solidFill>
            <a:srgbClr val="86C77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D19FE069-5927-4F30-A3A4-6EB598B3A8F3}"/>
              </a:ext>
            </a:extLst>
          </p:cNvPr>
          <p:cNvSpPr/>
          <p:nvPr/>
        </p:nvSpPr>
        <p:spPr>
          <a:xfrm>
            <a:off x="4033521" y="3900870"/>
            <a:ext cx="985520" cy="413155"/>
          </a:xfrm>
          <a:prstGeom prst="roundRect">
            <a:avLst/>
          </a:prstGeom>
          <a:solidFill>
            <a:srgbClr val="86C77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2FC3F263-8823-43F4-A433-E5058443F02D}"/>
              </a:ext>
            </a:extLst>
          </p:cNvPr>
          <p:cNvSpPr/>
          <p:nvPr/>
        </p:nvSpPr>
        <p:spPr>
          <a:xfrm>
            <a:off x="4033521" y="4503511"/>
            <a:ext cx="985520" cy="41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5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91399C6-8B29-408E-A09B-FC9856AF0368}"/>
              </a:ext>
            </a:extLst>
          </p:cNvPr>
          <p:cNvSpPr/>
          <p:nvPr/>
        </p:nvSpPr>
        <p:spPr>
          <a:xfrm>
            <a:off x="4033521" y="5111991"/>
            <a:ext cx="985520" cy="41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085ECDB-8DE1-4F61-AA61-175860B956C9}"/>
              </a:ext>
            </a:extLst>
          </p:cNvPr>
          <p:cNvSpPr/>
          <p:nvPr/>
        </p:nvSpPr>
        <p:spPr>
          <a:xfrm>
            <a:off x="4033521" y="3286194"/>
            <a:ext cx="985520" cy="41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814E79A0-44B6-4C4F-804B-243071B53461}"/>
              </a:ext>
            </a:extLst>
          </p:cNvPr>
          <p:cNvSpPr/>
          <p:nvPr/>
        </p:nvSpPr>
        <p:spPr>
          <a:xfrm>
            <a:off x="4033521" y="2664655"/>
            <a:ext cx="985520" cy="41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F3EE1707-2003-449A-A695-3C14FE7245AD}"/>
              </a:ext>
            </a:extLst>
          </p:cNvPr>
          <p:cNvSpPr/>
          <p:nvPr/>
        </p:nvSpPr>
        <p:spPr>
          <a:xfrm>
            <a:off x="4033521" y="2064745"/>
            <a:ext cx="985520" cy="413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27AEC2AE-AC0E-4337-B80D-1B6C679E54F4}"/>
              </a:ext>
            </a:extLst>
          </p:cNvPr>
          <p:cNvCxnSpPr>
            <a:cxnSpLocks/>
          </p:cNvCxnSpPr>
          <p:nvPr/>
        </p:nvCxnSpPr>
        <p:spPr>
          <a:xfrm>
            <a:off x="5171440" y="2354489"/>
            <a:ext cx="1422400" cy="1088332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FD620C2-D507-4A13-BDC7-35C9F07BDB90}"/>
              </a:ext>
            </a:extLst>
          </p:cNvPr>
          <p:cNvCxnSpPr>
            <a:cxnSpLocks/>
          </p:cNvCxnSpPr>
          <p:nvPr/>
        </p:nvCxnSpPr>
        <p:spPr>
          <a:xfrm>
            <a:off x="5171440" y="3492771"/>
            <a:ext cx="1422400" cy="83549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8F32C9D2-F7D6-4E38-B41A-462000D74A03}"/>
              </a:ext>
            </a:extLst>
          </p:cNvPr>
          <p:cNvCxnSpPr>
            <a:cxnSpLocks/>
          </p:cNvCxnSpPr>
          <p:nvPr/>
        </p:nvCxnSpPr>
        <p:spPr>
          <a:xfrm flipV="1">
            <a:off x="5171440" y="3717141"/>
            <a:ext cx="1422400" cy="489099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55E45CF5-0F1E-406C-8789-319C535F7AFF}"/>
              </a:ext>
            </a:extLst>
          </p:cNvPr>
          <p:cNvCxnSpPr>
            <a:cxnSpLocks/>
          </p:cNvCxnSpPr>
          <p:nvPr/>
        </p:nvCxnSpPr>
        <p:spPr>
          <a:xfrm flipV="1">
            <a:off x="5171440" y="3820160"/>
            <a:ext cx="1422400" cy="954242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B7CE0E06-30E8-4ADA-8C84-A46EA325AD2A}"/>
              </a:ext>
            </a:extLst>
          </p:cNvPr>
          <p:cNvCxnSpPr>
            <a:cxnSpLocks/>
          </p:cNvCxnSpPr>
          <p:nvPr/>
        </p:nvCxnSpPr>
        <p:spPr>
          <a:xfrm flipV="1">
            <a:off x="5181600" y="3900870"/>
            <a:ext cx="1412240" cy="1458338"/>
          </a:xfrm>
          <a:prstGeom prst="straightConnector1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对话气泡: 圆角矩形 30">
            <a:extLst>
              <a:ext uri="{FF2B5EF4-FFF2-40B4-BE49-F238E27FC236}">
                <a16:creationId xmlns:a16="http://schemas.microsoft.com/office/drawing/2014/main" id="{0815612D-9EFF-4780-9F2E-CCBB6DA7BDDF}"/>
              </a:ext>
            </a:extLst>
          </p:cNvPr>
          <p:cNvSpPr/>
          <p:nvPr/>
        </p:nvSpPr>
        <p:spPr>
          <a:xfrm>
            <a:off x="995680" y="2533644"/>
            <a:ext cx="2326639" cy="1088332"/>
          </a:xfrm>
          <a:prstGeom prst="wedgeRoundRectCallout">
            <a:avLst>
              <a:gd name="adj1" fmla="val 72223"/>
              <a:gd name="adj2" fmla="val 68531"/>
              <a:gd name="adj3" fmla="val 16667"/>
            </a:avLst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I want to check my command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could you help me?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51" name="对话气泡: 圆角矩形 50">
            <a:extLst>
              <a:ext uri="{FF2B5EF4-FFF2-40B4-BE49-F238E27FC236}">
                <a16:creationId xmlns:a16="http://schemas.microsoft.com/office/drawing/2014/main" id="{5FD20142-E577-42EF-9E50-716819BFAE39}"/>
              </a:ext>
            </a:extLst>
          </p:cNvPr>
          <p:cNvSpPr/>
          <p:nvPr/>
        </p:nvSpPr>
        <p:spPr>
          <a:xfrm>
            <a:off x="8588707" y="2340668"/>
            <a:ext cx="2326639" cy="1088332"/>
          </a:xfrm>
          <a:prstGeom prst="wedgeRoundRectCallout">
            <a:avLst>
              <a:gd name="adj1" fmla="val -82800"/>
              <a:gd name="adj2" fmla="val 66664"/>
              <a:gd name="adj3" fmla="val 16667"/>
            </a:avLst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OK, when I collect all these commands, I will show you first.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52" name="对话气泡: 圆角矩形 51">
            <a:extLst>
              <a:ext uri="{FF2B5EF4-FFF2-40B4-BE49-F238E27FC236}">
                <a16:creationId xmlns:a16="http://schemas.microsoft.com/office/drawing/2014/main" id="{D01DFDEC-8718-4415-A158-34FCF453B9C5}"/>
              </a:ext>
            </a:extLst>
          </p:cNvPr>
          <p:cNvSpPr/>
          <p:nvPr/>
        </p:nvSpPr>
        <p:spPr>
          <a:xfrm>
            <a:off x="1270000" y="4032101"/>
            <a:ext cx="2225040" cy="742301"/>
          </a:xfrm>
          <a:prstGeom prst="wedgeRoundRectCallout">
            <a:avLst>
              <a:gd name="adj1" fmla="val 76971"/>
              <a:gd name="adj2" fmla="val -33189"/>
              <a:gd name="adj3" fmla="val 16667"/>
            </a:avLst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Thanks! I’d better drop my command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C3CD6E1B-E5DE-4960-8B2D-F904B9BAF1BA}"/>
              </a:ext>
            </a:extLst>
          </p:cNvPr>
          <p:cNvGrpSpPr/>
          <p:nvPr/>
        </p:nvGrpSpPr>
        <p:grpSpPr>
          <a:xfrm rot="20394603">
            <a:off x="6894355" y="2809939"/>
            <a:ext cx="557213" cy="554038"/>
            <a:chOff x="6061076" y="1092200"/>
            <a:chExt cx="557213" cy="554038"/>
          </a:xfrm>
        </p:grpSpPr>
        <p:sp>
          <p:nvSpPr>
            <p:cNvPr id="58" name="íšḷîḍè">
              <a:extLst>
                <a:ext uri="{FF2B5EF4-FFF2-40B4-BE49-F238E27FC236}">
                  <a16:creationId xmlns:a16="http://schemas.microsoft.com/office/drawing/2014/main" id="{71F9485D-BAFC-43E9-833B-F280EC3D0789}"/>
                </a:ext>
              </a:extLst>
            </p:cNvPr>
            <p:cNvSpPr/>
            <p:nvPr/>
          </p:nvSpPr>
          <p:spPr bwMode="auto">
            <a:xfrm>
              <a:off x="6061076" y="1092200"/>
              <a:ext cx="557213" cy="554038"/>
            </a:xfrm>
            <a:custGeom>
              <a:avLst/>
              <a:gdLst>
                <a:gd name="T0" fmla="*/ 0 w 192"/>
                <a:gd name="T1" fmla="*/ 138 h 192"/>
                <a:gd name="T2" fmla="*/ 27 w 192"/>
                <a:gd name="T3" fmla="*/ 3 h 192"/>
                <a:gd name="T4" fmla="*/ 60 w 192"/>
                <a:gd name="T5" fmla="*/ 87 h 192"/>
                <a:gd name="T6" fmla="*/ 129 w 192"/>
                <a:gd name="T7" fmla="*/ 0 h 192"/>
                <a:gd name="T8" fmla="*/ 142 w 192"/>
                <a:gd name="T9" fmla="*/ 115 h 192"/>
                <a:gd name="T10" fmla="*/ 192 w 192"/>
                <a:gd name="T11" fmla="*/ 72 h 192"/>
                <a:gd name="T12" fmla="*/ 142 w 192"/>
                <a:gd name="T13" fmla="*/ 191 h 192"/>
                <a:gd name="T14" fmla="*/ 0 w 192"/>
                <a:gd name="T15" fmla="*/ 13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92">
                  <a:moveTo>
                    <a:pt x="0" y="138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42" y="191"/>
                    <a:pt x="142" y="191"/>
                    <a:pt x="142" y="191"/>
                  </a:cubicBezTo>
                  <a:cubicBezTo>
                    <a:pt x="142" y="191"/>
                    <a:pt x="45" y="192"/>
                    <a:pt x="0" y="138"/>
                  </a:cubicBezTo>
                  <a:close/>
                </a:path>
              </a:pathLst>
            </a:custGeom>
            <a:solidFill>
              <a:srgbClr val="FFC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59" name="îṩḷîḑè">
              <a:extLst>
                <a:ext uri="{FF2B5EF4-FFF2-40B4-BE49-F238E27FC236}">
                  <a16:creationId xmlns:a16="http://schemas.microsoft.com/office/drawing/2014/main" id="{C7869850-C54E-4B58-A0CD-90D525735380}"/>
                </a:ext>
              </a:extLst>
            </p:cNvPr>
            <p:cNvSpPr/>
            <p:nvPr/>
          </p:nvSpPr>
          <p:spPr bwMode="auto">
            <a:xfrm>
              <a:off x="6067426" y="1414463"/>
              <a:ext cx="434975" cy="190500"/>
            </a:xfrm>
            <a:custGeom>
              <a:avLst/>
              <a:gdLst>
                <a:gd name="T0" fmla="*/ 3 w 150"/>
                <a:gd name="T1" fmla="*/ 0 h 66"/>
                <a:gd name="T2" fmla="*/ 0 w 150"/>
                <a:gd name="T3" fmla="*/ 12 h 66"/>
                <a:gd name="T4" fmla="*/ 145 w 150"/>
                <a:gd name="T5" fmla="*/ 66 h 66"/>
                <a:gd name="T6" fmla="*/ 150 w 150"/>
                <a:gd name="T7" fmla="*/ 55 h 66"/>
                <a:gd name="T8" fmla="*/ 3 w 15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6">
                  <a:moveTo>
                    <a:pt x="3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4" y="59"/>
                    <a:pt x="145" y="66"/>
                    <a:pt x="145" y="66"/>
                  </a:cubicBezTo>
                  <a:cubicBezTo>
                    <a:pt x="150" y="55"/>
                    <a:pt x="150" y="55"/>
                    <a:pt x="150" y="55"/>
                  </a:cubicBezTo>
                  <a:cubicBezTo>
                    <a:pt x="150" y="55"/>
                    <a:pt x="52" y="43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60" name="iSliḍe">
              <a:extLst>
                <a:ext uri="{FF2B5EF4-FFF2-40B4-BE49-F238E27FC236}">
                  <a16:creationId xmlns:a16="http://schemas.microsoft.com/office/drawing/2014/main" id="{AAFDFF7F-35F3-4AEB-BB11-0D6A602FF895}"/>
                </a:ext>
              </a:extLst>
            </p:cNvPr>
            <p:cNvSpPr/>
            <p:nvPr/>
          </p:nvSpPr>
          <p:spPr bwMode="auto">
            <a:xfrm>
              <a:off x="6305551" y="1389063"/>
              <a:ext cx="28575" cy="80963"/>
            </a:xfrm>
            <a:custGeom>
              <a:avLst/>
              <a:gdLst>
                <a:gd name="T0" fmla="*/ 0 w 18"/>
                <a:gd name="T1" fmla="*/ 51 h 51"/>
                <a:gd name="T2" fmla="*/ 0 w 18"/>
                <a:gd name="T3" fmla="*/ 24 h 51"/>
                <a:gd name="T4" fmla="*/ 18 w 18"/>
                <a:gd name="T5" fmla="*/ 0 h 51"/>
                <a:gd name="T6" fmla="*/ 18 w 18"/>
                <a:gd name="T7" fmla="*/ 33 h 51"/>
                <a:gd name="T8" fmla="*/ 0 w 1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1">
                  <a:moveTo>
                    <a:pt x="0" y="51"/>
                  </a:moveTo>
                  <a:lnTo>
                    <a:pt x="0" y="24"/>
                  </a:lnTo>
                  <a:lnTo>
                    <a:pt x="18" y="0"/>
                  </a:lnTo>
                  <a:lnTo>
                    <a:pt x="18" y="3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63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62" name="ïSḷíḍe">
              <a:extLst>
                <a:ext uri="{FF2B5EF4-FFF2-40B4-BE49-F238E27FC236}">
                  <a16:creationId xmlns:a16="http://schemas.microsoft.com/office/drawing/2014/main" id="{7BFDE200-A727-49B7-8D01-A8D3EAE26166}"/>
                </a:ext>
              </a:extLst>
            </p:cNvPr>
            <p:cNvSpPr/>
            <p:nvPr/>
          </p:nvSpPr>
          <p:spPr bwMode="auto">
            <a:xfrm>
              <a:off x="6457951" y="1455738"/>
              <a:ext cx="30163" cy="80963"/>
            </a:xfrm>
            <a:custGeom>
              <a:avLst/>
              <a:gdLst>
                <a:gd name="T0" fmla="*/ 0 w 19"/>
                <a:gd name="T1" fmla="*/ 51 h 51"/>
                <a:gd name="T2" fmla="*/ 0 w 19"/>
                <a:gd name="T3" fmla="*/ 22 h 51"/>
                <a:gd name="T4" fmla="*/ 19 w 19"/>
                <a:gd name="T5" fmla="*/ 0 h 51"/>
                <a:gd name="T6" fmla="*/ 19 w 19"/>
                <a:gd name="T7" fmla="*/ 31 h 51"/>
                <a:gd name="T8" fmla="*/ 0 w 1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1">
                  <a:moveTo>
                    <a:pt x="0" y="51"/>
                  </a:moveTo>
                  <a:lnTo>
                    <a:pt x="0" y="22"/>
                  </a:lnTo>
                  <a:lnTo>
                    <a:pt x="19" y="0"/>
                  </a:lnTo>
                  <a:lnTo>
                    <a:pt x="19" y="3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63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64" name="îṡ1îďe">
              <a:extLst>
                <a:ext uri="{FF2B5EF4-FFF2-40B4-BE49-F238E27FC236}">
                  <a16:creationId xmlns:a16="http://schemas.microsoft.com/office/drawing/2014/main" id="{D6EFB258-7B30-4197-8B05-7CD10E3E7F92}"/>
                </a:ext>
              </a:extLst>
            </p:cNvPr>
            <p:cNvSpPr/>
            <p:nvPr/>
          </p:nvSpPr>
          <p:spPr bwMode="auto">
            <a:xfrm>
              <a:off x="6142038" y="1335088"/>
              <a:ext cx="30163" cy="79375"/>
            </a:xfrm>
            <a:custGeom>
              <a:avLst/>
              <a:gdLst>
                <a:gd name="T0" fmla="*/ 0 w 19"/>
                <a:gd name="T1" fmla="*/ 50 h 50"/>
                <a:gd name="T2" fmla="*/ 0 w 19"/>
                <a:gd name="T3" fmla="*/ 21 h 50"/>
                <a:gd name="T4" fmla="*/ 19 w 19"/>
                <a:gd name="T5" fmla="*/ 0 h 50"/>
                <a:gd name="T6" fmla="*/ 19 w 19"/>
                <a:gd name="T7" fmla="*/ 31 h 50"/>
                <a:gd name="T8" fmla="*/ 0 w 19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0">
                  <a:moveTo>
                    <a:pt x="0" y="50"/>
                  </a:moveTo>
                  <a:lnTo>
                    <a:pt x="0" y="21"/>
                  </a:lnTo>
                  <a:lnTo>
                    <a:pt x="19" y="0"/>
                  </a:lnTo>
                  <a:lnTo>
                    <a:pt x="19" y="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63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21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1" grpId="0" animBg="1"/>
      <p:bldP spid="5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905" y="356836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Byzantine’s influence on Pompe</a:t>
            </a:r>
            <a:endParaRPr lang="zh-CN" altLang="en-US" dirty="0"/>
          </a:p>
        </p:txBody>
      </p:sp>
      <p:sp>
        <p:nvSpPr>
          <p:cNvPr id="106" name="标题 1">
            <a:extLst>
              <a:ext uri="{FF2B5EF4-FFF2-40B4-BE49-F238E27FC236}">
                <a16:creationId xmlns:a16="http://schemas.microsoft.com/office/drawing/2014/main" id="{D084E424-0F40-4F5F-A07A-639002B67065}"/>
              </a:ext>
            </a:extLst>
          </p:cNvPr>
          <p:cNvSpPr txBox="1">
            <a:spLocks/>
          </p:cNvSpPr>
          <p:nvPr/>
        </p:nvSpPr>
        <p:spPr>
          <a:xfrm>
            <a:off x="257505" y="1101415"/>
            <a:ext cx="10515600" cy="688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j-cs"/>
              </a:rPr>
              <a:t>Solution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A7E37CD-2A6F-411E-8DAA-964AA8E274B1}"/>
              </a:ext>
            </a:extLst>
          </p:cNvPr>
          <p:cNvSpPr txBox="1"/>
          <p:nvPr/>
        </p:nvSpPr>
        <p:spPr>
          <a:xfrm>
            <a:off x="552144" y="1672809"/>
            <a:ext cx="11280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Hide commands by a threshold encryption until totally ordered.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Append-only linear hash chain to record timestamps.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107" name="矩形: 圆角 106">
            <a:extLst>
              <a:ext uri="{FF2B5EF4-FFF2-40B4-BE49-F238E27FC236}">
                <a16:creationId xmlns:a16="http://schemas.microsoft.com/office/drawing/2014/main" id="{AE2E64B4-5214-4D9C-95A6-7999235DF189}"/>
              </a:ext>
            </a:extLst>
          </p:cNvPr>
          <p:cNvSpPr/>
          <p:nvPr/>
        </p:nvSpPr>
        <p:spPr>
          <a:xfrm>
            <a:off x="2992182" y="2945163"/>
            <a:ext cx="995679" cy="510045"/>
          </a:xfrm>
          <a:prstGeom prst="roundRect">
            <a:avLst/>
          </a:prstGeom>
          <a:solidFill>
            <a:srgbClr val="86C7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Node 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CD383F0-B8F6-4557-BE92-B28C46253565}"/>
              </a:ext>
            </a:extLst>
          </p:cNvPr>
          <p:cNvCxnSpPr>
            <a:cxnSpLocks/>
            <a:stCxn id="107" idx="2"/>
          </p:cNvCxnSpPr>
          <p:nvPr/>
        </p:nvCxnSpPr>
        <p:spPr>
          <a:xfrm>
            <a:off x="3490022" y="3455208"/>
            <a:ext cx="8423" cy="340279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84DE11B-0F42-49E7-8FDA-E585A61CF655}"/>
              </a:ext>
            </a:extLst>
          </p:cNvPr>
          <p:cNvCxnSpPr>
            <a:cxnSpLocks/>
          </p:cNvCxnSpPr>
          <p:nvPr/>
        </p:nvCxnSpPr>
        <p:spPr>
          <a:xfrm>
            <a:off x="7410705" y="3473052"/>
            <a:ext cx="0" cy="3384948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5AB1CDD-B891-4DC9-A727-33B105738F19}"/>
              </a:ext>
            </a:extLst>
          </p:cNvPr>
          <p:cNvSpPr/>
          <p:nvPr/>
        </p:nvSpPr>
        <p:spPr>
          <a:xfrm>
            <a:off x="6695887" y="2986057"/>
            <a:ext cx="1429635" cy="486995"/>
          </a:xfrm>
          <a:prstGeom prst="roundRect">
            <a:avLst/>
          </a:prstGeom>
          <a:gradFill flip="none" rotWithShape="1">
            <a:gsLst>
              <a:gs pos="42000">
                <a:srgbClr val="5B9BD5"/>
              </a:gs>
              <a:gs pos="63000">
                <a:srgbClr val="86C77F"/>
              </a:gs>
            </a:gsLst>
            <a:lin ang="108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Other nodes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C61479C9-C740-4E28-B95A-BBB045424E57}"/>
              </a:ext>
            </a:extLst>
          </p:cNvPr>
          <p:cNvGrpSpPr/>
          <p:nvPr/>
        </p:nvGrpSpPr>
        <p:grpSpPr>
          <a:xfrm>
            <a:off x="1626535" y="3473052"/>
            <a:ext cx="5784169" cy="1223866"/>
            <a:chOff x="1626535" y="3473052"/>
            <a:chExt cx="5784169" cy="1223866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B5D46EF4-A9D0-4259-9333-6BC19C3FF611}"/>
                </a:ext>
              </a:extLst>
            </p:cNvPr>
            <p:cNvCxnSpPr>
              <a:cxnSpLocks/>
            </p:cNvCxnSpPr>
            <p:nvPr/>
          </p:nvCxnSpPr>
          <p:spPr>
            <a:xfrm>
              <a:off x="3490021" y="3657718"/>
              <a:ext cx="3920683" cy="80277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9D6F5F84-BAF3-402F-A03F-24273416AEBA}"/>
                </a:ext>
              </a:extLst>
            </p:cNvPr>
            <p:cNvSpPr txBox="1"/>
            <p:nvPr/>
          </p:nvSpPr>
          <p:spPr>
            <a:xfrm>
              <a:off x="1626535" y="3473052"/>
              <a:ext cx="207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19:00 propose c1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F7B2E3B-2766-4DD6-877A-F3FD04C8B133}"/>
                </a:ext>
              </a:extLst>
            </p:cNvPr>
            <p:cNvSpPr txBox="1"/>
            <p:nvPr/>
          </p:nvSpPr>
          <p:spPr>
            <a:xfrm rot="701984">
              <a:off x="4722827" y="3657719"/>
              <a:ext cx="1584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&lt;c1, 19:00&gt;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grpSp>
          <p:nvGrpSpPr>
            <p:cNvPr id="96" name="组合 95">
              <a:extLst>
                <a:ext uri="{FF2B5EF4-FFF2-40B4-BE49-F238E27FC236}">
                  <a16:creationId xmlns:a16="http://schemas.microsoft.com/office/drawing/2014/main" id="{BC37678B-4B06-4022-8576-C1D5526CC463}"/>
                </a:ext>
              </a:extLst>
            </p:cNvPr>
            <p:cNvGrpSpPr/>
            <p:nvPr/>
          </p:nvGrpSpPr>
          <p:grpSpPr>
            <a:xfrm rot="168249">
              <a:off x="4741661" y="4184853"/>
              <a:ext cx="1836795" cy="512065"/>
              <a:chOff x="4054634" y="4622842"/>
              <a:chExt cx="1455345" cy="407732"/>
            </a:xfrm>
          </p:grpSpPr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C774F80F-2192-48D8-B10E-EBABF6BC5E44}"/>
                  </a:ext>
                </a:extLst>
              </p:cNvPr>
              <p:cNvGrpSpPr/>
              <p:nvPr/>
            </p:nvGrpSpPr>
            <p:grpSpPr>
              <a:xfrm rot="597186">
                <a:off x="4054634" y="4622842"/>
                <a:ext cx="1158483" cy="222142"/>
                <a:chOff x="4038370" y="4693214"/>
                <a:chExt cx="1978719" cy="338556"/>
              </a:xfrm>
            </p:grpSpPr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88549549-7FC7-4646-999C-EEBDB8956ADE}"/>
                    </a:ext>
                  </a:extLst>
                </p:cNvPr>
                <p:cNvSpPr/>
                <p:nvPr/>
              </p:nvSpPr>
              <p:spPr>
                <a:xfrm>
                  <a:off x="4038370" y="4693216"/>
                  <a:ext cx="358133" cy="334744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  <p:sp>
              <p:nvSpPr>
                <p:cNvPr id="19" name="矩形 18">
                  <a:extLst>
                    <a:ext uri="{FF2B5EF4-FFF2-40B4-BE49-F238E27FC236}">
                      <a16:creationId xmlns:a16="http://schemas.microsoft.com/office/drawing/2014/main" id="{6435EA72-EA01-4809-83A9-56E1EA63A9A8}"/>
                    </a:ext>
                  </a:extLst>
                </p:cNvPr>
                <p:cNvSpPr/>
                <p:nvPr/>
              </p:nvSpPr>
              <p:spPr>
                <a:xfrm>
                  <a:off x="4555754" y="4697026"/>
                  <a:ext cx="358133" cy="334744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37ED86E3-602C-4C6E-93EF-AB2F250AC14C}"/>
                    </a:ext>
                  </a:extLst>
                </p:cNvPr>
                <p:cNvSpPr/>
                <p:nvPr/>
              </p:nvSpPr>
              <p:spPr>
                <a:xfrm>
                  <a:off x="5111321" y="4695275"/>
                  <a:ext cx="358133" cy="334744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  <p:sp>
              <p:nvSpPr>
                <p:cNvPr id="21" name="矩形 20">
                  <a:extLst>
                    <a:ext uri="{FF2B5EF4-FFF2-40B4-BE49-F238E27FC236}">
                      <a16:creationId xmlns:a16="http://schemas.microsoft.com/office/drawing/2014/main" id="{512B0DB4-BC48-49BC-8D27-3FA1F4B3F8FD}"/>
                    </a:ext>
                  </a:extLst>
                </p:cNvPr>
                <p:cNvSpPr/>
                <p:nvPr/>
              </p:nvSpPr>
              <p:spPr>
                <a:xfrm>
                  <a:off x="5663278" y="4693214"/>
                  <a:ext cx="353811" cy="334743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</p:txBody>
            </p:sp>
            <p:cxnSp>
              <p:nvCxnSpPr>
                <p:cNvPr id="18" name="直接连接符 17">
                  <a:extLst>
                    <a:ext uri="{FF2B5EF4-FFF2-40B4-BE49-F238E27FC236}">
                      <a16:creationId xmlns:a16="http://schemas.microsoft.com/office/drawing/2014/main" id="{081508C6-9319-45C9-9FB9-56AFD660A56F}"/>
                    </a:ext>
                  </a:extLst>
                </p:cNvPr>
                <p:cNvCxnSpPr>
                  <a:cxnSpLocks/>
                  <a:stCxn id="16" idx="3"/>
                  <a:endCxn id="19" idx="1"/>
                </p:cNvCxnSpPr>
                <p:nvPr/>
              </p:nvCxnSpPr>
              <p:spPr>
                <a:xfrm>
                  <a:off x="4396503" y="4860588"/>
                  <a:ext cx="159251" cy="3810"/>
                </a:xfrm>
                <a:prstGeom prst="line">
                  <a:avLst/>
                </a:prstGeom>
                <a:ln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F8A44503-7B6C-4888-8F0C-A2A55770F8C5}"/>
                    </a:ext>
                  </a:extLst>
                </p:cNvPr>
                <p:cNvCxnSpPr>
                  <a:cxnSpLocks/>
                  <a:endCxn id="20" idx="1"/>
                </p:cNvCxnSpPr>
                <p:nvPr/>
              </p:nvCxnSpPr>
              <p:spPr>
                <a:xfrm>
                  <a:off x="4913887" y="4860588"/>
                  <a:ext cx="197434" cy="2059"/>
                </a:xfrm>
                <a:prstGeom prst="line">
                  <a:avLst/>
                </a:prstGeom>
                <a:ln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3AD948B8-C2AD-4985-950D-B05F6C778D1D}"/>
                    </a:ext>
                  </a:extLst>
                </p:cNvPr>
                <p:cNvCxnSpPr>
                  <a:cxnSpLocks/>
                  <a:endCxn id="21" idx="1"/>
                </p:cNvCxnSpPr>
                <p:nvPr/>
              </p:nvCxnSpPr>
              <p:spPr>
                <a:xfrm rot="21002814">
                  <a:off x="5474103" y="4852541"/>
                  <a:ext cx="188390" cy="22742"/>
                </a:xfrm>
                <a:prstGeom prst="line">
                  <a:avLst/>
                </a:prstGeom>
                <a:ln/>
              </p:spPr>
              <p:style>
                <a:lnRef idx="3">
                  <a:schemeClr val="accent5"/>
                </a:lnRef>
                <a:fillRef idx="0">
                  <a:schemeClr val="accent5"/>
                </a:fillRef>
                <a:effectRef idx="2">
                  <a:schemeClr val="accent5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A8089172-F200-4E41-AE09-8D0EDDA4924A}"/>
                  </a:ext>
                </a:extLst>
              </p:cNvPr>
              <p:cNvSpPr txBox="1"/>
              <p:nvPr/>
            </p:nvSpPr>
            <p:spPr>
              <a:xfrm rot="588206">
                <a:off x="4938131" y="4692020"/>
                <a:ext cx="5718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C1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19:00</a:t>
                </a:r>
                <a:endPara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EE81544A-236B-4CD9-ACA4-C50FF99CEA17}"/>
              </a:ext>
            </a:extLst>
          </p:cNvPr>
          <p:cNvGrpSpPr/>
          <p:nvPr/>
        </p:nvGrpSpPr>
        <p:grpSpPr>
          <a:xfrm>
            <a:off x="3487954" y="4326882"/>
            <a:ext cx="6161491" cy="1228098"/>
            <a:chOff x="3487954" y="4326882"/>
            <a:chExt cx="6161491" cy="122809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B74FCC9-0F3F-4749-9D25-8C06314F5ED5}"/>
                </a:ext>
              </a:extLst>
            </p:cNvPr>
            <p:cNvSpPr txBox="1"/>
            <p:nvPr/>
          </p:nvSpPr>
          <p:spPr>
            <a:xfrm>
              <a:off x="7576771" y="4326882"/>
              <a:ext cx="207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propose c2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ADDCBE62-45F0-450D-A8DA-EA77AE4BAD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87954" y="4649939"/>
              <a:ext cx="3922751" cy="905041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AD4F6ECF-FDCD-46C4-89F9-F2D92669AA1A}"/>
                </a:ext>
              </a:extLst>
            </p:cNvPr>
            <p:cNvSpPr txBox="1"/>
            <p:nvPr/>
          </p:nvSpPr>
          <p:spPr>
            <a:xfrm rot="20862293">
              <a:off x="4940720" y="4608588"/>
              <a:ext cx="1584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c2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E0CF5663-1422-4595-AE13-BF3B6A792126}"/>
              </a:ext>
            </a:extLst>
          </p:cNvPr>
          <p:cNvGrpSpPr/>
          <p:nvPr/>
        </p:nvGrpSpPr>
        <p:grpSpPr>
          <a:xfrm>
            <a:off x="1138974" y="4836152"/>
            <a:ext cx="6271730" cy="1665012"/>
            <a:chOff x="1138974" y="4836152"/>
            <a:chExt cx="6271730" cy="1665012"/>
          </a:xfrm>
        </p:grpSpPr>
        <p:sp>
          <p:nvSpPr>
            <p:cNvPr id="39" name="对话气泡: 圆角矩形 38">
              <a:extLst>
                <a:ext uri="{FF2B5EF4-FFF2-40B4-BE49-F238E27FC236}">
                  <a16:creationId xmlns:a16="http://schemas.microsoft.com/office/drawing/2014/main" id="{EA4A1489-526E-4603-A4F6-9E65B9A6C7D6}"/>
                </a:ext>
              </a:extLst>
            </p:cNvPr>
            <p:cNvSpPr/>
            <p:nvPr/>
          </p:nvSpPr>
          <p:spPr>
            <a:xfrm>
              <a:off x="1138974" y="4836152"/>
              <a:ext cx="1733312" cy="954107"/>
            </a:xfrm>
            <a:prstGeom prst="wedgeRoundRectCallout">
              <a:avLst>
                <a:gd name="adj1" fmla="val 81055"/>
                <a:gd name="adj2" fmla="val 18748"/>
                <a:gd name="adj3" fmla="val 16667"/>
              </a:avLst>
            </a:prstGeom>
            <a:noFill/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I want to make trouble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0717CAF1-DD0A-4121-A7E4-EFB649BFB513}"/>
                </a:ext>
              </a:extLst>
            </p:cNvPr>
            <p:cNvCxnSpPr>
              <a:cxnSpLocks/>
            </p:cNvCxnSpPr>
            <p:nvPr/>
          </p:nvCxnSpPr>
          <p:spPr>
            <a:xfrm>
              <a:off x="3507565" y="5718494"/>
              <a:ext cx="3903139" cy="78267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CAB30FF-F098-4981-832E-23BA28E6E9A5}"/>
                </a:ext>
              </a:extLst>
            </p:cNvPr>
            <p:cNvSpPr txBox="1"/>
            <p:nvPr/>
          </p:nvSpPr>
          <p:spPr>
            <a:xfrm rot="701984">
              <a:off x="4917700" y="5751180"/>
              <a:ext cx="1584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ts</a:t>
              </a: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 = 18:00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  <p:sp>
        <p:nvSpPr>
          <p:cNvPr id="46" name="对话气泡: 圆角矩形 45">
            <a:extLst>
              <a:ext uri="{FF2B5EF4-FFF2-40B4-BE49-F238E27FC236}">
                <a16:creationId xmlns:a16="http://schemas.microsoft.com/office/drawing/2014/main" id="{2F7C5C3C-367E-41A3-9665-23BC83391F52}"/>
              </a:ext>
            </a:extLst>
          </p:cNvPr>
          <p:cNvSpPr/>
          <p:nvPr/>
        </p:nvSpPr>
        <p:spPr>
          <a:xfrm>
            <a:off x="8297770" y="5346643"/>
            <a:ext cx="2475333" cy="954108"/>
          </a:xfrm>
          <a:prstGeom prst="wedgeRoundRectCallout">
            <a:avLst>
              <a:gd name="adj1" fmla="val -82800"/>
              <a:gd name="adj2" fmla="val 66664"/>
              <a:gd name="adj3" fmla="val 16667"/>
            </a:avLst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You lie! You haven’t seen c2 before 19:00!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559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Byzantine ordered consensus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Pompe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Pompe’s features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Implementation and Experiments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Discussion and 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917-DACF-45FB-81D8-04000DD03B06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12/16/2020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USTC-SYS Reading Group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40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0656" y="368844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Implementation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CB4E0E4-7094-499A-BD73-78F0236AD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14" y="1290002"/>
            <a:ext cx="4464382" cy="1200329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23FDB0A0-753C-4445-B0E1-3771AA9D9F9E}"/>
              </a:ext>
            </a:extLst>
          </p:cNvPr>
          <p:cNvGrpSpPr/>
          <p:nvPr/>
        </p:nvGrpSpPr>
        <p:grpSpPr>
          <a:xfrm>
            <a:off x="443970" y="2236551"/>
            <a:ext cx="9546140" cy="4099418"/>
            <a:chOff x="535410" y="2441051"/>
            <a:chExt cx="9546140" cy="4099418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0352A994-E398-4C67-AA64-2C46D82D4883}"/>
                </a:ext>
              </a:extLst>
            </p:cNvPr>
            <p:cNvGrpSpPr/>
            <p:nvPr/>
          </p:nvGrpSpPr>
          <p:grpSpPr>
            <a:xfrm>
              <a:off x="6574419" y="4290229"/>
              <a:ext cx="821804" cy="447162"/>
              <a:chOff x="6574419" y="4290229"/>
              <a:chExt cx="821804" cy="447162"/>
            </a:xfrm>
          </p:grpSpPr>
          <p:cxnSp>
            <p:nvCxnSpPr>
              <p:cNvPr id="49" name="直接箭头连接符 48">
                <a:extLst>
                  <a:ext uri="{FF2B5EF4-FFF2-40B4-BE49-F238E27FC236}">
                    <a16:creationId xmlns:a16="http://schemas.microsoft.com/office/drawing/2014/main" id="{1E173984-0DB7-41A1-A3BF-2811E1945EBD}"/>
                  </a:ext>
                </a:extLst>
              </p:cNvPr>
              <p:cNvCxnSpPr/>
              <p:nvPr/>
            </p:nvCxnSpPr>
            <p:spPr>
              <a:xfrm flipV="1">
                <a:off x="6574419" y="4737390"/>
                <a:ext cx="821804" cy="1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AB3A9DA9-0E3D-44F1-A615-5F91F4A03A5D}"/>
                  </a:ext>
                </a:extLst>
              </p:cNvPr>
              <p:cNvSpPr txBox="1"/>
              <p:nvPr/>
            </p:nvSpPr>
            <p:spPr>
              <a:xfrm>
                <a:off x="6699444" y="4290229"/>
                <a:ext cx="5593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No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  <p:sp>
          <p:nvSpPr>
            <p:cNvPr id="37" name="流程图: 过程 36">
              <a:extLst>
                <a:ext uri="{FF2B5EF4-FFF2-40B4-BE49-F238E27FC236}">
                  <a16:creationId xmlns:a16="http://schemas.microsoft.com/office/drawing/2014/main" id="{2B6E30AB-72C3-40E1-A9A3-535060082F4B}"/>
                </a:ext>
              </a:extLst>
            </p:cNvPr>
            <p:cNvSpPr/>
            <p:nvPr/>
          </p:nvSpPr>
          <p:spPr>
            <a:xfrm>
              <a:off x="7396223" y="4035509"/>
              <a:ext cx="2685327" cy="140376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Request a new set again, but with actual set of commands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548CEA5-A1F1-4365-811A-99A4054F504D}"/>
                </a:ext>
              </a:extLst>
            </p:cNvPr>
            <p:cNvSpPr/>
            <p:nvPr/>
          </p:nvSpPr>
          <p:spPr>
            <a:xfrm>
              <a:off x="4177693" y="6026325"/>
              <a:ext cx="2303349" cy="51414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Reach consensus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1AF346F6-7612-404F-90E9-DD605C1935BE}"/>
                </a:ext>
              </a:extLst>
            </p:cNvPr>
            <p:cNvGrpSpPr/>
            <p:nvPr/>
          </p:nvGrpSpPr>
          <p:grpSpPr>
            <a:xfrm>
              <a:off x="535410" y="2441051"/>
              <a:ext cx="8520735" cy="1015214"/>
              <a:chOff x="514832" y="2433243"/>
              <a:chExt cx="8520735" cy="1015214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91B3CD1C-36AC-445F-882C-1099EF896306}"/>
                  </a:ext>
                </a:extLst>
              </p:cNvPr>
              <p:cNvSpPr txBox="1"/>
              <p:nvPr/>
            </p:nvSpPr>
            <p:spPr>
              <a:xfrm>
                <a:off x="514832" y="2433243"/>
                <a:ext cx="8520735" cy="101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Optimization: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CollectResponse</a:t>
                </a: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            hash of the set commands</a:t>
                </a:r>
              </a:p>
            </p:txBody>
          </p:sp>
          <p:cxnSp>
            <p:nvCxnSpPr>
              <p:cNvPr id="48" name="直接箭头连接符 47">
                <a:extLst>
                  <a:ext uri="{FF2B5EF4-FFF2-40B4-BE49-F238E27FC236}">
                    <a16:creationId xmlns:a16="http://schemas.microsoft.com/office/drawing/2014/main" id="{40B635CE-5F5C-42C7-860B-B044424131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61360" y="3235960"/>
                <a:ext cx="508000" cy="0"/>
              </a:xfrm>
              <a:prstGeom prst="straightConnector1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矩形: 圆角 39">
              <a:extLst>
                <a:ext uri="{FF2B5EF4-FFF2-40B4-BE49-F238E27FC236}">
                  <a16:creationId xmlns:a16="http://schemas.microsoft.com/office/drawing/2014/main" id="{623A7D86-70D7-45B6-A392-1D73C02395A2}"/>
                </a:ext>
              </a:extLst>
            </p:cNvPr>
            <p:cNvSpPr/>
            <p:nvPr/>
          </p:nvSpPr>
          <p:spPr>
            <a:xfrm>
              <a:off x="1166472" y="4498092"/>
              <a:ext cx="1102005" cy="4942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Node 1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id="{66205087-E6E9-42AD-AE93-5C39A815897D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>
              <a:off x="2268477" y="4745199"/>
              <a:ext cx="1836419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1611861-292D-4FDC-BE35-4ED58F3B816E}"/>
                </a:ext>
              </a:extLst>
            </p:cNvPr>
            <p:cNvSpPr txBox="1"/>
            <p:nvPr/>
          </p:nvSpPr>
          <p:spPr>
            <a:xfrm>
              <a:off x="2268477" y="4345089"/>
              <a:ext cx="1836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Bcast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 &lt;collect&gt;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43" name="流程图: 决策 42">
              <a:extLst>
                <a:ext uri="{FF2B5EF4-FFF2-40B4-BE49-F238E27FC236}">
                  <a16:creationId xmlns:a16="http://schemas.microsoft.com/office/drawing/2014/main" id="{82E08362-E96B-45AA-8DC4-230A43DE07BF}"/>
                </a:ext>
              </a:extLst>
            </p:cNvPr>
            <p:cNvSpPr/>
            <p:nvPr/>
          </p:nvSpPr>
          <p:spPr>
            <a:xfrm>
              <a:off x="4104896" y="3914592"/>
              <a:ext cx="2490101" cy="1661214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Receive 2f matching hash?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A92791CC-EC16-4B4B-B775-96C4E8A85F18}"/>
                </a:ext>
              </a:extLst>
            </p:cNvPr>
            <p:cNvGrpSpPr/>
            <p:nvPr/>
          </p:nvGrpSpPr>
          <p:grpSpPr>
            <a:xfrm>
              <a:off x="5358434" y="5492158"/>
              <a:ext cx="690600" cy="511336"/>
              <a:chOff x="5337856" y="5484350"/>
              <a:chExt cx="690600" cy="511336"/>
            </a:xfrm>
          </p:grpSpPr>
          <p:cxnSp>
            <p:nvCxnSpPr>
              <p:cNvPr id="45" name="直接箭头连接符 44">
                <a:extLst>
                  <a:ext uri="{FF2B5EF4-FFF2-40B4-BE49-F238E27FC236}">
                    <a16:creationId xmlns:a16="http://schemas.microsoft.com/office/drawing/2014/main" id="{16EAF528-0011-455F-A1E9-7DC6BC85EF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7856" y="5567998"/>
                <a:ext cx="0" cy="427688"/>
              </a:xfrm>
              <a:prstGeom prst="straightConnector1">
                <a:avLst/>
              </a:prstGeom>
              <a:ln w="3810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2C44BEB9-4D43-488F-856E-818334659778}"/>
                  </a:ext>
                </a:extLst>
              </p:cNvPr>
              <p:cNvSpPr txBox="1"/>
              <p:nvPr/>
            </p:nvSpPr>
            <p:spPr>
              <a:xfrm>
                <a:off x="5469061" y="5484350"/>
                <a:ext cx="5593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Yes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482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Blockchain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0272"/>
          </a:xfrm>
        </p:spPr>
        <p:txBody>
          <a:bodyPr/>
          <a:lstStyle/>
          <a:p>
            <a:r>
              <a:rPr lang="en-US" altLang="zh-CN" dirty="0"/>
              <a:t>Distributed ledgers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4038600" y="3140768"/>
            <a:ext cx="715240" cy="101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dirty="0"/>
          </a:p>
        </p:txBody>
      </p:sp>
      <p:sp>
        <p:nvSpPr>
          <p:cNvPr id="5" name="圆角矩形 4"/>
          <p:cNvSpPr/>
          <p:nvPr/>
        </p:nvSpPr>
        <p:spPr>
          <a:xfrm>
            <a:off x="4128812" y="3396276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128812" y="3578933"/>
            <a:ext cx="476826" cy="644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128811" y="3755147"/>
            <a:ext cx="425278" cy="557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128812" y="3895920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072253" y="2853024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ledger1</a:t>
            </a:r>
            <a:endParaRPr lang="zh-CN" altLang="en-US" sz="1200" dirty="0"/>
          </a:p>
        </p:txBody>
      </p:sp>
      <p:sp>
        <p:nvSpPr>
          <p:cNvPr id="17" name="圆角矩形 16"/>
          <p:cNvSpPr/>
          <p:nvPr/>
        </p:nvSpPr>
        <p:spPr>
          <a:xfrm>
            <a:off x="5600007" y="1923176"/>
            <a:ext cx="715240" cy="101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dirty="0"/>
          </a:p>
        </p:txBody>
      </p:sp>
      <p:sp>
        <p:nvSpPr>
          <p:cNvPr id="18" name="圆角矩形 17"/>
          <p:cNvSpPr/>
          <p:nvPr/>
        </p:nvSpPr>
        <p:spPr>
          <a:xfrm>
            <a:off x="5690219" y="2178684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690219" y="2361341"/>
            <a:ext cx="476826" cy="644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690218" y="2537555"/>
            <a:ext cx="425278" cy="557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690219" y="2678328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633660" y="1635432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ledger2</a:t>
            </a:r>
            <a:endParaRPr lang="zh-CN" altLang="en-US" sz="1200" dirty="0"/>
          </a:p>
        </p:txBody>
      </p:sp>
      <p:sp>
        <p:nvSpPr>
          <p:cNvPr id="23" name="圆角矩形 22"/>
          <p:cNvSpPr/>
          <p:nvPr/>
        </p:nvSpPr>
        <p:spPr>
          <a:xfrm>
            <a:off x="7195067" y="3140768"/>
            <a:ext cx="715240" cy="101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dirty="0"/>
          </a:p>
        </p:txBody>
      </p:sp>
      <p:sp>
        <p:nvSpPr>
          <p:cNvPr id="24" name="圆角矩形 23"/>
          <p:cNvSpPr/>
          <p:nvPr/>
        </p:nvSpPr>
        <p:spPr>
          <a:xfrm>
            <a:off x="7285279" y="3396276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7285279" y="3578933"/>
            <a:ext cx="476826" cy="644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7285278" y="3755147"/>
            <a:ext cx="425278" cy="557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7285279" y="3895920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7228720" y="2853024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ledger3</a:t>
            </a:r>
            <a:endParaRPr lang="zh-CN" altLang="en-US" sz="1200" dirty="0"/>
          </a:p>
        </p:txBody>
      </p:sp>
      <p:sp>
        <p:nvSpPr>
          <p:cNvPr id="29" name="圆角矩形 28"/>
          <p:cNvSpPr/>
          <p:nvPr/>
        </p:nvSpPr>
        <p:spPr>
          <a:xfrm>
            <a:off x="4949819" y="4741328"/>
            <a:ext cx="715240" cy="101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dirty="0"/>
          </a:p>
        </p:txBody>
      </p:sp>
      <p:sp>
        <p:nvSpPr>
          <p:cNvPr id="30" name="圆角矩形 29"/>
          <p:cNvSpPr/>
          <p:nvPr/>
        </p:nvSpPr>
        <p:spPr>
          <a:xfrm>
            <a:off x="5040031" y="4996836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圆角矩形 30"/>
          <p:cNvSpPr/>
          <p:nvPr/>
        </p:nvSpPr>
        <p:spPr>
          <a:xfrm>
            <a:off x="5040031" y="5179493"/>
            <a:ext cx="476826" cy="644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5040030" y="5355707"/>
            <a:ext cx="425278" cy="557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圆角矩形 32"/>
          <p:cNvSpPr/>
          <p:nvPr/>
        </p:nvSpPr>
        <p:spPr>
          <a:xfrm>
            <a:off x="5040031" y="5496480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4966217" y="5782503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ledger5</a:t>
            </a:r>
            <a:endParaRPr lang="zh-CN" altLang="en-US" sz="1200" dirty="0"/>
          </a:p>
        </p:txBody>
      </p:sp>
      <p:sp>
        <p:nvSpPr>
          <p:cNvPr id="35" name="圆角矩形 34"/>
          <p:cNvSpPr/>
          <p:nvPr/>
        </p:nvSpPr>
        <p:spPr>
          <a:xfrm>
            <a:off x="6315247" y="4741328"/>
            <a:ext cx="715240" cy="10180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dirty="0"/>
          </a:p>
        </p:txBody>
      </p:sp>
      <p:sp>
        <p:nvSpPr>
          <p:cNvPr id="36" name="圆角矩形 35"/>
          <p:cNvSpPr/>
          <p:nvPr/>
        </p:nvSpPr>
        <p:spPr>
          <a:xfrm>
            <a:off x="6405459" y="4996836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圆角矩形 36"/>
          <p:cNvSpPr/>
          <p:nvPr/>
        </p:nvSpPr>
        <p:spPr>
          <a:xfrm>
            <a:off x="6405459" y="5179493"/>
            <a:ext cx="476826" cy="644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圆角矩形 37"/>
          <p:cNvSpPr/>
          <p:nvPr/>
        </p:nvSpPr>
        <p:spPr>
          <a:xfrm>
            <a:off x="6405458" y="5355707"/>
            <a:ext cx="425278" cy="557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9" name="圆角矩形 38"/>
          <p:cNvSpPr/>
          <p:nvPr/>
        </p:nvSpPr>
        <p:spPr>
          <a:xfrm>
            <a:off x="6405459" y="5496480"/>
            <a:ext cx="367285" cy="708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6315247" y="577490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/>
              <a:t>ledger4</a:t>
            </a:r>
            <a:endParaRPr lang="zh-CN" altLang="en-US" sz="1200" dirty="0"/>
          </a:p>
        </p:txBody>
      </p:sp>
      <p:cxnSp>
        <p:nvCxnSpPr>
          <p:cNvPr id="41" name="直接连接符 40"/>
          <p:cNvCxnSpPr>
            <a:stCxn id="17" idx="2"/>
            <a:endCxn id="29" idx="0"/>
          </p:cNvCxnSpPr>
          <p:nvPr/>
        </p:nvCxnSpPr>
        <p:spPr>
          <a:xfrm flipH="1">
            <a:off x="5307439" y="2941265"/>
            <a:ext cx="650188" cy="180006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29" idx="0"/>
            <a:endCxn id="29" idx="0"/>
          </p:cNvCxnSpPr>
          <p:nvPr/>
        </p:nvCxnSpPr>
        <p:spPr>
          <a:xfrm>
            <a:off x="5307439" y="4741328"/>
            <a:ext cx="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29" idx="0"/>
            <a:endCxn id="23" idx="1"/>
          </p:cNvCxnSpPr>
          <p:nvPr/>
        </p:nvCxnSpPr>
        <p:spPr>
          <a:xfrm flipV="1">
            <a:off x="5307439" y="3649813"/>
            <a:ext cx="1887628" cy="10915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stCxn id="23" idx="1"/>
            <a:endCxn id="4" idx="3"/>
          </p:cNvCxnSpPr>
          <p:nvPr/>
        </p:nvCxnSpPr>
        <p:spPr>
          <a:xfrm flipH="1">
            <a:off x="4753840" y="3649813"/>
            <a:ext cx="2441227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4" idx="3"/>
            <a:endCxn id="35" idx="0"/>
          </p:cNvCxnSpPr>
          <p:nvPr/>
        </p:nvCxnSpPr>
        <p:spPr>
          <a:xfrm>
            <a:off x="4753840" y="3649813"/>
            <a:ext cx="1919027" cy="109151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stCxn id="17" idx="2"/>
            <a:endCxn id="35" idx="0"/>
          </p:cNvCxnSpPr>
          <p:nvPr/>
        </p:nvCxnSpPr>
        <p:spPr>
          <a:xfrm>
            <a:off x="5957627" y="2941265"/>
            <a:ext cx="715240" cy="180006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305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Evaluation</a:t>
            </a:r>
            <a:endParaRPr lang="zh-CN" altLang="en-US" dirty="0"/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A015FDD9-632E-4CD2-93B6-240F2F20A6F8}"/>
              </a:ext>
            </a:extLst>
          </p:cNvPr>
          <p:cNvSpPr txBox="1">
            <a:spLocks/>
          </p:cNvSpPr>
          <p:nvPr/>
        </p:nvSpPr>
        <p:spPr>
          <a:xfrm>
            <a:off x="710637" y="733054"/>
            <a:ext cx="10770726" cy="3428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j-cs"/>
              </a:rPr>
              <a:t>Batching in Pompe</a:t>
            </a:r>
          </a:p>
          <a:p>
            <a:pPr marL="514350" marR="0" lvl="0" indent="-51435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j-cs"/>
              </a:rPr>
              <a:t>Pompe implicitly batches commands whose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j-cs"/>
              </a:rPr>
              <a:t>timstamps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j-cs"/>
              </a:rPr>
              <a:t> fall within a time windows during consensus.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j-cs"/>
              </a:rPr>
              <a:t>Additional batching: each node assign a single timestamp to       an ordered sequence of its own commands.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微软雅黑"/>
              <a:cs typeface="+mj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F7DDAF5-C13B-4AC6-BD27-A4A579E94C2D}"/>
              </a:ext>
            </a:extLst>
          </p:cNvPr>
          <p:cNvGrpSpPr/>
          <p:nvPr/>
        </p:nvGrpSpPr>
        <p:grpSpPr>
          <a:xfrm>
            <a:off x="838200" y="4161973"/>
            <a:ext cx="9648463" cy="1959166"/>
            <a:chOff x="838200" y="4161973"/>
            <a:chExt cx="9648463" cy="195916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1070CE5B-9330-471C-BD05-1FEF7CF377E1}"/>
                </a:ext>
              </a:extLst>
            </p:cNvPr>
            <p:cNvSpPr txBox="1"/>
            <p:nvPr/>
          </p:nvSpPr>
          <p:spPr>
            <a:xfrm>
              <a:off x="838200" y="4506230"/>
              <a:ext cx="342031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To fairly compare Pompe to baselines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43" name="下箭头 27">
              <a:extLst>
                <a:ext uri="{FF2B5EF4-FFF2-40B4-BE49-F238E27FC236}">
                  <a16:creationId xmlns:a16="http://schemas.microsoft.com/office/drawing/2014/main" id="{4669B09F-1789-4A0E-9C5B-4BC17B697E96}"/>
                </a:ext>
              </a:extLst>
            </p:cNvPr>
            <p:cNvSpPr/>
            <p:nvPr/>
          </p:nvSpPr>
          <p:spPr>
            <a:xfrm rot="16200000">
              <a:off x="5166460" y="4801809"/>
              <a:ext cx="286101" cy="569774"/>
            </a:xfrm>
            <a:prstGeom prst="downArrow">
              <a:avLst/>
            </a:prstGeom>
            <a:noFill/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矩形: 单圆角 43">
                  <a:extLst>
                    <a:ext uri="{FF2B5EF4-FFF2-40B4-BE49-F238E27FC236}">
                      <a16:creationId xmlns:a16="http://schemas.microsoft.com/office/drawing/2014/main" id="{C290D7CB-1FC2-4DCD-A8DA-3835064712A6}"/>
                    </a:ext>
                  </a:extLst>
                </p:cNvPr>
                <p:cNvSpPr/>
                <p:nvPr/>
              </p:nvSpPr>
              <p:spPr>
                <a:xfrm>
                  <a:off x="6096000" y="4161973"/>
                  <a:ext cx="4390663" cy="1959166"/>
                </a:xfrm>
                <a:prstGeom prst="round1Rect">
                  <a:avLst/>
                </a:prstGeom>
                <a:noFill/>
                <a:ln w="3810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3"/>
                </a:fontRef>
              </p:style>
              <p:txBody>
                <a:bodyPr rtlCol="0" anchor="ctr"/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For configuration with n nodes,</a:t>
                  </a: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Baseline’s </a:t>
                  </a:r>
                  <a:r>
                    <a:rPr kumimoji="0" lang="en-US" altLang="zh-CN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batchsize</a:t>
                  </a: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𝑆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(&gt;1)</m:t>
                      </m:r>
                    </m:oMath>
                  </a14:m>
                  <a:endPara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Pompe’s</a:t>
                  </a: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 </a:t>
                  </a:r>
                  <a:r>
                    <a:rPr kumimoji="0" lang="en-US" altLang="zh-CN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batchsize</a:t>
                  </a: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zh-CN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e>
                        <m:sub>
                          <m:r>
                            <a:rPr kumimoji="0" lang="en-US" altLang="zh-CN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𝑜</m:t>
                          </m:r>
                        </m:sub>
                      </m:sSub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𝑆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/</m:t>
                      </m:r>
                      <m:r>
                        <a:rPr kumimoji="0" lang="en-US" altLang="zh-CN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</m:oMath>
                  </a14:m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 </a:t>
                  </a: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Gill Sans MT"/>
                      <a:ea typeface="微软雅黑"/>
                      <a:cs typeface="+mn-cs"/>
                    </a:rPr>
                    <a:t>during ordering phase</a:t>
                  </a:r>
                </a:p>
              </p:txBody>
            </p:sp>
          </mc:Choice>
          <mc:Fallback xmlns="">
            <p:sp>
              <p:nvSpPr>
                <p:cNvPr id="44" name="矩形: 单圆角 43">
                  <a:extLst>
                    <a:ext uri="{FF2B5EF4-FFF2-40B4-BE49-F238E27FC236}">
                      <a16:creationId xmlns:a16="http://schemas.microsoft.com/office/drawing/2014/main" id="{C290D7CB-1FC2-4DCD-A8DA-383506471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161973"/>
                  <a:ext cx="4390663" cy="1959166"/>
                </a:xfrm>
                <a:prstGeom prst="round1Rect">
                  <a:avLst/>
                </a:prstGeom>
                <a:blipFill>
                  <a:blip r:embed="rId2"/>
                  <a:stretch>
                    <a:fillRect l="-1653"/>
                  </a:stretch>
                </a:blipFill>
                <a:ln w="38100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9786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Evaluation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E9B3C3-4500-4620-9DB2-1D1ADC0EA713}"/>
              </a:ext>
            </a:extLst>
          </p:cNvPr>
          <p:cNvSpPr txBox="1"/>
          <p:nvPr/>
        </p:nvSpPr>
        <p:spPr>
          <a:xfrm>
            <a:off x="838200" y="1381066"/>
            <a:ext cx="564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In the same datacenter: 4 nodes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5FA9729-2906-4ACF-8EE8-76BC697A0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66" y="2208040"/>
            <a:ext cx="6832378" cy="38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2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Evaluation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085902-C3FB-4151-9DED-FE0F4040422B}"/>
              </a:ext>
            </a:extLst>
          </p:cNvPr>
          <p:cNvSpPr txBox="1"/>
          <p:nvPr/>
        </p:nvSpPr>
        <p:spPr>
          <a:xfrm>
            <a:off x="551726" y="1252747"/>
            <a:ext cx="416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Geo-distributed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70C770D-5D09-4444-BB12-7DD4DEB28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" y="2003001"/>
            <a:ext cx="6117688" cy="21762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B0A9AE-B4E8-4333-9C52-B79128819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75563"/>
            <a:ext cx="5943180" cy="217625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EACDFE4-9711-4945-AE8D-2DEB94058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457" y="3851816"/>
            <a:ext cx="5640221" cy="2339033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C65A764F-6978-426C-B0BB-F5EF17CC25FD}"/>
              </a:ext>
            </a:extLst>
          </p:cNvPr>
          <p:cNvGrpSpPr/>
          <p:nvPr/>
        </p:nvGrpSpPr>
        <p:grpSpPr>
          <a:xfrm>
            <a:off x="838200" y="4781189"/>
            <a:ext cx="4730338" cy="1254118"/>
            <a:chOff x="9589629" y="1552198"/>
            <a:chExt cx="1821768" cy="187400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6D9741B-31CD-41E1-A5D2-275516D7D46B}"/>
                </a:ext>
              </a:extLst>
            </p:cNvPr>
            <p:cNvSpPr/>
            <p:nvPr/>
          </p:nvSpPr>
          <p:spPr>
            <a:xfrm>
              <a:off x="9589629" y="1552198"/>
              <a:ext cx="1821768" cy="18740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EADB0AF-12A0-49AC-8FC7-6F663C1BA819}"/>
                </a:ext>
              </a:extLst>
            </p:cNvPr>
            <p:cNvSpPr txBox="1"/>
            <p:nvPr/>
          </p:nvSpPr>
          <p:spPr>
            <a:xfrm>
              <a:off x="9644815" y="1891450"/>
              <a:ext cx="1766582" cy="1241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rPr>
                <a:t>Pompe achieves higher throughput at competitive latencies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28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Evaluation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085902-C3FB-4151-9DED-FE0F4040422B}"/>
              </a:ext>
            </a:extLst>
          </p:cNvPr>
          <p:cNvSpPr txBox="1"/>
          <p:nvPr/>
        </p:nvSpPr>
        <p:spPr>
          <a:xfrm>
            <a:off x="551726" y="1252747"/>
            <a:ext cx="4162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scalability 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0075-CECF-4552-8869-38022620FD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/>
          <a:stretch/>
        </p:blipFill>
        <p:spPr>
          <a:xfrm>
            <a:off x="5792753" y="3909303"/>
            <a:ext cx="5921071" cy="23802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B3730B9-E169-49AB-BE2E-43531CAE6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03" y="1346190"/>
            <a:ext cx="5921071" cy="2380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6BCE81-9CF3-4915-8568-D7B03C975FF8}"/>
                  </a:ext>
                </a:extLst>
              </p:cNvPr>
              <p:cNvSpPr txBox="1"/>
              <p:nvPr/>
            </p:nvSpPr>
            <p:spPr>
              <a:xfrm>
                <a:off x="478176" y="2756991"/>
                <a:ext cx="512854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Light: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𝑜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=800/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 , each node have one VM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Scale-up: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𝑜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=800/</m:t>
                    </m:r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 , each node associate 	with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/4</m:t>
                        </m:r>
                      </m:e>
                    </m:d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VMs.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Fixed batch: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zh-CN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𝛽</m:t>
                        </m:r>
                      </m:e>
                      <m:sub>
                        <m:r>
                          <a:rPr kumimoji="0" lang="en-US" altLang="zh-CN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𝑜</m:t>
                        </m:r>
                      </m:sub>
                    </m:sSub>
                    <m:r>
                      <a:rPr kumimoji="0" lang="en-US" altLang="zh-CN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=200</m:t>
                    </m:r>
                  </m:oMath>
                </a14:m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 </a:t>
                </a: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Gill Sans MT"/>
                    <a:ea typeface="微软雅黑"/>
                    <a:cs typeface="+mn-cs"/>
                  </a:rPr>
                  <a:t>, one VM, regardless of n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E6BCE81-9CF3-4915-8568-D7B03C975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76" y="2756991"/>
                <a:ext cx="5128540" cy="1938992"/>
              </a:xfrm>
              <a:prstGeom prst="rect">
                <a:avLst/>
              </a:prstGeom>
              <a:blipFill>
                <a:blip r:embed="rId5"/>
                <a:stretch>
                  <a:fillRect l="-1188" t="-1572" b="-4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3395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Background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Byzantine ordered consensus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Pompe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Pompe’s features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Implementation and Experiments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4210313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8817" y="1407799"/>
            <a:ext cx="11353801" cy="56441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D42C60"/>
                </a:solidFill>
              </a:rPr>
              <a:t>Narrow the fundamental gap </a:t>
            </a:r>
            <a:r>
              <a:rPr lang="en-US" altLang="zh-CN" b="0" dirty="0"/>
              <a:t>between SMR correctness spec and threat from order manipulation in blockchain. </a:t>
            </a:r>
          </a:p>
          <a:p>
            <a:pPr>
              <a:lnSpc>
                <a:spcPct val="100000"/>
              </a:lnSpc>
            </a:pPr>
            <a:r>
              <a:rPr lang="en-US" altLang="zh-CN" b="0" dirty="0"/>
              <a:t>Introduce a new primitive, </a:t>
            </a:r>
            <a:r>
              <a:rPr lang="en-US" altLang="zh-CN" dirty="0">
                <a:solidFill>
                  <a:srgbClr val="D42C60"/>
                </a:solidFill>
              </a:rPr>
              <a:t>ordered consensus</a:t>
            </a:r>
            <a:r>
              <a:rPr lang="en-US" altLang="zh-CN" b="0" dirty="0"/>
              <a:t>, to allow rigorous expression and efficient enforcement of ordering requirements.</a:t>
            </a:r>
          </a:p>
          <a:p>
            <a:pPr>
              <a:lnSpc>
                <a:spcPct val="100000"/>
              </a:lnSpc>
            </a:pPr>
            <a:r>
              <a:rPr lang="en-US" altLang="zh-CN" b="0" dirty="0"/>
              <a:t>Design a </a:t>
            </a:r>
            <a:r>
              <a:rPr lang="en-US" altLang="zh-CN" dirty="0">
                <a:solidFill>
                  <a:srgbClr val="D42C60"/>
                </a:solidFill>
              </a:rPr>
              <a:t>modular architecture </a:t>
            </a:r>
            <a:r>
              <a:rPr lang="en-US" altLang="zh-CN" b="0" dirty="0"/>
              <a:t>for ordered consensus and built Pompe which enforces ordering linearizability with performance comparable to state-of-the-art systems.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89734-9744-4DCE-89FF-88587C05FB9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2020/12/16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41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altLang="zh-CN" dirty="0">
                <a:solidFill>
                  <a:schemeClr val="bg2"/>
                </a:solidFill>
              </a:rPr>
              <a:t>Blockchain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altLang="zh-CN" dirty="0"/>
              <a:t>BFT SMR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Order Matters</a:t>
            </a:r>
          </a:p>
          <a:p>
            <a:r>
              <a:rPr lang="en-US" altLang="zh-CN" dirty="0">
                <a:solidFill>
                  <a:schemeClr val="bg2"/>
                </a:solidFill>
              </a:rPr>
              <a:t>Byzantine ordered consensus</a:t>
            </a:r>
          </a:p>
          <a:p>
            <a:r>
              <a:rPr lang="en-US" dirty="0">
                <a:solidFill>
                  <a:schemeClr val="bg2"/>
                </a:solidFill>
              </a:rPr>
              <a:t>Pompe</a:t>
            </a:r>
          </a:p>
          <a:p>
            <a:r>
              <a:rPr lang="en-US" dirty="0">
                <a:solidFill>
                  <a:schemeClr val="bg2"/>
                </a:solidFill>
              </a:rPr>
              <a:t>Pompe’s features</a:t>
            </a:r>
          </a:p>
          <a:p>
            <a:r>
              <a:rPr lang="en-US" dirty="0">
                <a:solidFill>
                  <a:schemeClr val="bg2"/>
                </a:solidFill>
              </a:rPr>
              <a:t>Implementation and Experiments</a:t>
            </a:r>
          </a:p>
          <a:p>
            <a:r>
              <a:rPr lang="en-US" dirty="0">
                <a:solidFill>
                  <a:schemeClr val="bg2"/>
                </a:solidFill>
              </a:rPr>
              <a:t>Discussion and 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14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BFT </a:t>
            </a:r>
            <a:r>
              <a:rPr lang="en-US" dirty="0"/>
              <a:t>SMR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090049" y="2921413"/>
            <a:ext cx="1165419" cy="610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4090047" y="3781812"/>
            <a:ext cx="1165419" cy="6104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4090047" y="5530358"/>
            <a:ext cx="1165419" cy="61045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n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532603" y="3023155"/>
            <a:ext cx="693701" cy="40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cmd1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464475" y="3023154"/>
            <a:ext cx="693701" cy="40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cmd2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532602" y="3883347"/>
            <a:ext cx="693701" cy="406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cmd3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2464475" y="3883347"/>
            <a:ext cx="693701" cy="406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cmd5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460025" y="4642210"/>
            <a:ext cx="694873" cy="6382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3600" dirty="0"/>
              <a:t>…</a:t>
            </a:r>
            <a:endParaRPr lang="zh-CN" altLang="en-US" sz="3600" dirty="0"/>
          </a:p>
        </p:txBody>
      </p:sp>
      <p:cxnSp>
        <p:nvCxnSpPr>
          <p:cNvPr id="22" name="直接箭头连接符 21"/>
          <p:cNvCxnSpPr>
            <a:stCxn id="14" idx="3"/>
            <a:endCxn id="9" idx="1"/>
          </p:cNvCxnSpPr>
          <p:nvPr/>
        </p:nvCxnSpPr>
        <p:spPr>
          <a:xfrm>
            <a:off x="3158176" y="3226640"/>
            <a:ext cx="931873" cy="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6" idx="3"/>
            <a:endCxn id="10" idx="1"/>
          </p:cNvCxnSpPr>
          <p:nvPr/>
        </p:nvCxnSpPr>
        <p:spPr>
          <a:xfrm>
            <a:off x="3158176" y="4086833"/>
            <a:ext cx="931872" cy="20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2464474" y="5631161"/>
            <a:ext cx="693701" cy="4069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cmd4</a:t>
            </a:r>
            <a:endParaRPr lang="zh-CN" altLang="en-US" dirty="0"/>
          </a:p>
        </p:txBody>
      </p:sp>
      <p:cxnSp>
        <p:nvCxnSpPr>
          <p:cNvPr id="27" name="直接箭头连接符 26"/>
          <p:cNvCxnSpPr>
            <a:stCxn id="25" idx="3"/>
            <a:endCxn id="11" idx="1"/>
          </p:cNvCxnSpPr>
          <p:nvPr/>
        </p:nvCxnSpPr>
        <p:spPr>
          <a:xfrm>
            <a:off x="3158175" y="5834647"/>
            <a:ext cx="931873" cy="9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6238210" y="3023155"/>
            <a:ext cx="693701" cy="40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cmd1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7170082" y="3023154"/>
            <a:ext cx="693701" cy="40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cmd2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8101953" y="3026959"/>
            <a:ext cx="693701" cy="406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cmd3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9965697" y="3023152"/>
            <a:ext cx="693701" cy="406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cmd5</a:t>
            </a:r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9033825" y="3023153"/>
            <a:ext cx="693701" cy="4069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cmd4</a:t>
            </a:r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3314071" y="2879272"/>
            <a:ext cx="620077" cy="347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input</a:t>
            </a:r>
            <a:endParaRPr lang="zh-CN" altLang="en-US" dirty="0"/>
          </a:p>
        </p:txBody>
      </p:sp>
      <p:sp>
        <p:nvSpPr>
          <p:cNvPr id="37" name="文本框 36"/>
          <p:cNvSpPr txBox="1"/>
          <p:nvPr/>
        </p:nvSpPr>
        <p:spPr>
          <a:xfrm>
            <a:off x="3314072" y="3744191"/>
            <a:ext cx="620077" cy="347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input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3314071" y="5471579"/>
            <a:ext cx="620077" cy="347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input</a:t>
            </a:r>
            <a:endParaRPr lang="zh-CN" altLang="en-US" dirty="0"/>
          </a:p>
        </p:txBody>
      </p:sp>
      <p:cxnSp>
        <p:nvCxnSpPr>
          <p:cNvPr id="40" name="直接箭头连接符 39"/>
          <p:cNvCxnSpPr>
            <a:stCxn id="9" idx="3"/>
            <a:endCxn id="28" idx="1"/>
          </p:cNvCxnSpPr>
          <p:nvPr/>
        </p:nvCxnSpPr>
        <p:spPr>
          <a:xfrm flipV="1">
            <a:off x="5255469" y="3226641"/>
            <a:ext cx="982742" cy="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5381539" y="2879201"/>
            <a:ext cx="728651" cy="347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output</a:t>
            </a:r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6238210" y="3882612"/>
            <a:ext cx="693701" cy="40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cmd1</a:t>
            </a:r>
            <a:endParaRPr lang="zh-CN" altLang="en-US" dirty="0"/>
          </a:p>
        </p:txBody>
      </p:sp>
      <p:sp>
        <p:nvSpPr>
          <p:cNvPr id="43" name="矩形 42"/>
          <p:cNvSpPr/>
          <p:nvPr/>
        </p:nvSpPr>
        <p:spPr>
          <a:xfrm>
            <a:off x="7170082" y="3882611"/>
            <a:ext cx="693701" cy="40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cmd2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8101953" y="3886416"/>
            <a:ext cx="693701" cy="406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cmd3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9965697" y="3882609"/>
            <a:ext cx="693701" cy="406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cmd5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9033825" y="3882610"/>
            <a:ext cx="693701" cy="4069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cmd4</a:t>
            </a:r>
            <a:endParaRPr lang="zh-CN" altLang="en-US" dirty="0"/>
          </a:p>
        </p:txBody>
      </p:sp>
      <p:cxnSp>
        <p:nvCxnSpPr>
          <p:cNvPr id="47" name="直接箭头连接符 46"/>
          <p:cNvCxnSpPr>
            <a:stCxn id="10" idx="3"/>
            <a:endCxn id="42" idx="1"/>
          </p:cNvCxnSpPr>
          <p:nvPr/>
        </p:nvCxnSpPr>
        <p:spPr>
          <a:xfrm flipV="1">
            <a:off x="5255467" y="4086098"/>
            <a:ext cx="982744" cy="94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5381539" y="3738658"/>
            <a:ext cx="728651" cy="347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output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6238210" y="5631161"/>
            <a:ext cx="693701" cy="40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cmd1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7170082" y="5631160"/>
            <a:ext cx="693701" cy="406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cmd2</a:t>
            </a:r>
            <a:endParaRPr lang="zh-CN" altLang="en-US" dirty="0"/>
          </a:p>
        </p:txBody>
      </p:sp>
      <p:sp>
        <p:nvSpPr>
          <p:cNvPr id="53" name="矩形 52"/>
          <p:cNvSpPr/>
          <p:nvPr/>
        </p:nvSpPr>
        <p:spPr>
          <a:xfrm>
            <a:off x="8101953" y="5634965"/>
            <a:ext cx="693701" cy="406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cmd3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9965697" y="5631158"/>
            <a:ext cx="693701" cy="4069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cmd5</a:t>
            </a:r>
            <a:endParaRPr lang="zh-CN" altLang="en-US" dirty="0"/>
          </a:p>
        </p:txBody>
      </p:sp>
      <p:sp>
        <p:nvSpPr>
          <p:cNvPr id="55" name="矩形 54"/>
          <p:cNvSpPr/>
          <p:nvPr/>
        </p:nvSpPr>
        <p:spPr>
          <a:xfrm>
            <a:off x="9033825" y="5631159"/>
            <a:ext cx="693701" cy="4069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/>
              <a:t>cmd4</a:t>
            </a:r>
            <a:endParaRPr lang="zh-CN" altLang="en-US" dirty="0"/>
          </a:p>
        </p:txBody>
      </p:sp>
      <p:cxnSp>
        <p:nvCxnSpPr>
          <p:cNvPr id="56" name="直接箭头连接符 55"/>
          <p:cNvCxnSpPr>
            <a:stCxn id="11" idx="3"/>
            <a:endCxn id="51" idx="1"/>
          </p:cNvCxnSpPr>
          <p:nvPr/>
        </p:nvCxnSpPr>
        <p:spPr>
          <a:xfrm flipV="1">
            <a:off x="5255467" y="5834647"/>
            <a:ext cx="982744" cy="94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40"/>
          <p:cNvSpPr txBox="1"/>
          <p:nvPr/>
        </p:nvSpPr>
        <p:spPr>
          <a:xfrm>
            <a:off x="5381539" y="5487207"/>
            <a:ext cx="728651" cy="347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output</a:t>
            </a:r>
            <a:endParaRPr lang="zh-CN" altLang="en-US" dirty="0"/>
          </a:p>
        </p:txBody>
      </p:sp>
      <p:sp>
        <p:nvSpPr>
          <p:cNvPr id="62" name="内容占位符 5"/>
          <p:cNvSpPr>
            <a:spLocks noGrp="1"/>
          </p:cNvSpPr>
          <p:nvPr>
            <p:ph idx="1"/>
          </p:nvPr>
        </p:nvSpPr>
        <p:spPr>
          <a:xfrm>
            <a:off x="838200" y="1213838"/>
            <a:ext cx="10301748" cy="4674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SMR: State Machine Replications</a:t>
            </a:r>
          </a:p>
          <a:p>
            <a:endParaRPr lang="en-US" dirty="0"/>
          </a:p>
        </p:txBody>
      </p:sp>
      <p:sp>
        <p:nvSpPr>
          <p:cNvPr id="63" name="内容占位符 5"/>
          <p:cNvSpPr txBox="1">
            <a:spLocks/>
          </p:cNvSpPr>
          <p:nvPr/>
        </p:nvSpPr>
        <p:spPr>
          <a:xfrm>
            <a:off x="838200" y="1681323"/>
            <a:ext cx="10301748" cy="4709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9" name="内容占位符 5"/>
          <p:cNvSpPr txBox="1">
            <a:spLocks/>
          </p:cNvSpPr>
          <p:nvPr/>
        </p:nvSpPr>
        <p:spPr>
          <a:xfrm>
            <a:off x="838200" y="1677645"/>
            <a:ext cx="10301748" cy="883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zh-CN" dirty="0"/>
              <a:t>Safety:  something bad will never happen</a:t>
            </a:r>
          </a:p>
          <a:p>
            <a:pPr lvl="1"/>
            <a:r>
              <a:rPr lang="en-US" altLang="zh-CN" dirty="0"/>
              <a:t>Liveness:  something good will eventually occur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727526" y="3805837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Many hours</a:t>
            </a:r>
          </a:p>
          <a:p>
            <a:pPr algn="ctr"/>
            <a:r>
              <a:rPr lang="en-US" altLang="zh-CN" dirty="0"/>
              <a:t>later</a:t>
            </a:r>
            <a:endParaRPr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9700420" y="2921413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Many hours</a:t>
            </a:r>
          </a:p>
          <a:p>
            <a:pPr algn="ctr"/>
            <a:r>
              <a:rPr lang="en-US" altLang="zh-CN" dirty="0"/>
              <a:t>later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9665575" y="5511477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Many hours</a:t>
            </a:r>
          </a:p>
          <a:p>
            <a:pPr algn="ctr"/>
            <a:r>
              <a:rPr lang="en-US" altLang="zh-CN" dirty="0"/>
              <a:t>later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17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10313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0235 -3.33333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9922 -0.002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5" grpId="0" animBg="1"/>
      <p:bldP spid="54" grpId="0" animBg="1"/>
      <p:bldP spid="49" grpId="0"/>
      <p:bldP spid="4" grpId="0"/>
      <p:bldP spid="50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BFT SMR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9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1611659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BFT: Byzantine Fault Tolerance</a:t>
            </a:r>
          </a:p>
          <a:p>
            <a:pPr lvl="1"/>
            <a:r>
              <a:rPr lang="en-US" altLang="zh-CN" dirty="0"/>
              <a:t>Leader-based BFT protocols</a:t>
            </a:r>
          </a:p>
          <a:p>
            <a:pPr lvl="1"/>
            <a:r>
              <a:rPr lang="en-US" altLang="zh-CN" dirty="0"/>
              <a:t>Rotating leaders protocols</a:t>
            </a:r>
          </a:p>
          <a:p>
            <a:pPr lvl="1"/>
            <a:r>
              <a:rPr lang="en-US" altLang="zh-CN" dirty="0"/>
              <a:t>Leaderless BFT protocols </a:t>
            </a:r>
            <a:endParaRPr 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737616" y="3820642"/>
            <a:ext cx="3145401" cy="2013847"/>
            <a:chOff x="737616" y="3820642"/>
            <a:chExt cx="3145401" cy="2013847"/>
          </a:xfrm>
        </p:grpSpPr>
        <p:grpSp>
          <p:nvGrpSpPr>
            <p:cNvPr id="4" name="组合 3"/>
            <p:cNvGrpSpPr/>
            <p:nvPr/>
          </p:nvGrpSpPr>
          <p:grpSpPr>
            <a:xfrm>
              <a:off x="737616" y="3820642"/>
              <a:ext cx="3145401" cy="1391690"/>
              <a:chOff x="1252863" y="3387448"/>
              <a:chExt cx="4062476" cy="1797452"/>
            </a:xfrm>
          </p:grpSpPr>
          <p:sp>
            <p:nvSpPr>
              <p:cNvPr id="8" name="圆角矩形 7"/>
              <p:cNvSpPr/>
              <p:nvPr/>
            </p:nvSpPr>
            <p:spPr>
              <a:xfrm flipH="1">
                <a:off x="2402531" y="3387448"/>
                <a:ext cx="1165419" cy="610457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Node 1</a:t>
                </a:r>
                <a:endParaRPr lang="zh-CN" altLang="en-US" dirty="0"/>
              </a:p>
            </p:txBody>
          </p:sp>
          <p:sp>
            <p:nvSpPr>
              <p:cNvPr id="9" name="圆角矩形 8"/>
              <p:cNvSpPr/>
              <p:nvPr/>
            </p:nvSpPr>
            <p:spPr>
              <a:xfrm flipH="1">
                <a:off x="4149920" y="3411603"/>
                <a:ext cx="1165419" cy="610457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Node 2</a:t>
                </a:r>
                <a:endParaRPr lang="zh-CN" altLang="en-US" dirty="0"/>
              </a:p>
            </p:txBody>
          </p:sp>
          <p:sp>
            <p:nvSpPr>
              <p:cNvPr id="10" name="圆角矩形 9"/>
              <p:cNvSpPr/>
              <p:nvPr/>
            </p:nvSpPr>
            <p:spPr>
              <a:xfrm flipH="1">
                <a:off x="2376779" y="4501130"/>
                <a:ext cx="1165419" cy="610457"/>
              </a:xfrm>
              <a:prstGeom prst="round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Node 4</a:t>
                </a:r>
                <a:endParaRPr lang="zh-CN" altLang="en-US" dirty="0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 flipH="1">
                <a:off x="4149920" y="4501130"/>
                <a:ext cx="1165419" cy="610457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/>
                  <a:t>Node 3</a:t>
                </a:r>
                <a:endParaRPr lang="zh-CN" altLang="en-US" dirty="0"/>
              </a:p>
            </p:txBody>
          </p: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77" t="19952" r="8902" b="20340"/>
              <a:stretch/>
            </p:blipFill>
            <p:spPr>
              <a:xfrm>
                <a:off x="1252863" y="4427816"/>
                <a:ext cx="1032387" cy="757084"/>
              </a:xfrm>
              <a:prstGeom prst="rect">
                <a:avLst/>
              </a:prstGeom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1607816" y="5465157"/>
              <a:ext cx="1423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Leader-based</a:t>
              </a:r>
              <a:endParaRPr lang="zh-CN" altLang="en-US" dirty="0"/>
            </a:p>
          </p:txBody>
        </p:sp>
      </p:grpSp>
      <p:sp>
        <p:nvSpPr>
          <p:cNvPr id="22" name="圆角矩形 21"/>
          <p:cNvSpPr/>
          <p:nvPr/>
        </p:nvSpPr>
        <p:spPr>
          <a:xfrm flipH="1">
            <a:off x="5243689" y="3839344"/>
            <a:ext cx="902334" cy="4726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 flipH="1">
            <a:off x="6596617" y="3858046"/>
            <a:ext cx="902334" cy="4726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24" name="圆角矩形 23"/>
          <p:cNvSpPr/>
          <p:nvPr/>
        </p:nvSpPr>
        <p:spPr>
          <a:xfrm flipH="1">
            <a:off x="5223750" y="4701620"/>
            <a:ext cx="902334" cy="4726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4</a:t>
            </a:r>
            <a:endParaRPr lang="zh-CN" altLang="en-US" dirty="0"/>
          </a:p>
        </p:txBody>
      </p:sp>
      <p:sp>
        <p:nvSpPr>
          <p:cNvPr id="25" name="圆角矩形 24"/>
          <p:cNvSpPr/>
          <p:nvPr/>
        </p:nvSpPr>
        <p:spPr>
          <a:xfrm flipH="1">
            <a:off x="6596617" y="4701620"/>
            <a:ext cx="902334" cy="4726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9952" r="8902" b="20340"/>
          <a:stretch/>
        </p:blipFill>
        <p:spPr>
          <a:xfrm>
            <a:off x="5930424" y="2974108"/>
            <a:ext cx="799333" cy="58617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5538848" y="5837489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Rotating-based</a:t>
            </a:r>
            <a:endParaRPr lang="zh-CN" altLang="en-US" dirty="0"/>
          </a:p>
        </p:txBody>
      </p:sp>
      <p:sp>
        <p:nvSpPr>
          <p:cNvPr id="33" name="圆角矩形 32"/>
          <p:cNvSpPr/>
          <p:nvPr/>
        </p:nvSpPr>
        <p:spPr>
          <a:xfrm flipH="1">
            <a:off x="8859623" y="3873859"/>
            <a:ext cx="902334" cy="47265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1</a:t>
            </a:r>
            <a:endParaRPr lang="zh-CN" altLang="en-US" dirty="0"/>
          </a:p>
        </p:txBody>
      </p:sp>
      <p:sp>
        <p:nvSpPr>
          <p:cNvPr id="34" name="圆角矩形 33"/>
          <p:cNvSpPr/>
          <p:nvPr/>
        </p:nvSpPr>
        <p:spPr>
          <a:xfrm flipH="1">
            <a:off x="10212551" y="3892561"/>
            <a:ext cx="902334" cy="47265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2</a:t>
            </a:r>
            <a:endParaRPr lang="zh-CN" altLang="en-US" dirty="0"/>
          </a:p>
        </p:txBody>
      </p:sp>
      <p:sp>
        <p:nvSpPr>
          <p:cNvPr id="35" name="圆角矩形 34"/>
          <p:cNvSpPr/>
          <p:nvPr/>
        </p:nvSpPr>
        <p:spPr>
          <a:xfrm flipH="1">
            <a:off x="8839684" y="4736135"/>
            <a:ext cx="902334" cy="4726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4</a:t>
            </a:r>
            <a:endParaRPr lang="zh-CN" altLang="en-US" dirty="0"/>
          </a:p>
        </p:txBody>
      </p:sp>
      <p:sp>
        <p:nvSpPr>
          <p:cNvPr id="36" name="圆角矩形 35"/>
          <p:cNvSpPr/>
          <p:nvPr/>
        </p:nvSpPr>
        <p:spPr>
          <a:xfrm flipH="1">
            <a:off x="10212551" y="4736135"/>
            <a:ext cx="902334" cy="47265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Node 3</a:t>
            </a:r>
            <a:endParaRPr lang="zh-CN" altLang="en-US" dirty="0"/>
          </a:p>
        </p:txBody>
      </p:sp>
      <p:sp>
        <p:nvSpPr>
          <p:cNvPr id="38" name="文本框 37"/>
          <p:cNvSpPr txBox="1"/>
          <p:nvPr/>
        </p:nvSpPr>
        <p:spPr>
          <a:xfrm>
            <a:off x="9435192" y="5465157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Leaderless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59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C -0.04375 0.00139 -0.11914 0.00995 -0.13841 0.06528 C -0.15781 0.1206 -0.13086 0.27755 -0.11615 0.33148 C -0.0444 0.38866 0.08034 0.39028 0.11159 0.32361 C 0.14258 0.25648 0.16328 0.10926 0.12383 0.05486 C 0.08984 0.02083 0.04388 -0.00208 -0.00013 -0.00023 Z " pathEditMode="relative" rAng="0" ptsTypes="AAAAAA">
                                      <p:cBhvr>
                                        <p:cTn id="3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1" grpId="0"/>
      <p:bldP spid="33" grpId="0" animBg="1"/>
      <p:bldP spid="34" grpId="0" animBg="1"/>
      <p:bldP spid="35" grpId="0" animBg="1"/>
      <p:bldP spid="36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Order Matters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  <p:sp>
        <p:nvSpPr>
          <p:cNvPr id="49" name="内容占位符 5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502996"/>
          </a:xfrm>
        </p:spPr>
        <p:txBody>
          <a:bodyPr/>
          <a:lstStyle/>
          <a:p>
            <a:r>
              <a:rPr lang="en-US" dirty="0"/>
              <a:t>In Blockchain…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20" y="3258741"/>
            <a:ext cx="3800849" cy="19954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-493" r="17469" b="-1"/>
          <a:stretch/>
        </p:blipFill>
        <p:spPr>
          <a:xfrm>
            <a:off x="6166224" y="3258741"/>
            <a:ext cx="4316363" cy="2005277"/>
          </a:xfrm>
          <a:prstGeom prst="rect">
            <a:avLst/>
          </a:prstGeom>
        </p:spPr>
      </p:pic>
      <p:sp>
        <p:nvSpPr>
          <p:cNvPr id="10" name="内容占位符 5"/>
          <p:cNvSpPr txBox="1">
            <a:spLocks/>
          </p:cNvSpPr>
          <p:nvPr/>
        </p:nvSpPr>
        <p:spPr>
          <a:xfrm>
            <a:off x="838200" y="1716833"/>
            <a:ext cx="10515600" cy="462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Respect each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Background</a:t>
            </a:r>
          </a:p>
          <a:p>
            <a:r>
              <a:rPr lang="en-US" altLang="zh-CN" dirty="0"/>
              <a:t>Byzantine ordered consensus</a:t>
            </a:r>
          </a:p>
          <a:p>
            <a:pPr lvl="1"/>
            <a:r>
              <a:rPr lang="en-US" altLang="zh-CN" dirty="0"/>
              <a:t>Byzantine Oligarchy and Democracy</a:t>
            </a:r>
          </a:p>
          <a:p>
            <a:pPr marL="685800" lvl="2">
              <a:spcBef>
                <a:spcPts val="1000"/>
              </a:spcBef>
            </a:pPr>
            <a:r>
              <a:rPr lang="en-US" altLang="zh-CN" sz="2400" dirty="0">
                <a:solidFill>
                  <a:schemeClr val="bg2"/>
                </a:solidFill>
              </a:rPr>
              <a:t>Ordering Properties</a:t>
            </a:r>
          </a:p>
          <a:p>
            <a:r>
              <a:rPr lang="en-US" dirty="0">
                <a:solidFill>
                  <a:schemeClr val="bg2"/>
                </a:solidFill>
              </a:rPr>
              <a:t>Pompe</a:t>
            </a:r>
          </a:p>
          <a:p>
            <a:r>
              <a:rPr lang="en-US" dirty="0">
                <a:solidFill>
                  <a:schemeClr val="bg2"/>
                </a:solidFill>
              </a:rPr>
              <a:t>Pompe’s features</a:t>
            </a:r>
          </a:p>
          <a:p>
            <a:r>
              <a:rPr lang="en-US" dirty="0">
                <a:solidFill>
                  <a:schemeClr val="bg2"/>
                </a:solidFill>
              </a:rPr>
              <a:t>Implementation and Experiments</a:t>
            </a:r>
          </a:p>
          <a:p>
            <a:r>
              <a:rPr lang="en-US" dirty="0">
                <a:solidFill>
                  <a:schemeClr val="bg2"/>
                </a:solidFill>
              </a:rPr>
              <a:t>Discussion and 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12/16/2020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817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24252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24252;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Gill Sans MT"/>
        <a:ea typeface="华康俪金黑W8(P)"/>
        <a:cs typeface=""/>
      </a:majorFont>
      <a:minorFont>
        <a:latin typeface="Gill Sans M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9705</TotalTime>
  <Words>2796</Words>
  <Application>Microsoft Office PowerPoint</Application>
  <PresentationFormat>宽屏</PresentationFormat>
  <Paragraphs>703</Paragraphs>
  <Slides>45</Slides>
  <Notes>44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45</vt:i4>
      </vt:variant>
    </vt:vector>
  </HeadingPairs>
  <TitlesOfParts>
    <vt:vector size="57" baseType="lpstr">
      <vt:lpstr>NimbusRomNo9L-Regu</vt:lpstr>
      <vt:lpstr>NimbusRomNo9L-ReguItal</vt:lpstr>
      <vt:lpstr>楷体</vt:lpstr>
      <vt:lpstr>微软雅黑</vt:lpstr>
      <vt:lpstr>Arial</vt:lpstr>
      <vt:lpstr>Calibri</vt:lpstr>
      <vt:lpstr>Cambria Math</vt:lpstr>
      <vt:lpstr>Gill Sans MT</vt:lpstr>
      <vt:lpstr>Segoe UI</vt:lpstr>
      <vt:lpstr>Times New Roman</vt:lpstr>
      <vt:lpstr>Office 主题</vt:lpstr>
      <vt:lpstr>1_Office 主题</vt:lpstr>
      <vt:lpstr>PowerPoint 演示文稿</vt:lpstr>
      <vt:lpstr>Today’s agenda</vt:lpstr>
      <vt:lpstr>Today’s agenda</vt:lpstr>
      <vt:lpstr>Blockchain</vt:lpstr>
      <vt:lpstr>Today’s agenda</vt:lpstr>
      <vt:lpstr>BFT SMR</vt:lpstr>
      <vt:lpstr>BFT SMR</vt:lpstr>
      <vt:lpstr>Order Matters</vt:lpstr>
      <vt:lpstr>Today’s agenda</vt:lpstr>
      <vt:lpstr>Byzantine Oligarchy</vt:lpstr>
      <vt:lpstr>Some Concepts</vt:lpstr>
      <vt:lpstr>Free Will</vt:lpstr>
      <vt:lpstr>Byzantine Democracy</vt:lpstr>
      <vt:lpstr>Byzantine Democracy</vt:lpstr>
      <vt:lpstr>Byzantine Democracy</vt:lpstr>
      <vt:lpstr>Byzantine ordered consensus</vt:lpstr>
      <vt:lpstr>Today’s agenda</vt:lpstr>
      <vt:lpstr>Ordering Properties</vt:lpstr>
      <vt:lpstr>Ordering Properties</vt:lpstr>
      <vt:lpstr>Ordering Properties</vt:lpstr>
      <vt:lpstr>Today’s agenda</vt:lpstr>
      <vt:lpstr>Overview</vt:lpstr>
      <vt:lpstr>Today’s agenda</vt:lpstr>
      <vt:lpstr>Protocol——Ordering Phase</vt:lpstr>
      <vt:lpstr>Protocol——Ordering Phase</vt:lpstr>
      <vt:lpstr>Protocol——Ordering Phase</vt:lpstr>
      <vt:lpstr>Protocol——Consensus Phase</vt:lpstr>
      <vt:lpstr>Protocol——Consensus Phase</vt:lpstr>
      <vt:lpstr>Outline</vt:lpstr>
      <vt:lpstr>Consistency</vt:lpstr>
      <vt:lpstr>Validity</vt:lpstr>
      <vt:lpstr>Ordering linearizability</vt:lpstr>
      <vt:lpstr>Strong liveness</vt:lpstr>
      <vt:lpstr>Strong liveness</vt:lpstr>
      <vt:lpstr>Byzantine’s influence on Pompe</vt:lpstr>
      <vt:lpstr>Byzantine’s influence on Pompe</vt:lpstr>
      <vt:lpstr>Byzantine’s influence on Pompe</vt:lpstr>
      <vt:lpstr>Outline</vt:lpstr>
      <vt:lpstr>Implementation</vt:lpstr>
      <vt:lpstr>Experimental Evaluation</vt:lpstr>
      <vt:lpstr>Experimental Evaluation</vt:lpstr>
      <vt:lpstr>Experimental Evaluation</vt:lpstr>
      <vt:lpstr>Experimental Evaluation</vt:lpstr>
      <vt:lpstr>Outline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GaoChuqing</cp:lastModifiedBy>
  <cp:revision>1184</cp:revision>
  <cp:lastPrinted>2018-07-10T14:59:54Z</cp:lastPrinted>
  <dcterms:created xsi:type="dcterms:W3CDTF">2013-05-07T11:05:13Z</dcterms:created>
  <dcterms:modified xsi:type="dcterms:W3CDTF">2020-12-16T12:32:53Z</dcterms:modified>
</cp:coreProperties>
</file>