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5"/>
  </p:notesMasterIdLst>
  <p:sldIdLst>
    <p:sldId id="256" r:id="rId2"/>
    <p:sldId id="272" r:id="rId3"/>
    <p:sldId id="286" r:id="rId4"/>
    <p:sldId id="273" r:id="rId5"/>
    <p:sldId id="274" r:id="rId6"/>
    <p:sldId id="275" r:id="rId7"/>
    <p:sldId id="276" r:id="rId8"/>
    <p:sldId id="277" r:id="rId9"/>
    <p:sldId id="581" r:id="rId10"/>
    <p:sldId id="562" r:id="rId11"/>
    <p:sldId id="563" r:id="rId12"/>
    <p:sldId id="565" r:id="rId13"/>
    <p:sldId id="566" r:id="rId14"/>
    <p:sldId id="569" r:id="rId15"/>
    <p:sldId id="570" r:id="rId16"/>
    <p:sldId id="571" r:id="rId17"/>
    <p:sldId id="572" r:id="rId18"/>
    <p:sldId id="579" r:id="rId19"/>
    <p:sldId id="573" r:id="rId20"/>
    <p:sldId id="575" r:id="rId21"/>
    <p:sldId id="576" r:id="rId22"/>
    <p:sldId id="577" r:id="rId23"/>
    <p:sldId id="578" r:id="rId24"/>
    <p:sldId id="580" r:id="rId25"/>
    <p:sldId id="279" r:id="rId26"/>
    <p:sldId id="278" r:id="rId27"/>
    <p:sldId id="280" r:id="rId28"/>
    <p:sldId id="281" r:id="rId29"/>
    <p:sldId id="283" r:id="rId30"/>
    <p:sldId id="282" r:id="rId31"/>
    <p:sldId id="285" r:id="rId32"/>
    <p:sldId id="257" r:id="rId33"/>
    <p:sldId id="258" r:id="rId34"/>
    <p:sldId id="259" r:id="rId35"/>
    <p:sldId id="260" r:id="rId36"/>
    <p:sldId id="261" r:id="rId37"/>
    <p:sldId id="262" r:id="rId38"/>
    <p:sldId id="271" r:id="rId39"/>
    <p:sldId id="263" r:id="rId40"/>
    <p:sldId id="264" r:id="rId41"/>
    <p:sldId id="265" r:id="rId42"/>
    <p:sldId id="266" r:id="rId43"/>
    <p:sldId id="267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04DEB2C-695D-43CE-B210-8ECBCACCEBF7}">
          <p14:sldIdLst>
            <p14:sldId id="256"/>
            <p14:sldId id="272"/>
            <p14:sldId id="286"/>
            <p14:sldId id="273"/>
            <p14:sldId id="274"/>
            <p14:sldId id="275"/>
            <p14:sldId id="276"/>
            <p14:sldId id="277"/>
            <p14:sldId id="581"/>
            <p14:sldId id="562"/>
            <p14:sldId id="563"/>
            <p14:sldId id="565"/>
            <p14:sldId id="566"/>
            <p14:sldId id="569"/>
            <p14:sldId id="570"/>
            <p14:sldId id="571"/>
            <p14:sldId id="572"/>
            <p14:sldId id="579"/>
            <p14:sldId id="573"/>
            <p14:sldId id="575"/>
            <p14:sldId id="576"/>
            <p14:sldId id="577"/>
            <p14:sldId id="578"/>
            <p14:sldId id="580"/>
            <p14:sldId id="279"/>
            <p14:sldId id="278"/>
            <p14:sldId id="280"/>
            <p14:sldId id="281"/>
            <p14:sldId id="283"/>
            <p14:sldId id="282"/>
          </p14:sldIdLst>
        </p14:section>
        <p14:section name="repo" id="{D66EB51A-C28C-4514-A11F-7F930B79BD90}">
          <p14:sldIdLst>
            <p14:sldId id="285"/>
            <p14:sldId id="257"/>
            <p14:sldId id="258"/>
            <p14:sldId id="259"/>
            <p14:sldId id="260"/>
            <p14:sldId id="261"/>
            <p14:sldId id="262"/>
            <p14:sldId id="271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39" autoAdjust="0"/>
  </p:normalViewPr>
  <p:slideViewPr>
    <p:cSldViewPr snapToGrid="0">
      <p:cViewPr varScale="1">
        <p:scale>
          <a:sx n="90" d="100"/>
          <a:sy n="90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7EF5-ECEB-48F2-A758-428C9B882F99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83E09-E9EF-405D-8549-32906B4AB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3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</a:t>
            </a:r>
            <a:r>
              <a:rPr lang="en-US" altLang="zh-CN" dirty="0"/>
              <a:t>PPT</a:t>
            </a:r>
            <a:r>
              <a:rPr lang="zh-CN" altLang="en-US" dirty="0"/>
              <a:t>主要想简单介绍一下什么是</a:t>
            </a:r>
            <a:r>
              <a:rPr lang="en-US" altLang="zh-CN" dirty="0"/>
              <a:t>Query Engine</a:t>
            </a:r>
          </a:p>
          <a:p>
            <a:endParaRPr lang="en-US" altLang="zh-CN" dirty="0"/>
          </a:p>
          <a:p>
            <a:r>
              <a:rPr lang="zh-CN" altLang="en-US" dirty="0"/>
              <a:t>图是</a:t>
            </a:r>
            <a:r>
              <a:rPr lang="en-US" altLang="zh-CN" dirty="0"/>
              <a:t>Query</a:t>
            </a:r>
            <a:r>
              <a:rPr lang="zh-CN" altLang="en-US" dirty="0"/>
              <a:t>的过程</a:t>
            </a:r>
            <a:r>
              <a:rPr lang="en-US" altLang="zh-CN" dirty="0"/>
              <a:t>,. </a:t>
            </a:r>
            <a:r>
              <a:rPr lang="zh-CN" altLang="en-US" dirty="0"/>
              <a:t>主要分为两个部分</a:t>
            </a:r>
            <a:endParaRPr lang="en-US" altLang="zh-CN" dirty="0"/>
          </a:p>
          <a:p>
            <a:r>
              <a:rPr lang="zh-CN" altLang="en-US" dirty="0"/>
              <a:t>处理</a:t>
            </a:r>
            <a:r>
              <a:rPr lang="en-US" altLang="zh-CN" dirty="0"/>
              <a:t>query</a:t>
            </a:r>
            <a:r>
              <a:rPr lang="zh-CN" altLang="en-US" dirty="0"/>
              <a:t>命令和存储数据</a:t>
            </a:r>
            <a:endParaRPr lang="en-US" altLang="zh-CN" dirty="0"/>
          </a:p>
          <a:p>
            <a:r>
              <a:rPr lang="zh-CN" altLang="en-US" dirty="0"/>
              <a:t>这个</a:t>
            </a:r>
            <a:r>
              <a:rPr lang="en-US" altLang="zh-CN" dirty="0"/>
              <a:t>paper focus</a:t>
            </a:r>
            <a:r>
              <a:rPr lang="zh-CN" altLang="en-US" dirty="0"/>
              <a:t>在存储数据</a:t>
            </a:r>
            <a:r>
              <a:rPr lang="en-US" altLang="zh-CN" dirty="0"/>
              <a:t>(</a:t>
            </a:r>
            <a:r>
              <a:rPr lang="zh-CN" altLang="en-US" dirty="0"/>
              <a:t>其并没有关心查询流程的优化</a:t>
            </a:r>
            <a:r>
              <a:rPr lang="en-US" altLang="zh-CN" dirty="0"/>
              <a:t>, </a:t>
            </a:r>
            <a:r>
              <a:rPr lang="zh-CN" altLang="en-US" dirty="0"/>
              <a:t>还是在存储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742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r>
              <a:rPr lang="en-US" altLang="zh-CN" dirty="0"/>
              <a:t>2</a:t>
            </a:r>
            <a:r>
              <a:rPr lang="zh-CN" altLang="en-US" dirty="0"/>
              <a:t>个</a:t>
            </a:r>
            <a:r>
              <a:rPr lang="en-US" altLang="zh-CN" dirty="0"/>
              <a:t>Idea,</a:t>
            </a:r>
            <a:r>
              <a:rPr lang="zh-CN" altLang="en-US" dirty="0"/>
              <a:t>是</a:t>
            </a:r>
            <a:r>
              <a:rPr lang="en-US" altLang="zh-CN" dirty="0"/>
              <a:t>cache,</a:t>
            </a:r>
            <a:r>
              <a:rPr lang="zh-CN" altLang="en-US" dirty="0"/>
              <a:t>为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做</a:t>
            </a:r>
            <a:r>
              <a:rPr lang="en-US" altLang="zh-CN" dirty="0"/>
              <a:t>cache</a:t>
            </a:r>
          </a:p>
          <a:p>
            <a:r>
              <a:rPr lang="zh-CN" altLang="en-US" dirty="0"/>
              <a:t>为什么做</a:t>
            </a:r>
            <a:r>
              <a:rPr lang="en-US" altLang="zh-CN" dirty="0"/>
              <a:t>cache</a:t>
            </a:r>
            <a:r>
              <a:rPr lang="zh-CN" altLang="en-US" dirty="0"/>
              <a:t>呢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有这三个原因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	1.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  <a:r>
              <a:rPr lang="zh-CN" altLang="en-US" dirty="0"/>
              <a:t>太慢</a:t>
            </a:r>
            <a:r>
              <a:rPr lang="en-US" altLang="zh-CN" dirty="0"/>
              <a:t>,</a:t>
            </a:r>
            <a:r>
              <a:rPr lang="zh-CN" altLang="en-US" dirty="0"/>
              <a:t>如果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只通过</a:t>
            </a:r>
            <a:r>
              <a:rPr lang="en-US" altLang="zh-CN" dirty="0"/>
              <a:t>S3,</a:t>
            </a:r>
            <a:r>
              <a:rPr lang="zh-CN" altLang="en-US" dirty="0"/>
              <a:t>性能会有影响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	2.</a:t>
            </a:r>
            <a:r>
              <a:rPr lang="zh-CN" altLang="en-US" dirty="0"/>
              <a:t> 中间数据大小我们也看到了</a:t>
            </a:r>
            <a:r>
              <a:rPr lang="en-US" altLang="zh-CN" dirty="0"/>
              <a:t>,</a:t>
            </a:r>
            <a:r>
              <a:rPr lang="zh-CN" altLang="en-US" dirty="0"/>
              <a:t>可以很大</a:t>
            </a:r>
            <a:r>
              <a:rPr lang="en-US" altLang="zh-CN" dirty="0"/>
              <a:t>,</a:t>
            </a:r>
            <a:r>
              <a:rPr lang="zh-CN" altLang="en-US" dirty="0"/>
              <a:t>也可能很小</a:t>
            </a:r>
            <a:r>
              <a:rPr lang="en-US" altLang="zh-CN" dirty="0"/>
              <a:t>,</a:t>
            </a:r>
            <a:r>
              <a:rPr lang="zh-CN" altLang="en-US" dirty="0"/>
              <a:t>同时不需要持久化</a:t>
            </a:r>
            <a:r>
              <a:rPr lang="en-US" altLang="zh-CN" dirty="0"/>
              <a:t>,</a:t>
            </a:r>
            <a:r>
              <a:rPr lang="zh-CN" altLang="en-US" dirty="0"/>
              <a:t>下一次</a:t>
            </a:r>
            <a:r>
              <a:rPr lang="en-US" altLang="zh-CN" dirty="0"/>
              <a:t>query</a:t>
            </a:r>
            <a:r>
              <a:rPr lang="zh-CN" altLang="en-US" dirty="0"/>
              <a:t>就没有用了</a:t>
            </a:r>
            <a:r>
              <a:rPr lang="en-US" altLang="zh-CN" dirty="0"/>
              <a:t>,</a:t>
            </a:r>
            <a:r>
              <a:rPr lang="zh-CN" altLang="en-US" dirty="0"/>
              <a:t>我们就可以空出空间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		</a:t>
            </a:r>
            <a:r>
              <a:rPr lang="zh-CN" altLang="en-US" dirty="0"/>
              <a:t>峰值需求可能很大</a:t>
            </a:r>
            <a:r>
              <a:rPr lang="en-US" altLang="zh-CN" dirty="0"/>
              <a:t>,</a:t>
            </a:r>
            <a:r>
              <a:rPr lang="zh-CN" altLang="en-US" dirty="0"/>
              <a:t>几个</a:t>
            </a:r>
            <a:r>
              <a:rPr lang="en-US" altLang="zh-CN" dirty="0"/>
              <a:t>G,</a:t>
            </a:r>
            <a:r>
              <a:rPr lang="zh-CN" altLang="en-US" dirty="0"/>
              <a:t>但是平均需求是很低的</a:t>
            </a:r>
            <a:endParaRPr lang="en-US" altLang="zh-CN" dirty="0"/>
          </a:p>
          <a:p>
            <a:r>
              <a:rPr lang="en-US" altLang="zh-CN" dirty="0"/>
              <a:t>		</a:t>
            </a:r>
            <a:r>
              <a:rPr lang="zh-CN" altLang="en-US" dirty="0"/>
              <a:t>这样</a:t>
            </a:r>
            <a:r>
              <a:rPr lang="en-US" altLang="zh-CN" dirty="0"/>
              <a:t>Mem</a:t>
            </a:r>
            <a:r>
              <a:rPr lang="zh-CN" altLang="en-US" dirty="0"/>
              <a:t>和</a:t>
            </a:r>
            <a:r>
              <a:rPr lang="en-US" altLang="zh-CN" dirty="0"/>
              <a:t>SSD</a:t>
            </a:r>
            <a:r>
              <a:rPr lang="zh-CN" altLang="en-US" dirty="0"/>
              <a:t>就空出了空间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	3.</a:t>
            </a:r>
            <a:r>
              <a:rPr lang="zh-CN" altLang="en-US" dirty="0"/>
              <a:t> 第三点就是对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的</a:t>
            </a:r>
            <a:r>
              <a:rPr lang="en-US" altLang="zh-CN" dirty="0"/>
              <a:t>cache</a:t>
            </a:r>
            <a:r>
              <a:rPr lang="zh-CN" altLang="en-US" dirty="0"/>
              <a:t>是有意义的</a:t>
            </a:r>
            <a:r>
              <a:rPr lang="en-US" altLang="zh-CN" dirty="0"/>
              <a:t>,warehouse</a:t>
            </a:r>
            <a:r>
              <a:rPr lang="zh-CN" altLang="en-US" dirty="0"/>
              <a:t>里面对这些数据访问分布是</a:t>
            </a:r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skewed,</a:t>
            </a:r>
            <a:r>
              <a:rPr lang="zh-CN" altLang="en-US" dirty="0"/>
              <a:t>也就是会有局部性特点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有了做</a:t>
            </a:r>
            <a:r>
              <a:rPr lang="en-US" altLang="zh-CN" dirty="0"/>
              <a:t>cache</a:t>
            </a:r>
            <a:r>
              <a:rPr lang="zh-CN" altLang="en-US" dirty="0"/>
              <a:t>的动机之后</a:t>
            </a:r>
            <a:r>
              <a:rPr lang="en-US" altLang="zh-CN" dirty="0"/>
              <a:t>,</a:t>
            </a:r>
            <a:r>
              <a:rPr lang="zh-CN" altLang="en-US" dirty="0"/>
              <a:t>我们先重点看一下这个</a:t>
            </a:r>
            <a:r>
              <a:rPr lang="en-US" altLang="zh-CN" dirty="0"/>
              <a:t>cache</a:t>
            </a:r>
            <a:r>
              <a:rPr lang="zh-CN" altLang="en-US" dirty="0"/>
              <a:t>是怎么做的</a:t>
            </a:r>
            <a:r>
              <a:rPr lang="en-US" altLang="zh-CN" dirty="0"/>
              <a:t>,</a:t>
            </a:r>
            <a:r>
              <a:rPr lang="zh-CN" altLang="en-US" dirty="0"/>
              <a:t>具体有哪些策略和优化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	cache</a:t>
            </a:r>
            <a:r>
              <a:rPr lang="zh-CN" altLang="en-US" dirty="0"/>
              <a:t>有这三个</a:t>
            </a:r>
            <a:r>
              <a:rPr lang="en-US" altLang="zh-CN" dirty="0"/>
              <a:t>idea: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 err="1"/>
              <a:t>hashing,write</a:t>
            </a:r>
            <a:r>
              <a:rPr lang="en-US" altLang="zh-CN" dirty="0"/>
              <a:t>-through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  <a:r>
              <a:rPr lang="zh-CN" altLang="en-US" dirty="0"/>
              <a:t>和</a:t>
            </a:r>
            <a:r>
              <a:rPr lang="en-US" altLang="zh-CN" dirty="0"/>
              <a:t>LRU</a:t>
            </a:r>
            <a:r>
              <a:rPr lang="zh-CN" altLang="en-US" dirty="0"/>
              <a:t>策略</a:t>
            </a:r>
            <a:r>
              <a:rPr lang="en-US" altLang="zh-CN" dirty="0"/>
              <a:t>,</a:t>
            </a:r>
            <a:r>
              <a:rPr lang="zh-CN" altLang="en-US" dirty="0"/>
              <a:t>采用了这样的方案之后</a:t>
            </a:r>
            <a:r>
              <a:rPr lang="en-US" altLang="zh-CN" dirty="0"/>
              <a:t>,</a:t>
            </a:r>
            <a:r>
              <a:rPr lang="zh-CN" altLang="en-US" dirty="0"/>
              <a:t>他们就有了三个具体的策略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78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第一个是利用一致性哈希</a:t>
            </a:r>
            <a:r>
              <a:rPr lang="en-US" altLang="zh-CN" dirty="0"/>
              <a:t>,</a:t>
            </a:r>
            <a:r>
              <a:rPr lang="zh-CN" altLang="en-US" dirty="0"/>
              <a:t>采用</a:t>
            </a:r>
            <a:r>
              <a:rPr lang="en-US" altLang="zh-CN" dirty="0"/>
              <a:t>locality-aware</a:t>
            </a:r>
            <a:r>
              <a:rPr lang="zh-CN" altLang="en-US" dirty="0"/>
              <a:t>的</a:t>
            </a:r>
            <a:r>
              <a:rPr lang="en-US" altLang="zh-CN" dirty="0"/>
              <a:t>task</a:t>
            </a:r>
            <a:r>
              <a:rPr lang="zh-CN" altLang="en-US" dirty="0"/>
              <a:t>调度</a:t>
            </a:r>
            <a:endParaRPr lang="en-US" altLang="zh-CN" dirty="0"/>
          </a:p>
          <a:p>
            <a:r>
              <a:rPr lang="zh-CN" altLang="en-US" dirty="0"/>
              <a:t>结合具体例子理解一下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一个顾客在</a:t>
            </a:r>
            <a:r>
              <a:rPr lang="en-US" altLang="zh-CN" dirty="0"/>
              <a:t>S3</a:t>
            </a:r>
            <a:r>
              <a:rPr lang="zh-CN" altLang="en-US" dirty="0"/>
              <a:t>上存了</a:t>
            </a:r>
            <a:r>
              <a:rPr lang="en-US" altLang="zh-CN" dirty="0"/>
              <a:t>1</a:t>
            </a:r>
            <a:r>
              <a:rPr lang="zh-CN" altLang="en-US" dirty="0"/>
              <a:t>百万个文件</a:t>
            </a:r>
            <a:r>
              <a:rPr lang="en-US" altLang="zh-CN" dirty="0"/>
              <a:t>,</a:t>
            </a:r>
            <a:r>
              <a:rPr lang="zh-CN" altLang="en-US" dirty="0"/>
              <a:t>并且申请了</a:t>
            </a:r>
            <a:r>
              <a:rPr lang="en-US" altLang="zh-CN" dirty="0"/>
              <a:t>1</a:t>
            </a:r>
            <a:r>
              <a:rPr lang="zh-CN" altLang="en-US" dirty="0"/>
              <a:t>个</a:t>
            </a:r>
            <a:r>
              <a:rPr lang="en-US" altLang="zh-CN" dirty="0"/>
              <a:t>10</a:t>
            </a:r>
            <a:r>
              <a:rPr lang="zh-CN" altLang="en-US" dirty="0"/>
              <a:t>节点的</a:t>
            </a:r>
            <a:r>
              <a:rPr lang="en-US" altLang="zh-CN" dirty="0"/>
              <a:t>VW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他有提交了两个</a:t>
            </a:r>
            <a:r>
              <a:rPr lang="en-US" altLang="zh-CN" dirty="0"/>
              <a:t>query</a:t>
            </a:r>
          </a:p>
          <a:p>
            <a:r>
              <a:rPr lang="en-US" altLang="zh-CN" dirty="0"/>
              <a:t>	query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是操作</a:t>
            </a:r>
            <a:r>
              <a:rPr lang="en-US" altLang="zh-CN" dirty="0"/>
              <a:t>100</a:t>
            </a:r>
            <a:r>
              <a:rPr lang="zh-CN" altLang="en-US" dirty="0"/>
              <a:t>个文件</a:t>
            </a:r>
            <a:endParaRPr lang="en-US" altLang="zh-CN" dirty="0"/>
          </a:p>
          <a:p>
            <a:r>
              <a:rPr lang="en-US" altLang="zh-CN" dirty="0"/>
              <a:t>	query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是操作十万个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因为采用了一致性哈希</a:t>
            </a:r>
            <a:r>
              <a:rPr lang="en-US" altLang="zh-CN" dirty="0"/>
              <a:t>,persistent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的</a:t>
            </a:r>
            <a:r>
              <a:rPr lang="en-US" altLang="zh-CN" dirty="0"/>
              <a:t>cache</a:t>
            </a:r>
            <a:r>
              <a:rPr lang="zh-CN" altLang="en-US" dirty="0"/>
              <a:t>被均匀的分配到了</a:t>
            </a:r>
            <a:r>
              <a:rPr lang="en-US" altLang="zh-CN" dirty="0"/>
              <a:t>10</a:t>
            </a:r>
            <a:r>
              <a:rPr lang="zh-CN" altLang="en-US" dirty="0"/>
              <a:t>个节点中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这样</a:t>
            </a:r>
            <a:r>
              <a:rPr lang="en-US" altLang="zh-CN" dirty="0"/>
              <a:t>,</a:t>
            </a:r>
            <a:r>
              <a:rPr lang="zh-CN" altLang="en-US" dirty="0"/>
              <a:t>每个</a:t>
            </a:r>
            <a:r>
              <a:rPr lang="en-US" altLang="zh-CN" dirty="0"/>
              <a:t>query</a:t>
            </a:r>
            <a:r>
              <a:rPr lang="zh-CN" altLang="en-US" dirty="0"/>
              <a:t>被分成很多个细粒度的</a:t>
            </a:r>
            <a:r>
              <a:rPr lang="en-US" altLang="zh-CN" dirty="0"/>
              <a:t>task,</a:t>
            </a:r>
            <a:r>
              <a:rPr lang="zh-CN" altLang="en-US" dirty="0"/>
              <a:t>每个</a:t>
            </a:r>
            <a:r>
              <a:rPr lang="en-US" altLang="zh-CN" dirty="0"/>
              <a:t>task</a:t>
            </a:r>
            <a:r>
              <a:rPr lang="zh-CN" altLang="en-US" dirty="0"/>
              <a:t>被分配到含有对应文件的</a:t>
            </a:r>
            <a:r>
              <a:rPr lang="en-US" altLang="zh-CN" dirty="0"/>
              <a:t>cache</a:t>
            </a:r>
            <a:r>
              <a:rPr lang="zh-CN" altLang="en-US" dirty="0"/>
              <a:t>的节点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这样一来</a:t>
            </a:r>
            <a:r>
              <a:rPr lang="en-US" altLang="zh-CN" dirty="0"/>
              <a:t>,</a:t>
            </a:r>
            <a:r>
              <a:rPr lang="zh-CN" altLang="en-US" dirty="0"/>
              <a:t>这些</a:t>
            </a:r>
            <a:r>
              <a:rPr lang="en-US" altLang="zh-CN" dirty="0"/>
              <a:t>task</a:t>
            </a:r>
            <a:r>
              <a:rPr lang="zh-CN" altLang="en-US" dirty="0"/>
              <a:t>被分配到</a:t>
            </a:r>
            <a:r>
              <a:rPr lang="en-US" altLang="zh-CN" dirty="0"/>
              <a:t>10</a:t>
            </a:r>
            <a:r>
              <a:rPr lang="zh-CN" altLang="en-US" dirty="0"/>
              <a:t>个节点中</a:t>
            </a:r>
            <a:r>
              <a:rPr lang="en-US" altLang="zh-CN" dirty="0"/>
              <a:t>,query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和</a:t>
            </a:r>
            <a:r>
              <a:rPr lang="en-US" altLang="zh-CN" dirty="0"/>
              <a:t>B</a:t>
            </a:r>
            <a:r>
              <a:rPr lang="zh-CN" altLang="en-US" dirty="0"/>
              <a:t>虽然文件数差了一千倍</a:t>
            </a:r>
            <a:r>
              <a:rPr lang="en-US" altLang="zh-CN" dirty="0"/>
              <a:t>,</a:t>
            </a:r>
            <a:r>
              <a:rPr lang="zh-CN" altLang="en-US" dirty="0"/>
              <a:t>但是都可以均匀地负载到</a:t>
            </a:r>
            <a:r>
              <a:rPr lang="en-US" altLang="zh-CN" dirty="0"/>
              <a:t>10</a:t>
            </a:r>
            <a:r>
              <a:rPr lang="zh-CN" altLang="en-US" dirty="0"/>
              <a:t>个节点中执行</a:t>
            </a:r>
            <a:r>
              <a:rPr lang="en-US" altLang="zh-CN" dirty="0"/>
              <a:t>.</a:t>
            </a:r>
            <a:r>
              <a:rPr lang="zh-CN" altLang="en-US" dirty="0"/>
              <a:t>并行度被充分利用</a:t>
            </a:r>
            <a:r>
              <a:rPr lang="en-US" altLang="zh-CN" dirty="0"/>
              <a:t>,</a:t>
            </a:r>
            <a:r>
              <a:rPr lang="zh-CN" altLang="en-US" dirty="0"/>
              <a:t>有利于负载均衡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3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我们的第二个策略</a:t>
            </a:r>
            <a:r>
              <a:rPr lang="en-US" altLang="zh-CN" dirty="0"/>
              <a:t>,</a:t>
            </a:r>
            <a:r>
              <a:rPr lang="zh-CN" altLang="en-US" dirty="0"/>
              <a:t>是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stealing</a:t>
            </a:r>
          </a:p>
          <a:p>
            <a:r>
              <a:rPr lang="zh-CN" altLang="en-US" dirty="0"/>
              <a:t>其实一致性哈希</a:t>
            </a:r>
            <a:r>
              <a:rPr lang="en-US" altLang="zh-CN" dirty="0"/>
              <a:t>,</a:t>
            </a:r>
            <a:r>
              <a:rPr lang="zh-CN" altLang="en-US" dirty="0"/>
              <a:t>也会有负载不均衡的情况</a:t>
            </a:r>
            <a:r>
              <a:rPr lang="en-US" altLang="zh-CN" dirty="0"/>
              <a:t>,</a:t>
            </a:r>
            <a:r>
              <a:rPr lang="zh-CN" altLang="en-US" dirty="0"/>
              <a:t>前面我说了文件是被均匀地分配到各个节点中的</a:t>
            </a:r>
            <a:r>
              <a:rPr lang="en-US" altLang="zh-CN" dirty="0"/>
              <a:t>,</a:t>
            </a:r>
            <a:r>
              <a:rPr lang="zh-CN" altLang="en-US" dirty="0"/>
              <a:t>但是我们的</a:t>
            </a:r>
            <a:r>
              <a:rPr lang="en-US" altLang="zh-CN" dirty="0"/>
              <a:t>query</a:t>
            </a:r>
            <a:r>
              <a:rPr lang="zh-CN" altLang="en-US" dirty="0"/>
              <a:t>情况</a:t>
            </a:r>
            <a:r>
              <a:rPr lang="en-US" altLang="zh-CN" dirty="0"/>
              <a:t>,</a:t>
            </a:r>
            <a:r>
              <a:rPr lang="zh-CN" altLang="en-US" dirty="0"/>
              <a:t>是一个动态的过程</a:t>
            </a:r>
            <a:r>
              <a:rPr lang="en-US" altLang="zh-CN" dirty="0"/>
              <a:t>,</a:t>
            </a:r>
            <a:r>
              <a:rPr lang="zh-CN" altLang="en-US" dirty="0"/>
              <a:t>很可能某一些文件</a:t>
            </a:r>
            <a:r>
              <a:rPr lang="en-US" altLang="zh-CN" dirty="0"/>
              <a:t>,</a:t>
            </a:r>
            <a:r>
              <a:rPr lang="zh-CN" altLang="en-US" dirty="0"/>
              <a:t>在某一些时间点</a:t>
            </a:r>
            <a:r>
              <a:rPr lang="en-US" altLang="zh-CN" dirty="0"/>
              <a:t>,</a:t>
            </a:r>
            <a:r>
              <a:rPr lang="zh-CN" altLang="en-US" dirty="0"/>
              <a:t>是热的</a:t>
            </a:r>
            <a:r>
              <a:rPr lang="en-US" altLang="zh-CN" dirty="0"/>
              <a:t>.</a:t>
            </a:r>
            <a:r>
              <a:rPr lang="zh-CN" altLang="en-US" dirty="0"/>
              <a:t>这样也会导致负载的不均衡</a:t>
            </a:r>
            <a:endParaRPr lang="en-US" altLang="zh-CN" dirty="0"/>
          </a:p>
          <a:p>
            <a:r>
              <a:rPr lang="zh-CN" altLang="en-US" dirty="0"/>
              <a:t>所以</a:t>
            </a:r>
            <a:r>
              <a:rPr lang="en-US" altLang="zh-CN" dirty="0"/>
              <a:t>Snowflake</a:t>
            </a:r>
            <a:r>
              <a:rPr lang="zh-CN" altLang="en-US" dirty="0"/>
              <a:t>对于这个问题</a:t>
            </a:r>
            <a:r>
              <a:rPr lang="en-US" altLang="zh-CN" dirty="0"/>
              <a:t>,</a:t>
            </a:r>
            <a:r>
              <a:rPr lang="zh-CN" altLang="en-US" dirty="0"/>
              <a:t>采用了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stealing</a:t>
            </a:r>
            <a:r>
              <a:rPr lang="zh-CN" altLang="en-US" dirty="0"/>
              <a:t>的优化方案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考虑这样一个场景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	Node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overload</a:t>
            </a:r>
            <a:r>
              <a:rPr lang="zh-CN" altLang="en-US" dirty="0"/>
              <a:t>了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而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是空闲的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新来了一个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t1,</a:t>
            </a:r>
            <a:r>
              <a:rPr lang="zh-CN" altLang="en-US" dirty="0"/>
              <a:t>本来是要被分配到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上的</a:t>
            </a:r>
            <a:r>
              <a:rPr lang="en-US" altLang="zh-CN" dirty="0"/>
              <a:t>,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但是我们现在把它分配到</a:t>
            </a:r>
            <a:r>
              <a:rPr lang="en-US" altLang="zh-CN" dirty="0"/>
              <a:t>B</a:t>
            </a:r>
            <a:r>
              <a:rPr lang="zh-CN" altLang="en-US" dirty="0"/>
              <a:t>上面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这样在</a:t>
            </a:r>
            <a:r>
              <a:rPr lang="en-US" altLang="zh-CN" dirty="0"/>
              <a:t>B</a:t>
            </a:r>
            <a:r>
              <a:rPr lang="zh-CN" altLang="en-US" dirty="0"/>
              <a:t>上面</a:t>
            </a:r>
            <a:r>
              <a:rPr lang="en-US" altLang="zh-CN" dirty="0"/>
              <a:t>,t1</a:t>
            </a:r>
            <a:r>
              <a:rPr lang="zh-CN" altLang="en-US" dirty="0"/>
              <a:t>要访问的数据</a:t>
            </a:r>
            <a:r>
              <a:rPr lang="en-US" altLang="zh-CN" dirty="0"/>
              <a:t>,</a:t>
            </a:r>
            <a:r>
              <a:rPr lang="zh-CN" altLang="en-US" dirty="0"/>
              <a:t>可能已经</a:t>
            </a:r>
            <a:r>
              <a:rPr lang="en-US" altLang="zh-CN" dirty="0"/>
              <a:t>cache</a:t>
            </a:r>
            <a:r>
              <a:rPr lang="zh-CN" altLang="en-US" dirty="0"/>
              <a:t>在了</a:t>
            </a:r>
            <a:r>
              <a:rPr lang="en-US" altLang="zh-CN" dirty="0"/>
              <a:t>A</a:t>
            </a:r>
            <a:r>
              <a:rPr lang="zh-CN" altLang="en-US" dirty="0"/>
              <a:t>上面</a:t>
            </a:r>
            <a:r>
              <a:rPr lang="en-US" altLang="zh-CN" dirty="0"/>
              <a:t>,</a:t>
            </a:r>
            <a:r>
              <a:rPr lang="zh-CN" altLang="en-US" dirty="0"/>
              <a:t>但是我们直接从</a:t>
            </a:r>
            <a:r>
              <a:rPr lang="en-US" altLang="zh-CN" dirty="0"/>
              <a:t>S3</a:t>
            </a:r>
            <a:r>
              <a:rPr lang="zh-CN" altLang="en-US" dirty="0"/>
              <a:t>远程读取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这样是因为我们采用了</a:t>
            </a:r>
            <a:r>
              <a:rPr lang="en-US" altLang="zh-CN" dirty="0"/>
              <a:t>write-through</a:t>
            </a:r>
            <a:r>
              <a:rPr lang="zh-CN" altLang="en-US" dirty="0"/>
              <a:t>的策略</a:t>
            </a:r>
            <a:r>
              <a:rPr lang="en-US" altLang="zh-CN" dirty="0"/>
              <a:t>,S3</a:t>
            </a:r>
            <a:r>
              <a:rPr lang="zh-CN" altLang="en-US" dirty="0"/>
              <a:t>上面的一定是最新的</a:t>
            </a:r>
            <a:r>
              <a:rPr lang="en-US" altLang="zh-CN" dirty="0"/>
              <a:t>,</a:t>
            </a:r>
            <a:r>
              <a:rPr lang="zh-CN" altLang="en-US" dirty="0"/>
              <a:t>不会出错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并且</a:t>
            </a:r>
            <a:r>
              <a:rPr lang="en-US" altLang="zh-CN" dirty="0"/>
              <a:t>A</a:t>
            </a:r>
            <a:r>
              <a:rPr lang="zh-CN" altLang="en-US" dirty="0"/>
              <a:t>已经过载了</a:t>
            </a:r>
            <a:r>
              <a:rPr lang="en-US" altLang="zh-CN" dirty="0"/>
              <a:t>,</a:t>
            </a:r>
            <a:r>
              <a:rPr lang="zh-CN" altLang="en-US" dirty="0"/>
              <a:t>可以不打扰它</a:t>
            </a:r>
            <a:endParaRPr lang="en-US" altLang="zh-CN" dirty="0"/>
          </a:p>
          <a:p>
            <a:r>
              <a:rPr lang="zh-CN" altLang="en-US" dirty="0"/>
              <a:t>这样</a:t>
            </a:r>
            <a:r>
              <a:rPr lang="en-US" altLang="zh-CN" dirty="0"/>
              <a:t>,query</a:t>
            </a:r>
            <a:r>
              <a:rPr lang="zh-CN" altLang="en-US" dirty="0"/>
              <a:t>动态的负载均衡</a:t>
            </a:r>
            <a:r>
              <a:rPr lang="en-US" altLang="zh-CN" dirty="0"/>
              <a:t>,</a:t>
            </a:r>
            <a:r>
              <a:rPr lang="zh-CN" altLang="en-US" dirty="0"/>
              <a:t>就可以解决了</a:t>
            </a:r>
            <a:endParaRPr lang="en-US" altLang="zh-CN" dirty="0"/>
          </a:p>
          <a:p>
            <a:r>
              <a:rPr lang="en-US" altLang="zh-CN" dirty="0"/>
              <a:t>	</a:t>
            </a:r>
          </a:p>
          <a:p>
            <a:r>
              <a:rPr lang="en-US" altLang="zh-CN" dirty="0"/>
              <a:t>	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48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第三个策略就是</a:t>
            </a:r>
            <a:r>
              <a:rPr lang="en-US" altLang="zh-CN" dirty="0"/>
              <a:t>lazy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hashing</a:t>
            </a:r>
          </a:p>
          <a:p>
            <a:r>
              <a:rPr lang="zh-CN" altLang="en-US" dirty="0"/>
              <a:t>我们结合右边的图来看一下扩容的情况</a:t>
            </a:r>
            <a:endParaRPr lang="en-US" altLang="zh-CN" dirty="0"/>
          </a:p>
          <a:p>
            <a:r>
              <a:rPr lang="zh-CN" altLang="en-US" dirty="0"/>
              <a:t>本来</a:t>
            </a:r>
            <a:r>
              <a:rPr lang="en-US" altLang="zh-CN" dirty="0"/>
              <a:t>,</a:t>
            </a:r>
            <a:r>
              <a:rPr lang="zh-CN" altLang="en-US" dirty="0"/>
              <a:t>右图上面</a:t>
            </a:r>
            <a:r>
              <a:rPr lang="en-US" altLang="zh-CN" dirty="0"/>
              <a:t>,T6</a:t>
            </a:r>
            <a:r>
              <a:rPr lang="zh-CN" altLang="en-US" dirty="0"/>
              <a:t>是被分配到</a:t>
            </a:r>
            <a:r>
              <a:rPr lang="en-US" altLang="zh-CN" dirty="0"/>
              <a:t>N1</a:t>
            </a:r>
            <a:r>
              <a:rPr lang="zh-CN" altLang="en-US" dirty="0"/>
              <a:t>上面的</a:t>
            </a:r>
            <a:r>
              <a:rPr lang="en-US" altLang="zh-CN" dirty="0"/>
              <a:t>,</a:t>
            </a:r>
            <a:r>
              <a:rPr lang="zh-CN" altLang="en-US" dirty="0"/>
              <a:t>因为</a:t>
            </a:r>
            <a:r>
              <a:rPr lang="en-US" altLang="zh-CN" dirty="0"/>
              <a:t>N1</a:t>
            </a:r>
            <a:r>
              <a:rPr lang="zh-CN" altLang="en-US" dirty="0"/>
              <a:t>负责</a:t>
            </a:r>
            <a:r>
              <a:rPr lang="en-US" altLang="zh-CN" dirty="0"/>
              <a:t>F1,F6</a:t>
            </a:r>
            <a:r>
              <a:rPr lang="zh-CN" altLang="en-US" dirty="0"/>
              <a:t>的</a:t>
            </a:r>
            <a:r>
              <a:rPr lang="en-US" altLang="zh-CN" dirty="0"/>
              <a:t>cache</a:t>
            </a:r>
          </a:p>
          <a:p>
            <a:r>
              <a:rPr lang="zh-CN" altLang="en-US" dirty="0"/>
              <a:t>但是我们扩容得到一个新的</a:t>
            </a:r>
            <a:r>
              <a:rPr lang="en-US" altLang="zh-CN" dirty="0"/>
              <a:t>N6</a:t>
            </a:r>
            <a:r>
              <a:rPr lang="zh-CN" altLang="en-US" dirty="0"/>
              <a:t>之后</a:t>
            </a:r>
            <a:r>
              <a:rPr lang="en-US" altLang="zh-CN" dirty="0"/>
              <a:t>,</a:t>
            </a:r>
            <a:r>
              <a:rPr lang="zh-CN" altLang="en-US" dirty="0"/>
              <a:t>如果是一般的一致性哈希</a:t>
            </a:r>
            <a:r>
              <a:rPr lang="en-US" altLang="zh-CN" dirty="0"/>
              <a:t>,</a:t>
            </a:r>
            <a:r>
              <a:rPr lang="zh-CN" altLang="en-US" dirty="0"/>
              <a:t>添加之后会有</a:t>
            </a:r>
            <a:r>
              <a:rPr lang="en-US" altLang="zh-CN" dirty="0"/>
              <a:t>reshuffle</a:t>
            </a:r>
            <a:r>
              <a:rPr lang="zh-CN" altLang="en-US" dirty="0"/>
              <a:t>的问题</a:t>
            </a:r>
            <a:r>
              <a:rPr lang="en-US" altLang="zh-CN" dirty="0"/>
              <a:t>,</a:t>
            </a:r>
            <a:r>
              <a:rPr lang="zh-CN" altLang="en-US" dirty="0"/>
              <a:t>因为</a:t>
            </a:r>
            <a:r>
              <a:rPr lang="en-US" altLang="zh-CN" dirty="0"/>
              <a:t>partition</a:t>
            </a:r>
            <a:r>
              <a:rPr lang="zh-CN" altLang="en-US" dirty="0"/>
              <a:t>都变了</a:t>
            </a:r>
            <a:endParaRPr lang="en-US" altLang="zh-CN" dirty="0"/>
          </a:p>
          <a:p>
            <a:r>
              <a:rPr lang="zh-CN" altLang="en-US" dirty="0"/>
              <a:t>但是我们采用</a:t>
            </a:r>
            <a:r>
              <a:rPr lang="en-US" altLang="zh-CN" dirty="0"/>
              <a:t>lazy</a:t>
            </a:r>
            <a:r>
              <a:rPr lang="zh-CN" altLang="en-US" dirty="0"/>
              <a:t>的方式</a:t>
            </a:r>
            <a:r>
              <a:rPr lang="en-US" altLang="zh-CN" dirty="0"/>
              <a:t>,</a:t>
            </a:r>
            <a:r>
              <a:rPr lang="zh-CN" altLang="en-US" dirty="0"/>
              <a:t>不</a:t>
            </a:r>
            <a:r>
              <a:rPr lang="en-US" altLang="zh-CN" dirty="0"/>
              <a:t>reshuffle.</a:t>
            </a:r>
          </a:p>
          <a:p>
            <a:r>
              <a:rPr lang="zh-CN" altLang="en-US" dirty="0"/>
              <a:t>新的</a:t>
            </a:r>
            <a:r>
              <a:rPr lang="en-US" altLang="zh-CN" dirty="0"/>
              <a:t>T6</a:t>
            </a:r>
            <a:r>
              <a:rPr lang="zh-CN" altLang="en-US" dirty="0"/>
              <a:t>来了之后</a:t>
            </a:r>
            <a:r>
              <a:rPr lang="en-US" altLang="zh-CN" dirty="0"/>
              <a:t>,</a:t>
            </a:r>
            <a:r>
              <a:rPr lang="zh-CN" altLang="en-US" dirty="0"/>
              <a:t>虽然</a:t>
            </a:r>
            <a:r>
              <a:rPr lang="en-US" altLang="zh-CN" dirty="0"/>
              <a:t>F6</a:t>
            </a:r>
            <a:r>
              <a:rPr lang="zh-CN" altLang="en-US" dirty="0"/>
              <a:t>现在还在</a:t>
            </a:r>
            <a:r>
              <a:rPr lang="en-US" altLang="zh-CN" dirty="0"/>
              <a:t>N1</a:t>
            </a:r>
            <a:r>
              <a:rPr lang="zh-CN" altLang="en-US" dirty="0"/>
              <a:t>上面</a:t>
            </a:r>
            <a:r>
              <a:rPr lang="en-US" altLang="zh-CN" dirty="0"/>
              <a:t>,</a:t>
            </a:r>
            <a:r>
              <a:rPr lang="zh-CN" altLang="en-US" dirty="0"/>
              <a:t>但是我们按照新的</a:t>
            </a:r>
            <a:r>
              <a:rPr lang="en-US" altLang="zh-CN" dirty="0"/>
              <a:t>partition</a:t>
            </a:r>
            <a:r>
              <a:rPr lang="zh-CN" altLang="en-US" dirty="0"/>
              <a:t>方案</a:t>
            </a:r>
            <a:r>
              <a:rPr lang="en-US" altLang="zh-CN" dirty="0"/>
              <a:t>,</a:t>
            </a:r>
            <a:r>
              <a:rPr lang="zh-CN" altLang="en-US" dirty="0"/>
              <a:t>把</a:t>
            </a:r>
            <a:r>
              <a:rPr lang="en-US" altLang="zh-CN" dirty="0"/>
              <a:t>T6</a:t>
            </a:r>
            <a:r>
              <a:rPr lang="zh-CN" altLang="en-US" dirty="0"/>
              <a:t>分配到</a:t>
            </a:r>
            <a:r>
              <a:rPr lang="en-US" altLang="zh-CN" dirty="0"/>
              <a:t>N6</a:t>
            </a:r>
            <a:r>
              <a:rPr lang="zh-CN" altLang="en-US" dirty="0"/>
              <a:t>上面</a:t>
            </a:r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N6</a:t>
            </a:r>
            <a:r>
              <a:rPr lang="zh-CN" altLang="en-US" dirty="0"/>
              <a:t>上面</a:t>
            </a:r>
            <a:r>
              <a:rPr lang="en-US" altLang="zh-CN" dirty="0"/>
              <a:t>,</a:t>
            </a:r>
            <a:r>
              <a:rPr lang="zh-CN" altLang="en-US" dirty="0"/>
              <a:t>没有</a:t>
            </a:r>
            <a:r>
              <a:rPr lang="en-US" altLang="zh-CN" dirty="0"/>
              <a:t>F6</a:t>
            </a:r>
            <a:r>
              <a:rPr lang="zh-CN" altLang="en-US" dirty="0"/>
              <a:t>的</a:t>
            </a:r>
            <a:r>
              <a:rPr lang="en-US" altLang="zh-CN" dirty="0"/>
              <a:t>cache,</a:t>
            </a:r>
            <a:r>
              <a:rPr lang="zh-CN" altLang="en-US" dirty="0"/>
              <a:t>我们直接从</a:t>
            </a:r>
            <a:r>
              <a:rPr lang="en-US" altLang="zh-CN" dirty="0"/>
              <a:t>S3</a:t>
            </a:r>
            <a:r>
              <a:rPr lang="zh-CN" altLang="en-US" dirty="0"/>
              <a:t>上面读</a:t>
            </a:r>
            <a:r>
              <a:rPr lang="en-US" altLang="zh-CN" dirty="0"/>
              <a:t>,</a:t>
            </a:r>
            <a:r>
              <a:rPr lang="zh-CN" altLang="en-US" dirty="0"/>
              <a:t>因为</a:t>
            </a:r>
            <a:r>
              <a:rPr lang="en-US" altLang="zh-CN" dirty="0"/>
              <a:t>write-through,S3</a:t>
            </a:r>
            <a:r>
              <a:rPr lang="zh-CN" altLang="en-US" dirty="0"/>
              <a:t>上是最新的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这样</a:t>
            </a:r>
            <a:r>
              <a:rPr lang="en-US" altLang="zh-CN" dirty="0"/>
              <a:t>,N1</a:t>
            </a:r>
            <a:r>
              <a:rPr lang="zh-CN" altLang="en-US" dirty="0"/>
              <a:t>上的</a:t>
            </a:r>
            <a:r>
              <a:rPr lang="en-US" altLang="zh-CN" dirty="0"/>
              <a:t>F6</a:t>
            </a:r>
            <a:r>
              <a:rPr lang="zh-CN" altLang="en-US" dirty="0"/>
              <a:t>怎么办呢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放着</a:t>
            </a:r>
            <a:r>
              <a:rPr lang="en-US" altLang="zh-CN" dirty="0"/>
              <a:t>,</a:t>
            </a:r>
            <a:r>
              <a:rPr lang="zh-CN" altLang="en-US" dirty="0"/>
              <a:t>因为我们还有</a:t>
            </a:r>
            <a:r>
              <a:rPr lang="en-US" altLang="zh-CN" dirty="0"/>
              <a:t>LRU,N1</a:t>
            </a:r>
            <a:r>
              <a:rPr lang="zh-CN" altLang="en-US" dirty="0"/>
              <a:t>上的</a:t>
            </a:r>
            <a:r>
              <a:rPr lang="en-US" altLang="zh-CN" dirty="0"/>
              <a:t>task</a:t>
            </a:r>
            <a:r>
              <a:rPr lang="zh-CN" altLang="en-US" dirty="0"/>
              <a:t>不再访问</a:t>
            </a:r>
            <a:r>
              <a:rPr lang="en-US" altLang="zh-CN" dirty="0"/>
              <a:t>N1</a:t>
            </a:r>
            <a:r>
              <a:rPr lang="zh-CN" altLang="en-US" dirty="0"/>
              <a:t>上的</a:t>
            </a:r>
            <a:r>
              <a:rPr lang="en-US" altLang="zh-CN" dirty="0"/>
              <a:t>N6,</a:t>
            </a:r>
            <a:r>
              <a:rPr lang="zh-CN" altLang="en-US" dirty="0"/>
              <a:t>所以</a:t>
            </a:r>
            <a:r>
              <a:rPr lang="en-US" altLang="zh-CN" dirty="0"/>
              <a:t>N6</a:t>
            </a:r>
            <a:r>
              <a:rPr lang="zh-CN" altLang="en-US" dirty="0"/>
              <a:t>很快会被</a:t>
            </a:r>
            <a:r>
              <a:rPr lang="en-US" altLang="zh-CN" dirty="0"/>
              <a:t>LRU</a:t>
            </a:r>
            <a:r>
              <a:rPr lang="zh-CN" altLang="en-US" dirty="0"/>
              <a:t>替换掉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这样一来</a:t>
            </a:r>
            <a:r>
              <a:rPr lang="en-US" altLang="zh-CN" dirty="0"/>
              <a:t>,</a:t>
            </a:r>
            <a:r>
              <a:rPr lang="zh-CN" altLang="en-US" dirty="0"/>
              <a:t>虽然有一些文件在扩容之后被遗弃在了不应该在的地方</a:t>
            </a:r>
            <a:r>
              <a:rPr lang="en-US" altLang="zh-CN" dirty="0"/>
              <a:t>,</a:t>
            </a:r>
            <a:r>
              <a:rPr lang="zh-CN" altLang="en-US" dirty="0"/>
              <a:t>但是不影响我们的</a:t>
            </a:r>
            <a:r>
              <a:rPr lang="en-US" altLang="zh-CN" dirty="0"/>
              <a:t>consistency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1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/>
              <a:t>(avg. hit rate is close to 80% for read-only queries and around 60% for read-write queries).</a:t>
            </a:r>
          </a:p>
          <a:p>
            <a:r>
              <a:rPr lang="zh-CN" altLang="en-US" dirty="0"/>
              <a:t>然后我们看一下</a:t>
            </a:r>
            <a:r>
              <a:rPr lang="en-US" altLang="zh-CN" dirty="0"/>
              <a:t>cache</a:t>
            </a:r>
            <a:r>
              <a:rPr lang="zh-CN" altLang="en-US" dirty="0"/>
              <a:t>的效果如何</a:t>
            </a:r>
            <a:endParaRPr lang="en-US" altLang="zh-CN" dirty="0"/>
          </a:p>
          <a:p>
            <a:r>
              <a:rPr lang="zh-CN" altLang="en-US" dirty="0"/>
              <a:t>这是命中率</a:t>
            </a:r>
            <a:endParaRPr lang="en-US" altLang="zh-CN" dirty="0"/>
          </a:p>
          <a:p>
            <a:r>
              <a:rPr lang="zh-CN" altLang="en-US" dirty="0"/>
              <a:t>左边是</a:t>
            </a:r>
            <a:r>
              <a:rPr lang="en-US" altLang="zh-CN" dirty="0"/>
              <a:t>read-only,</a:t>
            </a:r>
            <a:r>
              <a:rPr lang="zh-CN" altLang="en-US" dirty="0"/>
              <a:t> 右边是</a:t>
            </a:r>
            <a:r>
              <a:rPr lang="en-US" altLang="zh-CN" dirty="0"/>
              <a:t>read-write,</a:t>
            </a:r>
          </a:p>
          <a:p>
            <a:r>
              <a:rPr lang="zh-CN" altLang="en-US" dirty="0"/>
              <a:t>都是</a:t>
            </a:r>
            <a:r>
              <a:rPr lang="en-US" altLang="zh-CN" dirty="0"/>
              <a:t>CDF</a:t>
            </a:r>
            <a:r>
              <a:rPr lang="zh-CN" altLang="en-US" dirty="0"/>
              <a:t>图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可以看出</a:t>
            </a:r>
            <a:r>
              <a:rPr lang="en-US" altLang="zh-CN" dirty="0"/>
              <a:t>,</a:t>
            </a:r>
            <a:r>
              <a:rPr lang="zh-CN" altLang="en-US" dirty="0"/>
              <a:t>对于左边</a:t>
            </a:r>
            <a:r>
              <a:rPr lang="en-US" altLang="zh-CN" dirty="0"/>
              <a:t>,80%</a:t>
            </a:r>
            <a:r>
              <a:rPr lang="zh-CN" altLang="en-US" dirty="0"/>
              <a:t>以上的</a:t>
            </a:r>
            <a:r>
              <a:rPr lang="en-US" altLang="zh-CN" dirty="0"/>
              <a:t>query,</a:t>
            </a:r>
            <a:r>
              <a:rPr lang="zh-CN" altLang="en-US" dirty="0"/>
              <a:t>命中率有</a:t>
            </a:r>
            <a:r>
              <a:rPr lang="en-US" altLang="zh-CN" dirty="0"/>
              <a:t>80%</a:t>
            </a:r>
            <a:r>
              <a:rPr lang="zh-CN" altLang="en-US" dirty="0"/>
              <a:t>以上</a:t>
            </a:r>
            <a:r>
              <a:rPr lang="en-US" altLang="zh-CN" dirty="0"/>
              <a:t>,</a:t>
            </a:r>
            <a:r>
              <a:rPr lang="zh-CN" altLang="en-US" dirty="0"/>
              <a:t>读写的话</a:t>
            </a:r>
            <a:r>
              <a:rPr lang="en-US" altLang="zh-CN" dirty="0"/>
              <a:t>,</a:t>
            </a:r>
            <a:r>
              <a:rPr lang="zh-CN" altLang="en-US" dirty="0"/>
              <a:t>大约</a:t>
            </a:r>
            <a:r>
              <a:rPr lang="en-US" altLang="zh-CN" dirty="0"/>
              <a:t>60%</a:t>
            </a:r>
            <a:r>
              <a:rPr lang="zh-CN" altLang="en-US" dirty="0"/>
              <a:t>以上的</a:t>
            </a:r>
            <a:r>
              <a:rPr lang="en-US" altLang="zh-CN" dirty="0"/>
              <a:t>query</a:t>
            </a:r>
            <a:r>
              <a:rPr lang="zh-CN" altLang="en-US" dirty="0"/>
              <a:t>命中率有</a:t>
            </a:r>
            <a:r>
              <a:rPr lang="en-US" altLang="zh-CN" dirty="0"/>
              <a:t>80%</a:t>
            </a:r>
            <a:r>
              <a:rPr lang="zh-CN" altLang="en-US" dirty="0"/>
              <a:t>以上</a:t>
            </a:r>
            <a:endParaRPr lang="en-US" altLang="zh-CN" dirty="0"/>
          </a:p>
          <a:p>
            <a:r>
              <a:rPr lang="zh-CN" altLang="en-US" dirty="0"/>
              <a:t>可以看出来</a:t>
            </a:r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还是很高的</a:t>
            </a:r>
            <a:endParaRPr lang="en-US" altLang="zh-CN" dirty="0"/>
          </a:p>
          <a:p>
            <a:r>
              <a:rPr lang="zh-CN" altLang="en-US" dirty="0"/>
              <a:t>只</a:t>
            </a:r>
            <a:r>
              <a:rPr lang="en-US" altLang="zh-CN" dirty="0"/>
              <a:t>cache</a:t>
            </a:r>
            <a:r>
              <a:rPr lang="zh-CN" altLang="en-US" dirty="0"/>
              <a:t>了千分之一点的数据</a:t>
            </a:r>
            <a:endParaRPr lang="en-US" altLang="zh-CN" dirty="0"/>
          </a:p>
          <a:p>
            <a:r>
              <a:rPr lang="zh-CN" altLang="en-US" dirty="0"/>
              <a:t>他们也提到了</a:t>
            </a:r>
            <a:r>
              <a:rPr lang="en-US" altLang="zh-CN" dirty="0"/>
              <a:t>,data</a:t>
            </a:r>
            <a:r>
              <a:rPr lang="zh-CN" altLang="en-US" dirty="0"/>
              <a:t> </a:t>
            </a:r>
            <a:r>
              <a:rPr lang="en-US" altLang="zh-CN" dirty="0"/>
              <a:t>warehouse</a:t>
            </a:r>
            <a:r>
              <a:rPr lang="zh-CN" altLang="en-US" dirty="0"/>
              <a:t>里面</a:t>
            </a:r>
            <a:r>
              <a:rPr lang="en-US" altLang="zh-CN" dirty="0"/>
              <a:t>,</a:t>
            </a:r>
            <a:r>
              <a:rPr lang="zh-CN" altLang="en-US" dirty="0"/>
              <a:t>数据的访问空间和时间的局部性是很</a:t>
            </a:r>
            <a:r>
              <a:rPr lang="en-US" altLang="zh-CN" dirty="0"/>
              <a:t>common</a:t>
            </a:r>
            <a:r>
              <a:rPr lang="zh-CN" altLang="en-US" dirty="0"/>
              <a:t>的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128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然后我们看一下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</a:t>
            </a:r>
            <a:r>
              <a:rPr lang="zh-CN" altLang="en-US" dirty="0"/>
              <a:t>的讨论</a:t>
            </a:r>
            <a:endParaRPr lang="en-US" altLang="zh-CN" dirty="0"/>
          </a:p>
          <a:p>
            <a:r>
              <a:rPr lang="zh-CN" altLang="en-US" dirty="0"/>
              <a:t>先看一下中间数据</a:t>
            </a:r>
            <a:endParaRPr lang="en-US" altLang="zh-CN" dirty="0"/>
          </a:p>
          <a:p>
            <a:r>
              <a:rPr lang="zh-CN" altLang="en-US" dirty="0"/>
              <a:t>前面我们说了</a:t>
            </a:r>
            <a:r>
              <a:rPr lang="en-US" altLang="zh-CN" dirty="0"/>
              <a:t>,</a:t>
            </a:r>
            <a:r>
              <a:rPr lang="zh-CN" altLang="en-US" dirty="0"/>
              <a:t>目前的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采用的是</a:t>
            </a:r>
            <a:r>
              <a:rPr lang="en-US" altLang="zh-CN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  <a:r>
              <a:rPr lang="zh-CN" altLang="en-US" dirty="0"/>
              <a:t>的方案</a:t>
            </a:r>
            <a:endParaRPr lang="en-US" altLang="zh-CN" dirty="0"/>
          </a:p>
          <a:p>
            <a:r>
              <a:rPr lang="zh-CN" altLang="en-US" dirty="0"/>
              <a:t>但是显然</a:t>
            </a:r>
            <a:r>
              <a:rPr lang="en-US" altLang="zh-CN" dirty="0"/>
              <a:t>,spill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可能带来更高的性能</a:t>
            </a:r>
            <a:endParaRPr lang="en-US" altLang="zh-CN" dirty="0"/>
          </a:p>
          <a:p>
            <a:pPr algn="l"/>
            <a:r>
              <a:rPr lang="en-US" altLang="zh-CN" dirty="0"/>
              <a:t>paper</a:t>
            </a:r>
            <a:r>
              <a:rPr lang="zh-CN" altLang="en-US" dirty="0"/>
              <a:t>里面没有说</a:t>
            </a:r>
            <a:r>
              <a:rPr lang="en-US" altLang="zh-CN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可能的中间数据的调度和管理方案</a:t>
            </a:r>
            <a:endParaRPr lang="en-US" altLang="zh-CN" dirty="0"/>
          </a:p>
          <a:p>
            <a:pPr algn="l"/>
            <a:r>
              <a:rPr lang="zh-CN" altLang="en-US" dirty="0"/>
              <a:t>而是讨论了其他需要考虑的问题</a:t>
            </a:r>
            <a:r>
              <a:rPr lang="en-US" altLang="zh-CN" dirty="0"/>
              <a:t>:</a:t>
            </a:r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那就是</a:t>
            </a:r>
            <a:r>
              <a:rPr lang="en-US" altLang="zh-CN" dirty="0"/>
              <a:t>accurate</a:t>
            </a:r>
            <a:r>
              <a:rPr lang="zh-CN" altLang="en-US" dirty="0"/>
              <a:t> </a:t>
            </a:r>
            <a:r>
              <a:rPr lang="en-US" altLang="zh-CN" dirty="0"/>
              <a:t>provisioning</a:t>
            </a:r>
          </a:p>
          <a:p>
            <a:pPr algn="l"/>
            <a:r>
              <a:rPr lang="zh-CN" altLang="en-US" dirty="0"/>
              <a:t>为了满足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demand,</a:t>
            </a:r>
            <a:r>
              <a:rPr lang="zh-CN" altLang="en-US" dirty="0"/>
              <a:t>资源的利用率可能很低</a:t>
            </a:r>
            <a:endParaRPr lang="en-US" altLang="zh-CN" dirty="0"/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在我们的</a:t>
            </a:r>
            <a:r>
              <a:rPr lang="en-US" altLang="zh-CN" dirty="0"/>
              <a:t>VW</a:t>
            </a:r>
            <a:r>
              <a:rPr lang="zh-CN" altLang="en-US" dirty="0"/>
              <a:t>中</a:t>
            </a:r>
            <a:r>
              <a:rPr lang="en-US" altLang="zh-CN" dirty="0"/>
              <a:t>,</a:t>
            </a:r>
            <a:r>
              <a:rPr lang="en-US" altLang="zh-CN" dirty="0" err="1"/>
              <a:t>Cpu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mem</a:t>
            </a:r>
            <a:r>
              <a:rPr lang="zh-CN" altLang="en-US" dirty="0"/>
              <a:t>和</a:t>
            </a:r>
            <a:r>
              <a:rPr lang="en-US" altLang="zh-CN" dirty="0" err="1"/>
              <a:t>ssd</a:t>
            </a:r>
            <a:r>
              <a:rPr lang="zh-CN" altLang="en-US" dirty="0"/>
              <a:t>是固定的</a:t>
            </a:r>
            <a:endParaRPr lang="en-US" altLang="zh-CN" dirty="0"/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我们看一下下面这三个图</a:t>
            </a:r>
            <a:r>
              <a:rPr lang="en-US" altLang="zh-CN" dirty="0"/>
              <a:t>.</a:t>
            </a:r>
            <a:r>
              <a:rPr lang="zh-CN" altLang="en-US" dirty="0"/>
              <a:t>第一个图</a:t>
            </a:r>
            <a:r>
              <a:rPr lang="en-US" altLang="zh-CN" dirty="0"/>
              <a:t>,</a:t>
            </a:r>
            <a:r>
              <a:rPr lang="zh-CN" altLang="en-US" dirty="0"/>
              <a:t>中间数据大小是横跨多个数量级的</a:t>
            </a:r>
            <a:endParaRPr lang="en-US" altLang="zh-CN" dirty="0"/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第二个图</a:t>
            </a:r>
            <a:r>
              <a:rPr lang="en-US" altLang="zh-CN" dirty="0"/>
              <a:t>,</a:t>
            </a:r>
            <a:r>
              <a:rPr lang="en-US" altLang="zh-CN" dirty="0" err="1"/>
              <a:t>cpu</a:t>
            </a:r>
            <a:r>
              <a:rPr lang="zh-CN" altLang="en-US" dirty="0"/>
              <a:t>开销和中间数据的交换关系不大</a:t>
            </a:r>
            <a:r>
              <a:rPr lang="en-US" altLang="zh-CN" dirty="0"/>
              <a:t>.</a:t>
            </a:r>
            <a:r>
              <a:rPr lang="zh-CN" altLang="en-US" dirty="0"/>
              <a:t>所以为了满足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demand,</a:t>
            </a:r>
            <a:r>
              <a:rPr lang="zh-CN" altLang="en-US" dirty="0"/>
              <a:t> </a:t>
            </a:r>
            <a:r>
              <a:rPr lang="en-US" altLang="zh-CN" dirty="0" err="1"/>
              <a:t>cpu</a:t>
            </a:r>
            <a:r>
              <a:rPr lang="zh-CN" altLang="en-US" dirty="0"/>
              <a:t>和存储资源都要按照最多的分配</a:t>
            </a:r>
            <a:r>
              <a:rPr lang="en-US" altLang="zh-CN" dirty="0"/>
              <a:t>,</a:t>
            </a:r>
            <a:r>
              <a:rPr lang="zh-CN" altLang="en-US" dirty="0"/>
              <a:t>这样一来</a:t>
            </a:r>
            <a:r>
              <a:rPr lang="en-US" altLang="zh-CN" dirty="0"/>
              <a:t>,</a:t>
            </a:r>
            <a:r>
              <a:rPr lang="zh-CN" altLang="en-US" dirty="0"/>
              <a:t>利用率就会很低</a:t>
            </a:r>
            <a:r>
              <a:rPr lang="en-US" altLang="zh-CN" dirty="0"/>
              <a:t>.</a:t>
            </a:r>
          </a:p>
          <a:p>
            <a:pPr algn="l"/>
            <a:r>
              <a:rPr lang="en-US" altLang="zh-CN" dirty="0"/>
              <a:t>		</a:t>
            </a:r>
            <a:r>
              <a:rPr lang="zh-CN" altLang="en-US" dirty="0"/>
              <a:t>未来可以把计算和</a:t>
            </a:r>
            <a:r>
              <a:rPr lang="en-US" altLang="zh-CN" dirty="0"/>
              <a:t>Ephemeral</a:t>
            </a:r>
            <a:r>
              <a:rPr lang="zh-CN" altLang="en-US" dirty="0"/>
              <a:t>也分离开</a:t>
            </a:r>
            <a:r>
              <a:rPr lang="en-US" altLang="zh-CN" dirty="0"/>
              <a:t>.</a:t>
            </a:r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第三个图</a:t>
            </a:r>
            <a:r>
              <a:rPr lang="en-US" altLang="zh-CN" dirty="0"/>
              <a:t>,</a:t>
            </a:r>
            <a:r>
              <a:rPr lang="zh-CN" altLang="en-US" dirty="0"/>
              <a:t>中间数据是不可预测的</a:t>
            </a:r>
            <a:r>
              <a:rPr lang="en-US" altLang="zh-CN" dirty="0"/>
              <a:t>,</a:t>
            </a:r>
            <a:r>
              <a:rPr lang="zh-CN" altLang="en-US" dirty="0"/>
              <a:t>提前精确分配是不现实的</a:t>
            </a:r>
            <a:r>
              <a:rPr lang="en-US" altLang="zh-CN" dirty="0"/>
              <a:t>.</a:t>
            </a:r>
          </a:p>
          <a:p>
            <a:pPr algn="l"/>
            <a:r>
              <a:rPr lang="en-US" altLang="zh-CN" dirty="0"/>
              <a:t>		</a:t>
            </a:r>
            <a:r>
              <a:rPr lang="zh-CN" altLang="en-US" dirty="0"/>
              <a:t>这样就需要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支持细粒度的扩缩容</a:t>
            </a:r>
            <a:r>
              <a:rPr lang="en-US" altLang="zh-CN" dirty="0"/>
              <a:t>.</a:t>
            </a:r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计算和</a:t>
            </a:r>
            <a:r>
              <a:rPr lang="en-US" altLang="zh-CN" dirty="0"/>
              <a:t>ephemeral</a:t>
            </a:r>
            <a:r>
              <a:rPr lang="zh-CN" altLang="en-US" dirty="0"/>
              <a:t>的分离</a:t>
            </a:r>
            <a:r>
              <a:rPr lang="en-US" altLang="zh-CN" dirty="0"/>
              <a:t>,</a:t>
            </a:r>
            <a:r>
              <a:rPr lang="zh-CN" altLang="en-US" dirty="0"/>
              <a:t>后面千里会讨论</a:t>
            </a:r>
            <a:endParaRPr lang="en-US" altLang="zh-CN" dirty="0"/>
          </a:p>
          <a:p>
            <a:pPr algn="l"/>
            <a:r>
              <a:rPr lang="en-US" altLang="zh-CN" dirty="0"/>
              <a:t>	</a:t>
            </a:r>
            <a:r>
              <a:rPr lang="zh-CN" altLang="en-US" dirty="0"/>
              <a:t>细粒度扩缩容</a:t>
            </a:r>
            <a:r>
              <a:rPr lang="en-US" altLang="zh-CN" dirty="0"/>
              <a:t>,</a:t>
            </a:r>
            <a:r>
              <a:rPr lang="zh-CN" altLang="en-US" dirty="0"/>
              <a:t>我后面再继续讨论</a:t>
            </a:r>
            <a:r>
              <a:rPr lang="en-US" altLang="zh-CN" dirty="0"/>
              <a:t>,</a:t>
            </a:r>
            <a:r>
              <a:rPr lang="zh-CN" altLang="en-US" dirty="0"/>
              <a:t>因为还涉及到了其他问题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16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中间数据自己的问题看完之后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我们看一下中间数据和</a:t>
            </a:r>
            <a:r>
              <a:rPr lang="en-US" altLang="zh-CN" dirty="0"/>
              <a:t>cache</a:t>
            </a:r>
            <a:r>
              <a:rPr lang="zh-CN" altLang="en-US" dirty="0"/>
              <a:t>之间的问题</a:t>
            </a:r>
            <a:endParaRPr lang="en-US" altLang="zh-CN" dirty="0"/>
          </a:p>
          <a:p>
            <a:r>
              <a:rPr lang="zh-CN" altLang="en-US" dirty="0"/>
              <a:t>我们需要的是</a:t>
            </a:r>
            <a:r>
              <a:rPr lang="en-US" altLang="zh-CN" dirty="0"/>
              <a:t>end-to-end</a:t>
            </a:r>
            <a:r>
              <a:rPr lang="zh-CN" altLang="en-US" dirty="0"/>
              <a:t>的</a:t>
            </a:r>
            <a:r>
              <a:rPr lang="en-US" altLang="zh-CN" dirty="0"/>
              <a:t>query</a:t>
            </a:r>
            <a:r>
              <a:rPr lang="zh-CN" altLang="en-US" dirty="0"/>
              <a:t>性能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而这受两点影响</a:t>
            </a:r>
            <a:r>
              <a:rPr lang="en-US" altLang="zh-CN" dirty="0"/>
              <a:t>:</a:t>
            </a:r>
            <a:r>
              <a:rPr lang="zh-CN" altLang="en-US" dirty="0"/>
              <a:t> 中间数据的吞吐和</a:t>
            </a:r>
            <a:r>
              <a:rPr lang="en-US" altLang="zh-CN" dirty="0"/>
              <a:t>cache</a:t>
            </a:r>
            <a:r>
              <a:rPr lang="zh-CN" altLang="en-US" dirty="0"/>
              <a:t>的命中率</a:t>
            </a:r>
            <a:endParaRPr lang="en-US" altLang="zh-CN" dirty="0"/>
          </a:p>
          <a:p>
            <a:r>
              <a:rPr lang="zh-CN" altLang="en-US" dirty="0"/>
              <a:t>而这两个因素其实是相冲突的</a:t>
            </a:r>
            <a:endParaRPr lang="en-US" altLang="zh-CN" dirty="0"/>
          </a:p>
          <a:p>
            <a:r>
              <a:rPr lang="zh-CN" altLang="en-US" dirty="0"/>
              <a:t>因为如果要求中间数据的吞吐高一些</a:t>
            </a:r>
            <a:r>
              <a:rPr lang="en-US" altLang="zh-CN" dirty="0"/>
              <a:t>,</a:t>
            </a:r>
            <a:r>
              <a:rPr lang="zh-CN" altLang="en-US" dirty="0"/>
              <a:t>我们就把他们都尽可能放在</a:t>
            </a:r>
            <a:r>
              <a:rPr lang="en-US" altLang="zh-CN" dirty="0"/>
              <a:t>ephemeral</a:t>
            </a:r>
            <a:r>
              <a:rPr lang="zh-CN" altLang="en-US" dirty="0"/>
              <a:t>中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但是空间是有限的</a:t>
            </a:r>
            <a:r>
              <a:rPr lang="en-US" altLang="zh-CN" dirty="0"/>
              <a:t>,mem</a:t>
            </a:r>
            <a:r>
              <a:rPr lang="zh-CN" altLang="en-US" dirty="0"/>
              <a:t>是很宝贵的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中间数据多了</a:t>
            </a:r>
            <a:r>
              <a:rPr lang="en-US" altLang="zh-CN" dirty="0"/>
              <a:t>,cache</a:t>
            </a:r>
            <a:r>
              <a:rPr lang="zh-CN" altLang="en-US" dirty="0"/>
              <a:t>数据就少了</a:t>
            </a:r>
            <a:r>
              <a:rPr lang="en-US" altLang="zh-CN" dirty="0"/>
              <a:t>.cache</a:t>
            </a:r>
            <a:r>
              <a:rPr lang="zh-CN" altLang="en-US" dirty="0"/>
              <a:t>数据少了</a:t>
            </a:r>
            <a:r>
              <a:rPr lang="en-US" altLang="zh-CN" dirty="0"/>
              <a:t>,</a:t>
            </a:r>
            <a:r>
              <a:rPr lang="zh-CN" altLang="en-US" dirty="0"/>
              <a:t>自然命中率就低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目前的策略师</a:t>
            </a:r>
            <a:r>
              <a:rPr lang="en-US" altLang="zh-CN" dirty="0"/>
              <a:t>,</a:t>
            </a:r>
            <a:r>
              <a:rPr lang="zh-CN" altLang="en-US" dirty="0"/>
              <a:t>中间数据的优先级高于</a:t>
            </a:r>
            <a:r>
              <a:rPr lang="en-US" altLang="zh-CN" dirty="0"/>
              <a:t>cache</a:t>
            </a:r>
            <a:r>
              <a:rPr lang="zh-CN" altLang="en-US" dirty="0"/>
              <a:t>数据</a:t>
            </a:r>
            <a:r>
              <a:rPr lang="en-US" altLang="zh-CN" dirty="0"/>
              <a:t>,cache</a:t>
            </a:r>
            <a:r>
              <a:rPr lang="zh-CN" altLang="en-US" dirty="0"/>
              <a:t>数据一律向中间数据让步</a:t>
            </a:r>
            <a:endParaRPr lang="en-US" altLang="zh-CN" dirty="0"/>
          </a:p>
          <a:p>
            <a:r>
              <a:rPr lang="zh-CN" altLang="en-US" dirty="0"/>
              <a:t>未来可以看一下有没有更好的方案</a:t>
            </a:r>
            <a:r>
              <a:rPr lang="en-US" altLang="zh-CN" dirty="0"/>
              <a:t>,</a:t>
            </a:r>
            <a:r>
              <a:rPr lang="zh-CN" altLang="en-US" dirty="0"/>
              <a:t>平衡两者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比如说</a:t>
            </a:r>
            <a:r>
              <a:rPr lang="en-US" altLang="zh-CN" dirty="0"/>
              <a:t>:</a:t>
            </a:r>
            <a:r>
              <a:rPr lang="zh-CN" altLang="en-US" dirty="0"/>
              <a:t> 一个非常热的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file,</a:t>
            </a:r>
            <a:r>
              <a:rPr lang="zh-CN" altLang="en-US" dirty="0"/>
              <a:t>优先级也许应该比只用一次的中间数据高一些</a:t>
            </a:r>
            <a:r>
              <a:rPr lang="en-US" altLang="zh-CN" dirty="0"/>
              <a:t>,</a:t>
            </a:r>
            <a:r>
              <a:rPr lang="zh-CN" altLang="en-US" dirty="0"/>
              <a:t>更应该放在内存中</a:t>
            </a:r>
            <a:r>
              <a:rPr lang="en-US" altLang="zh-CN" dirty="0"/>
              <a:t>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814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看完了中间数据自己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中间数据和</a:t>
            </a:r>
            <a:r>
              <a:rPr lang="en-US" altLang="zh-CN" dirty="0"/>
              <a:t>cache</a:t>
            </a:r>
            <a:r>
              <a:rPr lang="zh-CN" altLang="en-US" dirty="0"/>
              <a:t>之间的问题</a:t>
            </a:r>
            <a:endParaRPr lang="en-US" altLang="zh-CN" dirty="0"/>
          </a:p>
          <a:p>
            <a:r>
              <a:rPr lang="zh-CN" altLang="en-US" dirty="0"/>
              <a:t>再看一下</a:t>
            </a:r>
            <a:r>
              <a:rPr lang="en-US" altLang="zh-CN" dirty="0"/>
              <a:t>cache</a:t>
            </a:r>
            <a:r>
              <a:rPr lang="zh-CN" altLang="en-US" dirty="0"/>
              <a:t>的问题</a:t>
            </a:r>
            <a:endParaRPr lang="en-US" altLang="zh-CN" dirty="0"/>
          </a:p>
          <a:p>
            <a:r>
              <a:rPr lang="zh-CN" altLang="en-US" dirty="0"/>
              <a:t>目前的</a:t>
            </a:r>
            <a:r>
              <a:rPr lang="en-US" altLang="zh-CN" dirty="0"/>
              <a:t>cache</a:t>
            </a:r>
            <a:r>
              <a:rPr lang="zh-CN" altLang="en-US" dirty="0"/>
              <a:t>策略主要是两层结构</a:t>
            </a:r>
            <a:r>
              <a:rPr lang="en-US" altLang="zh-CN" dirty="0"/>
              <a:t>,</a:t>
            </a:r>
            <a:r>
              <a:rPr lang="zh-CN" altLang="en-US" dirty="0"/>
              <a:t>比如说</a:t>
            </a:r>
            <a:r>
              <a:rPr lang="en-US" altLang="zh-CN" dirty="0"/>
              <a:t>mem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 err="1"/>
              <a:t>ssd</a:t>
            </a:r>
            <a:endParaRPr lang="en-US" altLang="zh-CN" dirty="0"/>
          </a:p>
          <a:p>
            <a:r>
              <a:rPr lang="en-US" dirty="0"/>
              <a:t>Snowflake</a:t>
            </a:r>
            <a:r>
              <a:rPr lang="zh-CN" altLang="en-US" dirty="0"/>
              <a:t>里面用的是</a:t>
            </a:r>
            <a:r>
              <a:rPr lang="en-US" altLang="zh-CN" dirty="0"/>
              <a:t>Mem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  <a:r>
              <a:rPr lang="zh-CN" altLang="en-US" dirty="0"/>
              <a:t>的</a:t>
            </a:r>
            <a:r>
              <a:rPr lang="en-US" altLang="zh-CN" dirty="0"/>
              <a:t>LRU,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  <a:r>
              <a:rPr lang="zh-CN" altLang="en-US" dirty="0"/>
              <a:t>的</a:t>
            </a:r>
            <a:r>
              <a:rPr lang="en-US" altLang="zh-CN" dirty="0"/>
              <a:t>LRU</a:t>
            </a:r>
            <a:r>
              <a:rPr lang="zh-CN" altLang="en-US" dirty="0"/>
              <a:t>策略</a:t>
            </a:r>
            <a:endParaRPr lang="en-US" altLang="zh-CN" dirty="0"/>
          </a:p>
          <a:p>
            <a:r>
              <a:rPr lang="zh-CN" altLang="en-US" dirty="0"/>
              <a:t>但是现在有一些新的技术比如说</a:t>
            </a:r>
            <a:r>
              <a:rPr lang="en-US" altLang="zh-CN" dirty="0"/>
              <a:t>NVM</a:t>
            </a:r>
            <a:r>
              <a:rPr lang="zh-CN" altLang="en-US" dirty="0"/>
              <a:t>设备</a:t>
            </a:r>
            <a:r>
              <a:rPr lang="en-US" altLang="zh-CN" dirty="0"/>
              <a:t>,</a:t>
            </a:r>
            <a:r>
              <a:rPr lang="zh-CN" altLang="en-US" dirty="0"/>
              <a:t>和其他一些比</a:t>
            </a:r>
            <a:r>
              <a:rPr lang="en-US" altLang="zh-CN" dirty="0"/>
              <a:t>S3</a:t>
            </a:r>
            <a:r>
              <a:rPr lang="zh-CN" altLang="en-US" dirty="0"/>
              <a:t>性能好的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r>
              <a:rPr lang="zh-CN" altLang="en-US" dirty="0"/>
              <a:t>如果采用这些新技术</a:t>
            </a:r>
            <a:r>
              <a:rPr lang="en-US" altLang="zh-CN" dirty="0"/>
              <a:t>,cache</a:t>
            </a:r>
            <a:r>
              <a:rPr lang="zh-CN" altLang="en-US" dirty="0"/>
              <a:t>的</a:t>
            </a:r>
            <a:r>
              <a:rPr lang="en-US" altLang="zh-CN" dirty="0"/>
              <a:t>hierarchy</a:t>
            </a:r>
            <a:r>
              <a:rPr lang="zh-CN" altLang="en-US" dirty="0"/>
              <a:t>就会更复杂</a:t>
            </a:r>
            <a:r>
              <a:rPr lang="en-US" altLang="zh-CN" dirty="0"/>
              <a:t>,</a:t>
            </a:r>
            <a:r>
              <a:rPr lang="zh-CN" altLang="en-US" dirty="0"/>
              <a:t>更好的</a:t>
            </a:r>
            <a:r>
              <a:rPr lang="en-US" altLang="zh-CN" dirty="0"/>
              <a:t>cache</a:t>
            </a:r>
            <a:r>
              <a:rPr lang="zh-CN" altLang="en-US" dirty="0"/>
              <a:t>策略需要被考虑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454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看完了两种数据</a:t>
            </a:r>
            <a:r>
              <a:rPr lang="en-US" altLang="zh-CN" dirty="0"/>
              <a:t>,</a:t>
            </a:r>
            <a:r>
              <a:rPr lang="zh-CN" altLang="en-US" dirty="0"/>
              <a:t>看一下调度</a:t>
            </a:r>
            <a:endParaRPr lang="en-US" altLang="zh-CN" dirty="0"/>
          </a:p>
          <a:p>
            <a:r>
              <a:rPr lang="zh-CN" altLang="en-US" dirty="0"/>
              <a:t>调度有两个极端的策略</a:t>
            </a:r>
            <a:endParaRPr lang="en-US" altLang="zh-CN" dirty="0"/>
          </a:p>
          <a:p>
            <a:r>
              <a:rPr lang="zh-CN" altLang="en-US" dirty="0"/>
              <a:t>一个是尽可能分散开</a:t>
            </a:r>
            <a:r>
              <a:rPr lang="en-US" altLang="zh-CN" dirty="0"/>
              <a:t>,</a:t>
            </a:r>
            <a:r>
              <a:rPr lang="zh-CN" altLang="en-US" dirty="0"/>
              <a:t>按照</a:t>
            </a:r>
            <a:r>
              <a:rPr lang="en-US" altLang="zh-CN" dirty="0"/>
              <a:t>cache</a:t>
            </a:r>
            <a:r>
              <a:rPr lang="zh-CN" altLang="en-US" dirty="0"/>
              <a:t>所在的位置分配</a:t>
            </a:r>
            <a:r>
              <a:rPr lang="en-US" altLang="zh-CN" dirty="0"/>
              <a:t>task</a:t>
            </a:r>
          </a:p>
          <a:p>
            <a:r>
              <a:rPr lang="zh-CN" altLang="en-US" dirty="0"/>
              <a:t>这样一来</a:t>
            </a:r>
            <a:r>
              <a:rPr lang="en-US" altLang="zh-CN" dirty="0"/>
              <a:t>task</a:t>
            </a:r>
            <a:r>
              <a:rPr lang="zh-CN" altLang="en-US" dirty="0"/>
              <a:t>之间的中间数据就需要</a:t>
            </a:r>
            <a:r>
              <a:rPr lang="en-US" altLang="zh-CN" dirty="0"/>
              <a:t>reshuffling,</a:t>
            </a:r>
            <a:r>
              <a:rPr lang="zh-CN" altLang="en-US" dirty="0"/>
              <a:t>影响</a:t>
            </a:r>
            <a:r>
              <a:rPr lang="en-US" altLang="zh-CN" dirty="0"/>
              <a:t>network</a:t>
            </a:r>
          </a:p>
          <a:p>
            <a:r>
              <a:rPr lang="zh-CN" altLang="en-US" dirty="0"/>
              <a:t>另一个极端就是把</a:t>
            </a:r>
            <a:r>
              <a:rPr lang="en-US" altLang="zh-CN" dirty="0"/>
              <a:t>task</a:t>
            </a:r>
            <a:r>
              <a:rPr lang="zh-CN" altLang="en-US" dirty="0"/>
              <a:t>只放在一个</a:t>
            </a:r>
            <a:r>
              <a:rPr lang="en-US" altLang="zh-CN" dirty="0"/>
              <a:t>node</a:t>
            </a:r>
            <a:r>
              <a:rPr lang="zh-CN" altLang="en-US" dirty="0"/>
              <a:t>上</a:t>
            </a:r>
            <a:r>
              <a:rPr lang="en-US" altLang="zh-CN" dirty="0"/>
              <a:t>,</a:t>
            </a:r>
            <a:r>
              <a:rPr lang="zh-CN" altLang="en-US" dirty="0"/>
              <a:t>这样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read</a:t>
            </a:r>
            <a:r>
              <a:rPr lang="zh-CN" altLang="en-US" dirty="0"/>
              <a:t>就会很慢</a:t>
            </a:r>
            <a:endParaRPr lang="en-US" altLang="zh-CN" dirty="0"/>
          </a:p>
          <a:p>
            <a:r>
              <a:rPr lang="zh-CN" altLang="en-US" dirty="0"/>
              <a:t>我们可以考虑一个更好的方案</a:t>
            </a:r>
            <a:r>
              <a:rPr lang="en-US" altLang="zh-CN" dirty="0"/>
              <a:t>,</a:t>
            </a:r>
            <a:r>
              <a:rPr lang="zh-CN" altLang="en-US" dirty="0"/>
              <a:t>来结合各种参数选择最优的</a:t>
            </a:r>
            <a:r>
              <a:rPr lang="en-US" altLang="zh-CN" dirty="0"/>
              <a:t>node</a:t>
            </a:r>
            <a:r>
              <a:rPr lang="zh-CN" altLang="en-US" dirty="0"/>
              <a:t>集合来分配</a:t>
            </a:r>
            <a:r>
              <a:rPr lang="en-US" altLang="zh-CN" dirty="0"/>
              <a:t>task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558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数据和调度完了</a:t>
            </a:r>
            <a:r>
              <a:rPr lang="en-US" altLang="zh-CN" dirty="0"/>
              <a:t>,</a:t>
            </a:r>
            <a:r>
              <a:rPr lang="zh-CN" altLang="en-US" dirty="0"/>
              <a:t>就是</a:t>
            </a:r>
            <a:r>
              <a:rPr lang="en-US" altLang="zh-CN" dirty="0"/>
              <a:t>elasticity</a:t>
            </a:r>
          </a:p>
          <a:p>
            <a:r>
              <a:rPr lang="zh-CN" altLang="en-US" dirty="0"/>
              <a:t>目前</a:t>
            </a:r>
            <a:r>
              <a:rPr lang="en-US" altLang="zh-CN" dirty="0"/>
              <a:t>Snowflake</a:t>
            </a:r>
            <a:r>
              <a:rPr lang="zh-CN" altLang="en-US" dirty="0"/>
              <a:t>上的扩缩容是用户主动申请的</a:t>
            </a:r>
            <a:r>
              <a:rPr lang="en-US" altLang="zh-CN" dirty="0"/>
              <a:t>,</a:t>
            </a:r>
            <a:r>
              <a:rPr lang="zh-CN" altLang="en-US" dirty="0"/>
              <a:t>而不是自动扩展的</a:t>
            </a:r>
            <a:endParaRPr lang="en-US" altLang="zh-CN" dirty="0"/>
          </a:p>
          <a:p>
            <a:r>
              <a:rPr lang="zh-CN" altLang="en-US" dirty="0"/>
              <a:t>这一功能客户用的并不多</a:t>
            </a:r>
            <a:endParaRPr lang="en-US" altLang="zh-CN" dirty="0"/>
          </a:p>
          <a:p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07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</a:t>
            </a:r>
            <a:r>
              <a:rPr lang="en-US" altLang="zh-CN" dirty="0"/>
              <a:t>paper</a:t>
            </a:r>
            <a:r>
              <a:rPr lang="zh-CN" altLang="en-US" dirty="0"/>
              <a:t>认为数据存储戳</a:t>
            </a:r>
            <a:r>
              <a:rPr lang="en-US" altLang="zh-CN" dirty="0"/>
              <a:t>query</a:t>
            </a:r>
            <a:r>
              <a:rPr lang="zh-CN" altLang="en-US" dirty="0"/>
              <a:t>中非常重要的一部分</a:t>
            </a:r>
            <a:r>
              <a:rPr lang="en-US" altLang="zh-CN" dirty="0"/>
              <a:t>. </a:t>
            </a:r>
            <a:r>
              <a:rPr lang="zh-CN" altLang="en-US" dirty="0"/>
              <a:t>那么 存储什么数据</a:t>
            </a:r>
            <a:r>
              <a:rPr lang="en-US" altLang="zh-CN" dirty="0"/>
              <a:t>? </a:t>
            </a:r>
          </a:p>
          <a:p>
            <a:r>
              <a:rPr lang="zh-CN" altLang="en-US" dirty="0"/>
              <a:t>这里主要介绍了三种数据</a:t>
            </a:r>
            <a:r>
              <a:rPr lang="en-US" altLang="zh-CN" dirty="0"/>
              <a:t>. </a:t>
            </a:r>
          </a:p>
          <a:p>
            <a:r>
              <a:rPr lang="zh-CN" altLang="en-US" dirty="0"/>
              <a:t>主要介绍持久化数据和中间数据</a:t>
            </a:r>
            <a:r>
              <a:rPr lang="en-US" altLang="zh-CN" dirty="0"/>
              <a:t>. </a:t>
            </a:r>
            <a:r>
              <a:rPr lang="zh-CN" altLang="en-US" dirty="0"/>
              <a:t>强调中间数据的的关键性</a:t>
            </a:r>
            <a:r>
              <a:rPr lang="en-US" altLang="zh-CN" dirty="0"/>
              <a:t>, </a:t>
            </a:r>
            <a:r>
              <a:rPr lang="zh-CN" altLang="en-US" dirty="0"/>
              <a:t>其在关键路径</a:t>
            </a:r>
            <a:r>
              <a:rPr lang="en-US" altLang="zh-CN" dirty="0"/>
              <a:t>(</a:t>
            </a:r>
            <a:r>
              <a:rPr lang="zh-CN" altLang="en-US" dirty="0"/>
              <a:t>对性能要求高</a:t>
            </a:r>
            <a:r>
              <a:rPr lang="en-US" altLang="zh-CN" dirty="0"/>
              <a:t>) </a:t>
            </a:r>
            <a:r>
              <a:rPr lang="zh-CN" altLang="en-US" dirty="0"/>
              <a:t>且对持久化要求低</a:t>
            </a:r>
            <a:r>
              <a:rPr lang="en-US" altLang="zh-CN" dirty="0"/>
              <a:t>(</a:t>
            </a:r>
            <a:r>
              <a:rPr lang="zh-CN" altLang="en-US" dirty="0"/>
              <a:t>现有的文件系统提供了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30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看一下扩缩绒的粒度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横坐标是时间</a:t>
            </a:r>
            <a:endParaRPr lang="en-US" altLang="zh-CN" dirty="0"/>
          </a:p>
          <a:p>
            <a:r>
              <a:rPr lang="zh-CN" altLang="en-US" dirty="0"/>
              <a:t>上面的图是用户申请</a:t>
            </a:r>
            <a:r>
              <a:rPr lang="en-US" altLang="zh-CN" dirty="0"/>
              <a:t>VW</a:t>
            </a:r>
            <a:r>
              <a:rPr lang="zh-CN" altLang="en-US" dirty="0"/>
              <a:t> </a:t>
            </a:r>
            <a:r>
              <a:rPr lang="en-US" altLang="zh-CN" dirty="0"/>
              <a:t>resize</a:t>
            </a:r>
            <a:r>
              <a:rPr lang="zh-CN" altLang="en-US" dirty="0"/>
              <a:t>的图</a:t>
            </a:r>
            <a:endParaRPr lang="en-US" altLang="zh-CN" dirty="0"/>
          </a:p>
          <a:p>
            <a:r>
              <a:rPr lang="zh-CN" altLang="en-US" dirty="0"/>
              <a:t>下面的图纵坐标是</a:t>
            </a:r>
            <a:r>
              <a:rPr lang="en-US" altLang="zh-CN" dirty="0"/>
              <a:t>inter-arrival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表示上一个</a:t>
            </a:r>
            <a:r>
              <a:rPr lang="en-US" altLang="zh-CN" dirty="0"/>
              <a:t>query</a:t>
            </a:r>
            <a:r>
              <a:rPr lang="zh-CN" altLang="en-US" dirty="0"/>
              <a:t>和下一个</a:t>
            </a:r>
            <a:r>
              <a:rPr lang="en-US" altLang="zh-CN" dirty="0"/>
              <a:t>query</a:t>
            </a:r>
            <a:r>
              <a:rPr lang="zh-CN" altLang="en-US" dirty="0"/>
              <a:t>之间的发起时间间隔</a:t>
            </a:r>
            <a:r>
              <a:rPr lang="en-US" altLang="zh-CN" dirty="0"/>
              <a:t>,</a:t>
            </a:r>
            <a:r>
              <a:rPr lang="zh-CN" altLang="en-US" dirty="0"/>
              <a:t>纵坐标越小</a:t>
            </a:r>
            <a:r>
              <a:rPr lang="en-US" altLang="zh-CN" dirty="0"/>
              <a:t>,</a:t>
            </a:r>
            <a:r>
              <a:rPr lang="zh-CN" altLang="en-US" dirty="0"/>
              <a:t>说明</a:t>
            </a:r>
            <a:r>
              <a:rPr lang="en-US" altLang="zh-CN" dirty="0"/>
              <a:t>query</a:t>
            </a:r>
            <a:r>
              <a:rPr lang="zh-CN" altLang="en-US" dirty="0"/>
              <a:t>越密集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可以看出来</a:t>
            </a:r>
            <a:r>
              <a:rPr lang="en-US" altLang="zh-CN" dirty="0"/>
              <a:t>query</a:t>
            </a:r>
            <a:r>
              <a:rPr lang="zh-CN" altLang="en-US" dirty="0"/>
              <a:t>的粒度其实是比较细的</a:t>
            </a:r>
            <a:r>
              <a:rPr lang="en-US" altLang="zh-CN" dirty="0"/>
              <a:t>,</a:t>
            </a:r>
            <a:r>
              <a:rPr lang="zh-CN" altLang="en-US" dirty="0"/>
              <a:t>而</a:t>
            </a:r>
            <a:r>
              <a:rPr lang="en-US" altLang="zh-CN" dirty="0"/>
              <a:t>resize</a:t>
            </a:r>
            <a:r>
              <a:rPr lang="zh-CN" altLang="en-US" dirty="0"/>
              <a:t>的申请则非常粗粒度</a:t>
            </a:r>
            <a:r>
              <a:rPr lang="en-US" altLang="zh-CN" dirty="0"/>
              <a:t>,</a:t>
            </a:r>
            <a:r>
              <a:rPr lang="zh-CN" altLang="en-US" dirty="0"/>
              <a:t>而且时机完全不符合</a:t>
            </a:r>
            <a:r>
              <a:rPr lang="en-US" altLang="zh-CN" dirty="0"/>
              <a:t>query</a:t>
            </a:r>
            <a:r>
              <a:rPr lang="zh-CN" altLang="en-US" dirty="0"/>
              <a:t>的情况</a:t>
            </a:r>
            <a:endParaRPr lang="en-US" altLang="zh-CN" dirty="0"/>
          </a:p>
          <a:p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369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对于目前</a:t>
            </a:r>
            <a:r>
              <a:rPr lang="en" altLang="zh-CN" dirty="0" err="1"/>
              <a:t>elasticy</a:t>
            </a:r>
            <a:r>
              <a:rPr lang="zh-CN" altLang="en-US" dirty="0"/>
              <a:t>的粗粒度</a:t>
            </a:r>
            <a:r>
              <a:rPr lang="en-US" altLang="zh-CN" dirty="0"/>
              <a:t>,</a:t>
            </a:r>
            <a:r>
              <a:rPr lang="zh-CN" altLang="en-US" dirty="0"/>
              <a:t>可以考虑以</a:t>
            </a:r>
            <a:r>
              <a:rPr lang="en" altLang="zh-CN" dirty="0"/>
              <a:t>task</a:t>
            </a:r>
            <a:r>
              <a:rPr lang="zh-CN" altLang="en-US" dirty="0"/>
              <a:t>为粒度</a:t>
            </a:r>
            <a:r>
              <a:rPr lang="en-US" altLang="zh-CN" dirty="0"/>
              <a:t>,</a:t>
            </a:r>
            <a:r>
              <a:rPr lang="zh-CN" altLang="en-US" dirty="0"/>
              <a:t>监测各种资源使用情况进行扩缩容</a:t>
            </a:r>
          </a:p>
          <a:p>
            <a:r>
              <a:rPr lang="zh-CN" altLang="en-US" dirty="0"/>
              <a:t>也可以考虑采用</a:t>
            </a:r>
            <a:r>
              <a:rPr lang="en" altLang="zh-CN" dirty="0"/>
              <a:t>serverless </a:t>
            </a:r>
            <a:r>
              <a:rPr lang="zh-CN" altLang="en-US" dirty="0"/>
              <a:t>平台</a:t>
            </a:r>
            <a:r>
              <a:rPr lang="en-US" altLang="zh-CN" dirty="0"/>
              <a:t>,</a:t>
            </a:r>
            <a:r>
              <a:rPr lang="zh-CN" altLang="en-US" dirty="0"/>
              <a:t>但是</a:t>
            </a:r>
            <a:r>
              <a:rPr lang="en-US" altLang="zh-CN" dirty="0"/>
              <a:t>Snowflake</a:t>
            </a:r>
            <a:r>
              <a:rPr lang="zh-CN" altLang="en-US" dirty="0"/>
              <a:t>的客户存了很多敏感和机密的数据</a:t>
            </a:r>
            <a:r>
              <a:rPr lang="en-US" altLang="zh-CN" dirty="0"/>
              <a:t>,</a:t>
            </a:r>
            <a:r>
              <a:rPr lang="zh-CN" altLang="en-US" dirty="0"/>
              <a:t>目前主流的</a:t>
            </a:r>
            <a:r>
              <a:rPr lang="en-US" altLang="zh-CN" dirty="0"/>
              <a:t>serverless</a:t>
            </a:r>
            <a:r>
              <a:rPr lang="zh-CN" altLang="en-US" dirty="0"/>
              <a:t>平台并不能保证足够的隔离性</a:t>
            </a:r>
            <a:endParaRPr lang="en-US" altLang="zh-CN" dirty="0"/>
          </a:p>
          <a:p>
            <a:r>
              <a:rPr lang="zh-CN" altLang="en-US" dirty="0"/>
              <a:t>所以他们考虑可以自己做一个自己定制的</a:t>
            </a:r>
            <a:r>
              <a:rPr lang="en-US" altLang="zh-CN" dirty="0"/>
              <a:t>serverless</a:t>
            </a:r>
            <a:r>
              <a:rPr lang="zh-CN" altLang="en-US" dirty="0"/>
              <a:t> 平台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698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综上</a:t>
            </a:r>
            <a:r>
              <a:rPr lang="en-US" altLang="zh-CN" dirty="0"/>
              <a:t>,</a:t>
            </a:r>
            <a:r>
              <a:rPr lang="zh-CN" altLang="en-US" dirty="0"/>
              <a:t>就是</a:t>
            </a:r>
            <a:r>
              <a:rPr lang="en-US" altLang="zh-CN" dirty="0"/>
              <a:t>Snowflake</a:t>
            </a:r>
            <a:r>
              <a:rPr lang="zh-CN" altLang="en-US" dirty="0"/>
              <a:t>的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r>
              <a:rPr lang="zh-CN" altLang="en-US" dirty="0"/>
              <a:t>我们看了动机</a:t>
            </a:r>
            <a:r>
              <a:rPr lang="en-US" altLang="zh-CN" dirty="0"/>
              <a:t>,</a:t>
            </a:r>
            <a:r>
              <a:rPr lang="zh-CN" altLang="en-US" dirty="0"/>
              <a:t>和两个</a:t>
            </a:r>
            <a:r>
              <a:rPr lang="en-US" altLang="zh-CN" dirty="0"/>
              <a:t>idea</a:t>
            </a:r>
            <a:r>
              <a:rPr lang="zh-CN" altLang="en-US" dirty="0"/>
              <a:t>及具体策略</a:t>
            </a:r>
            <a:r>
              <a:rPr lang="en-US" altLang="zh-CN" dirty="0"/>
              <a:t>,</a:t>
            </a:r>
            <a:r>
              <a:rPr lang="zh-CN" altLang="en-US" dirty="0"/>
              <a:t>并讨论了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directions,</a:t>
            </a:r>
            <a:r>
              <a:rPr lang="zh-CN" altLang="en-US" dirty="0"/>
              <a:t>下面由千里来讲一下其他问题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109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在上面的结构之外 还有一些问题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290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首当其冲的是资源利用率问题</a:t>
            </a:r>
            <a:r>
              <a:rPr lang="en-US" altLang="zh-CN" dirty="0"/>
              <a:t>, </a:t>
            </a:r>
            <a:r>
              <a:rPr lang="zh-CN" altLang="en-US" dirty="0"/>
              <a:t>这个是单个</a:t>
            </a:r>
            <a:r>
              <a:rPr lang="en-US" altLang="zh-CN" dirty="0"/>
              <a:t>VW</a:t>
            </a:r>
            <a:r>
              <a:rPr lang="zh-CN" altLang="en-US" dirty="0"/>
              <a:t>一段时间的资源利用率</a:t>
            </a:r>
            <a:endParaRPr lang="en-US" altLang="zh-CN" dirty="0"/>
          </a:p>
          <a:p>
            <a:r>
              <a:rPr lang="zh-CN" altLang="en-US" dirty="0"/>
              <a:t>左四图</a:t>
            </a:r>
            <a:r>
              <a:rPr lang="en-US" altLang="zh-CN" dirty="0"/>
              <a:t>:</a:t>
            </a:r>
          </a:p>
          <a:p>
            <a:r>
              <a:rPr lang="en-US" altLang="zh-CN" dirty="0"/>
              <a:t>X:</a:t>
            </a:r>
            <a:r>
              <a:rPr lang="zh-CN" altLang="en-US" dirty="0"/>
              <a:t>时间</a:t>
            </a:r>
            <a:endParaRPr lang="en-US" altLang="zh-CN" dirty="0"/>
          </a:p>
          <a:p>
            <a:r>
              <a:rPr lang="en-US" altLang="zh-CN" dirty="0"/>
              <a:t>Y: </a:t>
            </a:r>
            <a:r>
              <a:rPr lang="zh-CN" altLang="en-US" dirty="0"/>
              <a:t>各个属性见标注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右图 </a:t>
            </a:r>
            <a:r>
              <a:rPr lang="en-US" altLang="zh-CN" dirty="0"/>
              <a:t>CPU</a:t>
            </a:r>
            <a:r>
              <a:rPr lang="zh-CN" altLang="en-US" dirty="0"/>
              <a:t>和</a:t>
            </a:r>
            <a:r>
              <a:rPr lang="en-US" altLang="zh-CN" dirty="0"/>
              <a:t>Mem</a:t>
            </a:r>
            <a:r>
              <a:rPr lang="zh-CN" altLang="en-US" dirty="0"/>
              <a:t>的资源波动情况</a:t>
            </a:r>
            <a:endParaRPr lang="en-US" altLang="zh-CN" dirty="0"/>
          </a:p>
          <a:p>
            <a:r>
              <a:rPr lang="en-US" altLang="zh-CN" dirty="0"/>
              <a:t>X </a:t>
            </a:r>
            <a:r>
              <a:rPr lang="zh-CN" altLang="en-US" dirty="0"/>
              <a:t>请求</a:t>
            </a:r>
            <a:r>
              <a:rPr lang="en-US" altLang="zh-CN" dirty="0"/>
              <a:t>(</a:t>
            </a:r>
            <a:r>
              <a:rPr lang="zh-CN" altLang="en-US" dirty="0"/>
              <a:t>以百分比给出</a:t>
            </a:r>
            <a:r>
              <a:rPr lang="en-US" altLang="zh-CN" dirty="0"/>
              <a:t>) </a:t>
            </a:r>
          </a:p>
          <a:p>
            <a:r>
              <a:rPr lang="en-US" altLang="zh-CN" dirty="0"/>
              <a:t>Y </a:t>
            </a:r>
            <a:r>
              <a:rPr lang="zh-CN" altLang="en-US" dirty="0"/>
              <a:t>变异系数值</a:t>
            </a:r>
            <a:r>
              <a:rPr lang="en-US" altLang="zh-CN" dirty="0"/>
              <a:t>(</a:t>
            </a:r>
            <a:r>
              <a:rPr lang="zh-CN" altLang="en-US" dirty="0"/>
              <a:t>反应离散程度</a:t>
            </a:r>
            <a:r>
              <a:rPr lang="en-US" altLang="zh-CN" dirty="0"/>
              <a:t>, </a:t>
            </a:r>
            <a:r>
              <a:rPr lang="zh-CN" altLang="en-US" dirty="0"/>
              <a:t>越大越离散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可以看到</a:t>
            </a:r>
            <a:r>
              <a:rPr lang="en-US" altLang="zh-CN" dirty="0"/>
              <a:t>CPU</a:t>
            </a:r>
            <a:r>
              <a:rPr lang="zh-CN" altLang="en-US" dirty="0"/>
              <a:t>的利用率比较高 而内存的比较低</a:t>
            </a:r>
            <a:r>
              <a:rPr lang="en-US" altLang="zh-CN" dirty="0"/>
              <a:t>, </a:t>
            </a:r>
            <a:r>
              <a:rPr lang="zh-CN" altLang="en-US" dirty="0"/>
              <a:t>可以看右图 内存的</a:t>
            </a:r>
            <a:r>
              <a:rPr lang="en-US" altLang="zh-CN" dirty="0"/>
              <a:t>shaking</a:t>
            </a:r>
            <a:r>
              <a:rPr lang="zh-CN" altLang="en-US" dirty="0"/>
              <a:t>比</a:t>
            </a:r>
            <a:r>
              <a:rPr lang="en-US" altLang="zh-CN" dirty="0"/>
              <a:t>CPU</a:t>
            </a:r>
            <a:r>
              <a:rPr lang="zh-CN" altLang="en-US" dirty="0"/>
              <a:t>要大一些 </a:t>
            </a:r>
            <a:endParaRPr lang="en-US" altLang="zh-CN" dirty="0"/>
          </a:p>
          <a:p>
            <a:r>
              <a:rPr lang="zh-CN" altLang="en-US" dirty="0"/>
              <a:t>网络的利用率也右比较大的</a:t>
            </a:r>
            <a:r>
              <a:rPr lang="en-US" altLang="zh-CN" dirty="0"/>
              <a:t>shaking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33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第二个问题就是定价</a:t>
            </a:r>
            <a:r>
              <a:rPr lang="en-US" altLang="zh-CN" dirty="0"/>
              <a:t>, </a:t>
            </a:r>
            <a:r>
              <a:rPr lang="zh-CN" altLang="en-US" dirty="0"/>
              <a:t>现在的定价从 示例付费到按秒付费 </a:t>
            </a:r>
            <a:endParaRPr lang="en-US" altLang="zh-CN" dirty="0"/>
          </a:p>
          <a:p>
            <a:r>
              <a:rPr lang="zh-CN" altLang="en-US" dirty="0"/>
              <a:t>但是看图</a:t>
            </a:r>
            <a:endParaRPr lang="en-US" altLang="zh-CN" dirty="0"/>
          </a:p>
          <a:p>
            <a:r>
              <a:rPr lang="en-US" altLang="zh-CN" dirty="0"/>
              <a:t>X: </a:t>
            </a:r>
            <a:r>
              <a:rPr lang="zh-CN" altLang="en-US" dirty="0"/>
              <a:t>时间</a:t>
            </a:r>
            <a:endParaRPr lang="en-US" altLang="zh-CN" dirty="0"/>
          </a:p>
          <a:p>
            <a:r>
              <a:rPr lang="en-US" altLang="zh-CN" dirty="0"/>
              <a:t>Y CPU </a:t>
            </a:r>
            <a:r>
              <a:rPr lang="zh-CN" altLang="en-US" dirty="0"/>
              <a:t>内存利用率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可能看到并不是所有时刻都是满的 不用就不能收费</a:t>
            </a:r>
            <a:r>
              <a:rPr lang="en-US" altLang="zh-CN" dirty="0"/>
              <a:t>, </a:t>
            </a:r>
            <a:r>
              <a:rPr lang="zh-CN" altLang="en-US" dirty="0"/>
              <a:t>而现在的一些策略</a:t>
            </a:r>
            <a:r>
              <a:rPr lang="en-US" altLang="zh-CN" dirty="0"/>
              <a:t>(warm poll) </a:t>
            </a:r>
            <a:r>
              <a:rPr lang="zh-CN" altLang="en-US" dirty="0"/>
              <a:t>更是雪上加霜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249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一个</a:t>
            </a:r>
            <a:r>
              <a:rPr lang="en-US" altLang="zh-CN" dirty="0"/>
              <a:t>Idea </a:t>
            </a:r>
            <a:r>
              <a:rPr lang="zh-CN" altLang="en-US" dirty="0"/>
              <a:t>做资源的共享</a:t>
            </a:r>
            <a:endParaRPr lang="en-US" altLang="zh-CN" dirty="0"/>
          </a:p>
          <a:p>
            <a:r>
              <a:rPr lang="zh-CN" altLang="en-US" dirty="0"/>
              <a:t>从原来一对一到多对多</a:t>
            </a:r>
            <a:endParaRPr lang="en-US" altLang="zh-CN" dirty="0"/>
          </a:p>
          <a:p>
            <a:r>
              <a:rPr lang="zh-CN" altLang="en-US" dirty="0"/>
              <a:t>要解决的就是 隔离性和性能之间的</a:t>
            </a:r>
            <a:r>
              <a:rPr lang="en-US" altLang="zh-CN" dirty="0"/>
              <a:t>Trade-Off</a:t>
            </a:r>
          </a:p>
          <a:p>
            <a:r>
              <a:rPr lang="zh-CN" altLang="en-US" dirty="0"/>
              <a:t>性能解释就是 </a:t>
            </a:r>
            <a:r>
              <a:rPr lang="en-US" altLang="zh-CN" dirty="0"/>
              <a:t>cache</a:t>
            </a:r>
          </a:p>
          <a:p>
            <a:endParaRPr lang="en-US" altLang="zh-CN" dirty="0"/>
          </a:p>
          <a:p>
            <a:r>
              <a:rPr lang="zh-CN" altLang="en-US" dirty="0"/>
              <a:t>目标主要有两个</a:t>
            </a:r>
            <a:endParaRPr lang="en-US" altLang="zh-CN" dirty="0"/>
          </a:p>
          <a:p>
            <a:pPr marL="228600" indent="-228600">
              <a:buAutoNum type="arabicParenR"/>
            </a:pPr>
            <a:r>
              <a:rPr lang="zh-CN" altLang="en-US" dirty="0"/>
              <a:t>计算和中间数据存储分离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首先考虑的自然是怎么隔离数据</a:t>
            </a:r>
            <a:r>
              <a:rPr lang="en-US" altLang="zh-CN" dirty="0"/>
              <a:t>. </a:t>
            </a:r>
          </a:p>
          <a:p>
            <a:pPr marL="0" indent="0">
              <a:buNone/>
            </a:pPr>
            <a:r>
              <a:rPr lang="zh-CN" altLang="en-US" dirty="0"/>
              <a:t>这里考虑的是中间数据存储不仅存了中间数据 还存储了</a:t>
            </a:r>
            <a:r>
              <a:rPr lang="en-US" altLang="zh-CN" dirty="0"/>
              <a:t>Cache </a:t>
            </a:r>
            <a:r>
              <a:rPr lang="zh-CN" altLang="en-US" dirty="0"/>
              <a:t>但是</a:t>
            </a:r>
            <a:r>
              <a:rPr lang="en-US" altLang="zh-CN" dirty="0"/>
              <a:t>Cache</a:t>
            </a:r>
            <a:r>
              <a:rPr lang="zh-CN" altLang="en-US" dirty="0"/>
              <a:t>是使用了一致性</a:t>
            </a:r>
            <a:r>
              <a:rPr lang="en-US" altLang="zh-CN" dirty="0"/>
              <a:t>Hash</a:t>
            </a:r>
            <a:r>
              <a:rPr lang="zh-CN" altLang="en-US" dirty="0"/>
              <a:t>策略的 你怎么知道其他客户的</a:t>
            </a:r>
            <a:r>
              <a:rPr lang="en-US" altLang="zh-CN" dirty="0"/>
              <a:t>cache</a:t>
            </a:r>
            <a:r>
              <a:rPr lang="zh-CN" altLang="en-US" dirty="0"/>
              <a:t>可以驱逐</a:t>
            </a:r>
            <a:r>
              <a:rPr lang="en-US" altLang="zh-CN" dirty="0"/>
              <a:t>?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以及如果我们加新机器 可能会导致大量的</a:t>
            </a:r>
            <a:r>
              <a:rPr lang="en-US" altLang="zh-CN" dirty="0"/>
              <a:t>Cache miss(</a:t>
            </a:r>
            <a:r>
              <a:rPr lang="zh-CN" altLang="en-US" dirty="0"/>
              <a:t>因为原来的一个</a:t>
            </a:r>
            <a:r>
              <a:rPr lang="en-US" altLang="zh-CN" dirty="0"/>
              <a:t>laze hash</a:t>
            </a:r>
            <a:r>
              <a:rPr lang="zh-CN" altLang="en-US" dirty="0"/>
              <a:t>的策略</a:t>
            </a:r>
            <a:r>
              <a:rPr lang="en-US" altLang="zh-CN" dirty="0"/>
              <a:t>) </a:t>
            </a:r>
            <a:r>
              <a:rPr lang="zh-CN" altLang="en-US" dirty="0"/>
              <a:t>加新机器会导致部分缓存失效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2) CPU </a:t>
            </a:r>
            <a:r>
              <a:rPr lang="zh-CN" altLang="en-US" dirty="0"/>
              <a:t>和内存解耦合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这部分没有详细说明</a:t>
            </a:r>
            <a:r>
              <a:rPr lang="en-US" altLang="zh-CN" dirty="0"/>
              <a:t>, </a:t>
            </a:r>
            <a:r>
              <a:rPr lang="zh-CN" altLang="en-US" dirty="0"/>
              <a:t>就只是一个想法</a:t>
            </a:r>
            <a:r>
              <a:rPr lang="en-US" altLang="zh-CN" dirty="0"/>
              <a:t>. </a:t>
            </a:r>
            <a:r>
              <a:rPr lang="zh-CN" altLang="en-US" dirty="0"/>
              <a:t>但是很多场景下 如果可行 这是一个可以考虑的方向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53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Graph </a:t>
            </a:r>
          </a:p>
          <a:p>
            <a:r>
              <a:rPr lang="en-US" altLang="zh-CN" dirty="0"/>
              <a:t>Left: each point means a query</a:t>
            </a:r>
          </a:p>
          <a:p>
            <a:r>
              <a:rPr lang="en-US" altLang="zh-CN" dirty="0"/>
              <a:t>X-axis: data read</a:t>
            </a:r>
          </a:p>
          <a:p>
            <a:r>
              <a:rPr lang="en-US" altLang="zh-CN" dirty="0"/>
              <a:t>Y-</a:t>
            </a:r>
            <a:r>
              <a:rPr lang="en-US" altLang="zh-CN" dirty="0" err="1"/>
              <a:t>asis</a:t>
            </a:r>
            <a:r>
              <a:rPr lang="en-US" altLang="zh-CN" dirty="0"/>
              <a:t>: data write</a:t>
            </a:r>
          </a:p>
          <a:p>
            <a:endParaRPr lang="en-US" altLang="zh-CN" dirty="0"/>
          </a:p>
          <a:p>
            <a:r>
              <a:rPr lang="en-US" altLang="zh-CN" dirty="0"/>
              <a:t>Right: for each query class, the number of the </a:t>
            </a:r>
            <a:r>
              <a:rPr lang="en-US" altLang="zh-CN" dirty="0" err="1"/>
              <a:t>querys</a:t>
            </a:r>
            <a:r>
              <a:rPr lang="en-US" altLang="zh-CN" dirty="0"/>
              <a:t> submitted at 14 days.</a:t>
            </a:r>
          </a:p>
          <a:p>
            <a:r>
              <a:rPr lang="en-US" altLang="zh-CN" dirty="0"/>
              <a:t>X: time</a:t>
            </a:r>
          </a:p>
          <a:p>
            <a:r>
              <a:rPr lang="en-US" altLang="zh-CN" dirty="0"/>
              <a:t>Y: query submit counts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584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Graph </a:t>
            </a:r>
          </a:p>
          <a:p>
            <a:r>
              <a:rPr lang="en-US" altLang="zh-CN" dirty="0"/>
              <a:t>Left: each type query size change CDF graph. </a:t>
            </a:r>
          </a:p>
          <a:p>
            <a:r>
              <a:rPr lang="en-US" altLang="zh-CN" dirty="0"/>
              <a:t>X-axis: data size</a:t>
            </a:r>
          </a:p>
          <a:p>
            <a:r>
              <a:rPr lang="en-US" altLang="zh-CN" dirty="0"/>
              <a:t>Y-</a:t>
            </a:r>
            <a:r>
              <a:rPr lang="en-US" altLang="zh-CN" dirty="0" err="1"/>
              <a:t>asis</a:t>
            </a:r>
            <a:r>
              <a:rPr lang="en-US" altLang="zh-CN" dirty="0"/>
              <a:t>: CDF</a:t>
            </a:r>
          </a:p>
          <a:p>
            <a:endParaRPr lang="en-US" altLang="zh-CN" dirty="0"/>
          </a:p>
          <a:p>
            <a:r>
              <a:rPr lang="en-US" altLang="zh-CN" dirty="0"/>
              <a:t>Center: each point means a query, </a:t>
            </a:r>
          </a:p>
          <a:p>
            <a:r>
              <a:rPr lang="en-US" altLang="zh-CN" dirty="0"/>
              <a:t>X-axis: CPU time consume for each query.</a:t>
            </a:r>
          </a:p>
          <a:p>
            <a:r>
              <a:rPr lang="en-US" altLang="zh-CN" dirty="0"/>
              <a:t>Y-axis: Intermediate data size for that query.</a:t>
            </a:r>
          </a:p>
          <a:p>
            <a:endParaRPr lang="en-US" altLang="zh-CN" dirty="0"/>
          </a:p>
          <a:p>
            <a:r>
              <a:rPr lang="en-US" altLang="zh-CN" dirty="0"/>
              <a:t>Right: each point means a query</a:t>
            </a:r>
          </a:p>
          <a:p>
            <a:r>
              <a:rPr lang="en-US" altLang="zh-CN" dirty="0"/>
              <a:t>X-axis: persistent data read size</a:t>
            </a:r>
          </a:p>
          <a:p>
            <a:r>
              <a:rPr lang="en-US" altLang="zh-CN" dirty="0"/>
              <a:t>Y-axis: same as center.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320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Center: each point means a query, </a:t>
            </a:r>
          </a:p>
          <a:p>
            <a:r>
              <a:rPr lang="en-US" altLang="zh-CN" dirty="0"/>
              <a:t>X-axis: CPU time consume for each query.</a:t>
            </a:r>
          </a:p>
          <a:p>
            <a:r>
              <a:rPr lang="en-US" altLang="zh-CN" dirty="0"/>
              <a:t>Y-axis: Intermediate data size for that query.</a:t>
            </a:r>
          </a:p>
          <a:p>
            <a:endParaRPr lang="en-US" altLang="zh-CN" dirty="0"/>
          </a:p>
          <a:p>
            <a:r>
              <a:rPr lang="en-US" altLang="zh-CN" dirty="0"/>
              <a:t>Right: each point means a query</a:t>
            </a:r>
          </a:p>
          <a:p>
            <a:r>
              <a:rPr lang="en-US" altLang="zh-CN" dirty="0"/>
              <a:t>X-axis: persistent data read size</a:t>
            </a:r>
          </a:p>
          <a:p>
            <a:r>
              <a:rPr lang="en-US" altLang="zh-CN" dirty="0"/>
              <a:t>Y-axis: same as center.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8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这里介绍怎么存储数据</a:t>
            </a:r>
            <a:endParaRPr lang="en-US" altLang="zh-CN" dirty="0"/>
          </a:p>
          <a:p>
            <a:r>
              <a:rPr lang="zh-CN" altLang="en-US" dirty="0"/>
              <a:t>主要介绍了</a:t>
            </a:r>
            <a:r>
              <a:rPr lang="en-US" altLang="zh-CN" dirty="0"/>
              <a:t>Shared-nothing</a:t>
            </a:r>
            <a:r>
              <a:rPr lang="zh-CN" altLang="en-US" dirty="0"/>
              <a:t>的结构</a:t>
            </a:r>
            <a:r>
              <a:rPr lang="en-US" altLang="zh-CN" dirty="0"/>
              <a:t>(</a:t>
            </a:r>
            <a:r>
              <a:rPr lang="zh-CN" altLang="en-US" dirty="0"/>
              <a:t>就是一台台独立的机器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r>
              <a:rPr lang="zh-CN" altLang="en-US" dirty="0"/>
              <a:t>好处是在保证隔离性</a:t>
            </a:r>
            <a:r>
              <a:rPr lang="en-US" altLang="zh-CN" dirty="0"/>
              <a:t>, </a:t>
            </a:r>
            <a:r>
              <a:rPr lang="zh-CN" altLang="en-US" dirty="0"/>
              <a:t>提供了一定程度的扩展性</a:t>
            </a:r>
            <a:r>
              <a:rPr lang="en-US" altLang="zh-CN" dirty="0"/>
              <a:t>(</a:t>
            </a:r>
            <a:r>
              <a:rPr lang="zh-CN" altLang="en-US" dirty="0"/>
              <a:t>这里指的是相比于</a:t>
            </a:r>
            <a:r>
              <a:rPr lang="en-US" altLang="zh-CN" dirty="0"/>
              <a:t>Oracle</a:t>
            </a:r>
            <a:r>
              <a:rPr lang="zh-CN" altLang="en-US" dirty="0"/>
              <a:t>这种几乎没有扩展性的对比</a:t>
            </a:r>
            <a:r>
              <a:rPr lang="en-US" altLang="zh-CN" dirty="0"/>
              <a:t>, </a:t>
            </a:r>
            <a:r>
              <a:rPr lang="zh-CN" altLang="en-US" dirty="0"/>
              <a:t>可以认为多台机器看作一台</a:t>
            </a:r>
            <a:r>
              <a:rPr lang="en-US" altLang="zh-CN" dirty="0"/>
              <a:t>, </a:t>
            </a:r>
            <a:r>
              <a:rPr lang="zh-CN" altLang="en-US" dirty="0"/>
              <a:t>之间通过网络访问数据</a:t>
            </a:r>
            <a:r>
              <a:rPr lang="en-US" altLang="zh-CN" dirty="0"/>
              <a:t>). </a:t>
            </a:r>
            <a:r>
              <a:rPr lang="zh-CN" altLang="en-US" dirty="0"/>
              <a:t>且有着比较好的数据局部性</a:t>
            </a:r>
            <a:r>
              <a:rPr lang="en-US" altLang="zh-CN" dirty="0"/>
              <a:t>(</a:t>
            </a:r>
            <a:r>
              <a:rPr lang="zh-CN" altLang="en-US" dirty="0"/>
              <a:t>毕竟都在本地</a:t>
            </a:r>
            <a:r>
              <a:rPr lang="en-US" altLang="zh-CN" dirty="0"/>
              <a:t>)\</a:t>
            </a:r>
          </a:p>
          <a:p>
            <a:endParaRPr lang="en-US" altLang="zh-CN" dirty="0"/>
          </a:p>
          <a:p>
            <a:r>
              <a:rPr lang="zh-CN" altLang="en-US" dirty="0"/>
              <a:t>但仍有一些问题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5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这里说问题</a:t>
            </a:r>
            <a:r>
              <a:rPr lang="en-US" altLang="zh-CN" dirty="0"/>
              <a:t>, </a:t>
            </a:r>
            <a:r>
              <a:rPr lang="zh-CN" altLang="en-US" dirty="0"/>
              <a:t>主要三点</a:t>
            </a:r>
            <a:endParaRPr lang="en-US" altLang="zh-CN" dirty="0"/>
          </a:p>
          <a:p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中间数据存储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这里主要说现有的存储方式先内存 不够了溢出到</a:t>
            </a:r>
            <a:r>
              <a:rPr lang="en-US" altLang="zh-CN" dirty="0"/>
              <a:t>FS, </a:t>
            </a:r>
            <a:r>
              <a:rPr lang="zh-CN" altLang="en-US" dirty="0"/>
              <a:t>但是</a:t>
            </a:r>
            <a:r>
              <a:rPr lang="en-US" altLang="zh-CN" dirty="0"/>
              <a:t>FS</a:t>
            </a:r>
            <a:r>
              <a:rPr lang="zh-CN" altLang="en-US" dirty="0"/>
              <a:t>提供了额外的一致性保证</a:t>
            </a:r>
            <a:r>
              <a:rPr lang="en-US" altLang="zh-CN" dirty="0"/>
              <a:t>(</a:t>
            </a:r>
            <a:r>
              <a:rPr lang="zh-CN" altLang="en-US" dirty="0"/>
              <a:t>这个是不需要的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资源分配粒度太高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这里举了一个例子说明</a:t>
            </a:r>
            <a:r>
              <a:rPr lang="en-US" altLang="zh-CN" dirty="0"/>
              <a:t>, </a:t>
            </a:r>
            <a:r>
              <a:rPr lang="zh-CN" altLang="en-US" dirty="0"/>
              <a:t>就是资源的需求并不是按一定比例来的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 </a:t>
            </a:r>
            <a:r>
              <a:rPr lang="zh-CN" altLang="en-US" dirty="0"/>
              <a:t>缺失灵活性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前面说了可以提供一定程度的</a:t>
            </a:r>
            <a:r>
              <a:rPr lang="en-US" altLang="zh-CN" dirty="0"/>
              <a:t>Scale, </a:t>
            </a:r>
            <a:r>
              <a:rPr lang="zh-CN" altLang="en-US" dirty="0"/>
              <a:t>但是考虑他们的</a:t>
            </a:r>
            <a:r>
              <a:rPr lang="en-US" altLang="zh-CN" dirty="0"/>
              <a:t>Workload </a:t>
            </a:r>
            <a:r>
              <a:rPr lang="zh-CN" altLang="en-US" dirty="0"/>
              <a:t>这个</a:t>
            </a:r>
            <a:r>
              <a:rPr lang="en-US" altLang="zh-CN" dirty="0"/>
              <a:t>scale</a:t>
            </a:r>
            <a:r>
              <a:rPr lang="zh-CN" altLang="en-US" dirty="0"/>
              <a:t>远远不够</a:t>
            </a:r>
            <a:r>
              <a:rPr lang="en-US" altLang="zh-CN" dirty="0"/>
              <a:t>. </a:t>
            </a:r>
            <a:r>
              <a:rPr lang="zh-CN" altLang="en-US" dirty="0"/>
              <a:t>并且现在的策略加新机器可能导致数据的挪动</a:t>
            </a:r>
            <a:r>
              <a:rPr lang="en-US" altLang="zh-CN" dirty="0"/>
              <a:t>(</a:t>
            </a:r>
            <a:r>
              <a:rPr lang="zh-CN" altLang="en-US" dirty="0"/>
              <a:t>就是原来的机器的数据挪到新机器上</a:t>
            </a:r>
            <a:r>
              <a:rPr lang="en-US" altLang="zh-CN" dirty="0"/>
              <a:t>) </a:t>
            </a:r>
            <a:r>
              <a:rPr lang="zh-CN" altLang="en-US" dirty="0"/>
              <a:t>这可能产生写放大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接着说他们的</a:t>
            </a:r>
            <a:r>
              <a:rPr lang="en-US" altLang="zh-CN" dirty="0"/>
              <a:t>Workload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73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他们的</a:t>
            </a:r>
            <a:r>
              <a:rPr lang="en-US" altLang="zh-CN" dirty="0"/>
              <a:t>workload</a:t>
            </a:r>
            <a:r>
              <a:rPr lang="zh-CN" altLang="en-US" dirty="0"/>
              <a:t>就是一段时间内的数据查询</a:t>
            </a:r>
            <a:r>
              <a:rPr lang="en-US" altLang="zh-CN" dirty="0"/>
              <a:t>, </a:t>
            </a:r>
            <a:r>
              <a:rPr lang="zh-CN" altLang="en-US" dirty="0"/>
              <a:t>主要有查询请求数 种类 读写的数据量大小等</a:t>
            </a:r>
            <a:r>
              <a:rPr lang="en-US" altLang="zh-CN" dirty="0"/>
              <a:t>, </a:t>
            </a:r>
          </a:p>
          <a:p>
            <a:r>
              <a:rPr lang="zh-CN" altLang="en-US" dirty="0"/>
              <a:t>这里我们首先关注读写请求</a:t>
            </a:r>
            <a:r>
              <a:rPr lang="en-US" altLang="zh-CN" dirty="0"/>
              <a:t>, </a:t>
            </a:r>
            <a:r>
              <a:rPr lang="zh-CN" altLang="en-US" dirty="0"/>
              <a:t>主要有三种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上图 持久数据读写的大小和查询的关系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X: </a:t>
            </a:r>
            <a:r>
              <a:rPr lang="zh-CN" altLang="en-US" dirty="0"/>
              <a:t>读</a:t>
            </a:r>
            <a:endParaRPr lang="en-US" altLang="zh-CN" dirty="0"/>
          </a:p>
          <a:p>
            <a:r>
              <a:rPr lang="en-US" altLang="zh-CN" dirty="0"/>
              <a:t>Y:</a:t>
            </a:r>
            <a:r>
              <a:rPr lang="zh-CN" altLang="en-US" dirty="0"/>
              <a:t>写</a:t>
            </a:r>
            <a:endParaRPr lang="en-US" altLang="zh-CN" dirty="0"/>
          </a:p>
          <a:p>
            <a:r>
              <a:rPr lang="zh-CN" altLang="en-US" dirty="0"/>
              <a:t>点代表一次查询</a:t>
            </a:r>
            <a:r>
              <a:rPr lang="en-US" altLang="zh-CN" dirty="0"/>
              <a:t>, </a:t>
            </a:r>
            <a:r>
              <a:rPr lang="zh-CN" altLang="en-US" dirty="0"/>
              <a:t>颜色越深查询次数越多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下图</a:t>
            </a:r>
            <a:r>
              <a:rPr lang="en-US" altLang="zh-CN" dirty="0"/>
              <a:t>: </a:t>
            </a:r>
            <a:r>
              <a:rPr lang="zh-CN" altLang="en-US" dirty="0"/>
              <a:t>一段时间内的请求和时间的关系</a:t>
            </a:r>
            <a:endParaRPr lang="en-US" altLang="zh-CN" dirty="0"/>
          </a:p>
          <a:p>
            <a:r>
              <a:rPr lang="en-US" altLang="zh-CN" dirty="0"/>
              <a:t>X: </a:t>
            </a:r>
            <a:r>
              <a:rPr lang="zh-CN" altLang="en-US" dirty="0"/>
              <a:t>时间</a:t>
            </a:r>
            <a:endParaRPr lang="en-US" altLang="zh-CN" dirty="0"/>
          </a:p>
          <a:p>
            <a:r>
              <a:rPr lang="en-US" altLang="zh-CN" dirty="0"/>
              <a:t>Y: </a:t>
            </a:r>
            <a:r>
              <a:rPr lang="zh-CN" altLang="en-US" dirty="0"/>
              <a:t>查询数</a:t>
            </a:r>
            <a:endParaRPr lang="en-US" altLang="zh-CN" dirty="0"/>
          </a:p>
          <a:p>
            <a:r>
              <a:rPr lang="zh-CN" altLang="en-US" dirty="0"/>
              <a:t>线 </a:t>
            </a:r>
            <a:r>
              <a:rPr lang="en-US" altLang="zh-CN" dirty="0"/>
              <a:t>:</a:t>
            </a:r>
            <a:r>
              <a:rPr lang="zh-CN" altLang="en-US" dirty="0"/>
              <a:t>三种读写请求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1, RO </a:t>
            </a:r>
            <a:r>
              <a:rPr lang="zh-CN" altLang="en-US" dirty="0"/>
              <a:t>大概</a:t>
            </a:r>
            <a:r>
              <a:rPr lang="en-US" altLang="zh-CN" dirty="0"/>
              <a:t>28% </a:t>
            </a:r>
          </a:p>
          <a:p>
            <a:r>
              <a:rPr lang="zh-CN" altLang="en-US" dirty="0"/>
              <a:t>主要说数据量变化大 </a:t>
            </a:r>
            <a:r>
              <a:rPr lang="en-US" altLang="zh-CN" dirty="0"/>
              <a:t>+ </a:t>
            </a:r>
            <a:r>
              <a:rPr lang="zh-CN" altLang="en-US" dirty="0"/>
              <a:t>有规律的波动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2. WO 13% </a:t>
            </a:r>
          </a:p>
          <a:p>
            <a:r>
              <a:rPr lang="zh-CN" altLang="en-US" dirty="0"/>
              <a:t>主要说数据变化大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3. RW 59%</a:t>
            </a:r>
          </a:p>
          <a:p>
            <a:r>
              <a:rPr lang="zh-CN" altLang="en-US" dirty="0"/>
              <a:t>主要说 数据变化大 </a:t>
            </a:r>
            <a:r>
              <a:rPr lang="en-US" altLang="zh-CN" dirty="0"/>
              <a:t>+ </a:t>
            </a:r>
            <a:r>
              <a:rPr lang="zh-CN" altLang="en-US" dirty="0"/>
              <a:t>较多</a:t>
            </a:r>
            <a:r>
              <a:rPr lang="en-US" altLang="zh-CN" dirty="0"/>
              <a:t>query</a:t>
            </a:r>
            <a:r>
              <a:rPr lang="zh-CN" altLang="en-US" dirty="0"/>
              <a:t>的</a:t>
            </a:r>
            <a:r>
              <a:rPr lang="en-US" altLang="zh-CN" dirty="0"/>
              <a:t>R/W</a:t>
            </a:r>
            <a:r>
              <a:rPr lang="zh-CN" altLang="en-US" dirty="0"/>
              <a:t>的比例 </a:t>
            </a:r>
            <a:r>
              <a:rPr lang="en-US" altLang="zh-CN" dirty="0"/>
              <a:t>-&gt; 1</a:t>
            </a:r>
          </a:p>
          <a:p>
            <a:endParaRPr lang="en-US" altLang="zh-CN" dirty="0"/>
          </a:p>
          <a:p>
            <a:r>
              <a:rPr lang="zh-CN" altLang="en-US" dirty="0"/>
              <a:t>基于这个 之前的那个</a:t>
            </a:r>
            <a:r>
              <a:rPr lang="en-US" altLang="zh-CN" dirty="0"/>
              <a:t>scale</a:t>
            </a:r>
            <a:r>
              <a:rPr lang="zh-CN" altLang="en-US" dirty="0"/>
              <a:t>基本完全不能用</a:t>
            </a:r>
            <a:r>
              <a:rPr lang="en-US" altLang="zh-CN" dirty="0"/>
              <a:t>, </a:t>
            </a:r>
            <a:r>
              <a:rPr lang="zh-CN" altLang="en-US" dirty="0"/>
              <a:t>加上其他的问题 他们提出了一个属于他们的架构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37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就是这个 这里首先简单介绍一下这个架构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主要有 </a:t>
            </a:r>
            <a:r>
              <a:rPr lang="en-US" altLang="zh-CN" dirty="0"/>
              <a:t>CC(CS)</a:t>
            </a:r>
            <a:r>
              <a:rPr lang="zh-CN" altLang="en-US" dirty="0"/>
              <a:t>层</a:t>
            </a:r>
            <a:r>
              <a:rPr lang="en-US" altLang="zh-CN" dirty="0"/>
              <a:t>, CP</a:t>
            </a:r>
            <a:r>
              <a:rPr lang="zh-CN" altLang="en-US" dirty="0"/>
              <a:t>层 </a:t>
            </a:r>
            <a:r>
              <a:rPr lang="en-US" altLang="zh-CN" dirty="0"/>
              <a:t>LES</a:t>
            </a:r>
            <a:r>
              <a:rPr lang="zh-CN" altLang="en-US" dirty="0"/>
              <a:t>层 </a:t>
            </a:r>
            <a:r>
              <a:rPr lang="en-US" altLang="zh-CN" dirty="0"/>
              <a:t>RPS</a:t>
            </a:r>
            <a:r>
              <a:rPr lang="zh-CN" altLang="en-US" dirty="0"/>
              <a:t>层四层组成</a:t>
            </a:r>
            <a:r>
              <a:rPr lang="en-US" altLang="zh-CN" dirty="0"/>
              <a:t>(</a:t>
            </a:r>
            <a:r>
              <a:rPr lang="zh-CN" altLang="en-US" dirty="0"/>
              <a:t>全写见</a:t>
            </a:r>
            <a:r>
              <a:rPr lang="en-US" altLang="zh-CN" dirty="0"/>
              <a:t>PPT)</a:t>
            </a:r>
          </a:p>
          <a:p>
            <a:endParaRPr lang="en-US" altLang="zh-CN" dirty="0"/>
          </a:p>
          <a:p>
            <a:r>
              <a:rPr lang="zh-CN" altLang="en-US" dirty="0"/>
              <a:t>中间层主要起到一个</a:t>
            </a:r>
            <a:r>
              <a:rPr lang="en-US" altLang="zh-CN" dirty="0"/>
              <a:t>Interface</a:t>
            </a:r>
            <a:r>
              <a:rPr lang="zh-CN" altLang="en-US" dirty="0"/>
              <a:t>的作用</a:t>
            </a:r>
            <a:r>
              <a:rPr lang="en-US" altLang="zh-CN" dirty="0"/>
              <a:t>, </a:t>
            </a:r>
            <a:r>
              <a:rPr lang="zh-CN" altLang="en-US" dirty="0"/>
              <a:t>以及去将</a:t>
            </a:r>
            <a:r>
              <a:rPr lang="en-US" altLang="zh-CN" dirty="0"/>
              <a:t>query</a:t>
            </a:r>
            <a:r>
              <a:rPr lang="zh-CN" altLang="en-US" dirty="0"/>
              <a:t>调度到具体的计算单元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CP</a:t>
            </a:r>
            <a:r>
              <a:rPr lang="zh-CN" altLang="en-US" dirty="0"/>
              <a:t>层主要承担</a:t>
            </a:r>
            <a:r>
              <a:rPr lang="en-US" altLang="zh-CN" dirty="0"/>
              <a:t>Query</a:t>
            </a:r>
            <a:r>
              <a:rPr lang="zh-CN" altLang="en-US" dirty="0"/>
              <a:t>的解析和计算过程</a:t>
            </a:r>
            <a:r>
              <a:rPr lang="en-US" altLang="zh-CN" dirty="0"/>
              <a:t>, </a:t>
            </a:r>
            <a:r>
              <a:rPr lang="zh-CN" altLang="en-US" dirty="0"/>
              <a:t>有一组组</a:t>
            </a:r>
            <a:r>
              <a:rPr lang="en-US" altLang="zh-CN" dirty="0"/>
              <a:t>VW</a:t>
            </a:r>
            <a:r>
              <a:rPr lang="zh-CN" altLang="en-US" dirty="0"/>
              <a:t>组成</a:t>
            </a:r>
            <a:r>
              <a:rPr lang="en-US" altLang="zh-CN" dirty="0"/>
              <a:t>, </a:t>
            </a:r>
            <a:r>
              <a:rPr lang="zh-CN" altLang="en-US" dirty="0"/>
              <a:t>其中每一组</a:t>
            </a:r>
            <a:r>
              <a:rPr lang="en-US" altLang="zh-CN" dirty="0"/>
              <a:t>VW</a:t>
            </a:r>
            <a:r>
              <a:rPr lang="zh-CN" altLang="en-US" dirty="0"/>
              <a:t>由很多</a:t>
            </a:r>
            <a:r>
              <a:rPr lang="en-US" altLang="zh-CN" dirty="0"/>
              <a:t>VM</a:t>
            </a:r>
            <a:r>
              <a:rPr lang="zh-CN" altLang="en-US" dirty="0"/>
              <a:t>组成</a:t>
            </a:r>
            <a:r>
              <a:rPr lang="en-US" altLang="zh-CN" dirty="0"/>
              <a:t>, VM</a:t>
            </a:r>
            <a:r>
              <a:rPr lang="zh-CN" altLang="en-US" dirty="0"/>
              <a:t>有</a:t>
            </a:r>
            <a:r>
              <a:rPr lang="en-US" altLang="zh-CN" dirty="0"/>
              <a:t>AWS EC2</a:t>
            </a:r>
            <a:r>
              <a:rPr lang="zh-CN" altLang="en-US" dirty="0"/>
              <a:t>提供</a:t>
            </a:r>
            <a:r>
              <a:rPr lang="en-US" altLang="zh-CN" dirty="0"/>
              <a:t>. </a:t>
            </a:r>
            <a:r>
              <a:rPr lang="zh-CN" altLang="en-US" dirty="0"/>
              <a:t>他们通过预热一个</a:t>
            </a:r>
            <a:r>
              <a:rPr lang="en-US" altLang="zh-CN" dirty="0"/>
              <a:t>pre-warmed pool</a:t>
            </a:r>
            <a:r>
              <a:rPr lang="zh-CN" altLang="en-US" dirty="0"/>
              <a:t>来保证快速的扩容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中间数据缓存层则是和</a:t>
            </a:r>
            <a:r>
              <a:rPr lang="en-US" altLang="zh-CN" dirty="0"/>
              <a:t>VW</a:t>
            </a:r>
            <a:r>
              <a:rPr lang="zh-CN" altLang="en-US" dirty="0"/>
              <a:t>共用机器</a:t>
            </a:r>
            <a:r>
              <a:rPr lang="en-US" altLang="zh-CN" dirty="0"/>
              <a:t>, </a:t>
            </a:r>
            <a:r>
              <a:rPr lang="zh-CN" altLang="en-US" dirty="0"/>
              <a:t>使用了</a:t>
            </a:r>
            <a:r>
              <a:rPr lang="en-US" altLang="zh-CN" dirty="0"/>
              <a:t>VW</a:t>
            </a:r>
            <a:r>
              <a:rPr lang="zh-CN" altLang="en-US" dirty="0"/>
              <a:t>中的</a:t>
            </a:r>
            <a:r>
              <a:rPr lang="en-US" altLang="zh-CN" dirty="0"/>
              <a:t>DRAM</a:t>
            </a:r>
            <a:r>
              <a:rPr lang="zh-CN" altLang="en-US" dirty="0"/>
              <a:t>和</a:t>
            </a:r>
            <a:r>
              <a:rPr lang="en-US" altLang="zh-CN" dirty="0"/>
              <a:t>SSD</a:t>
            </a:r>
            <a:r>
              <a:rPr lang="zh-CN" altLang="en-US" dirty="0"/>
              <a:t>资源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RPS</a:t>
            </a:r>
            <a:r>
              <a:rPr lang="zh-CN" altLang="en-US" dirty="0"/>
              <a:t>层则是和计算层分离</a:t>
            </a:r>
            <a:r>
              <a:rPr lang="en-US" altLang="zh-CN" dirty="0"/>
              <a:t>, </a:t>
            </a:r>
            <a:r>
              <a:rPr lang="zh-CN" altLang="en-US" dirty="0"/>
              <a:t>用来存储持久数据</a:t>
            </a:r>
            <a:r>
              <a:rPr lang="en-US" altLang="zh-CN" dirty="0"/>
              <a:t>, </a:t>
            </a:r>
            <a:r>
              <a:rPr lang="zh-CN" altLang="en-US" dirty="0"/>
              <a:t>由</a:t>
            </a:r>
            <a:r>
              <a:rPr lang="en-US" altLang="zh-CN" dirty="0"/>
              <a:t>AWS S3</a:t>
            </a:r>
            <a:r>
              <a:rPr lang="zh-CN" altLang="en-US" dirty="0"/>
              <a:t>提供</a:t>
            </a:r>
            <a:r>
              <a:rPr lang="en-US" altLang="zh-CN" dirty="0"/>
              <a:t>. </a:t>
            </a:r>
            <a:r>
              <a:rPr lang="zh-CN" altLang="en-US" dirty="0"/>
              <a:t>通过数据结构的设计 使得其可以随机读取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下面他们对这个系统面临的问题 以及他们的解决方法还有一些未来可能的方向 就请泽文基佬给大家讲讲 </a:t>
            </a:r>
            <a:r>
              <a:rPr lang="en-US" altLang="zh-CN" dirty="0"/>
              <a:t>=-=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8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在上面的结构之外 还有一些问题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83E09-E9EF-405D-8549-32906B4AB6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60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我来讲一下系统的实现细节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Snowflake</a:t>
            </a:r>
            <a:r>
              <a:rPr lang="zh-CN" altLang="en-US" dirty="0"/>
              <a:t>的重点是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那么为什么要做一个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呢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Snowflake</a:t>
            </a:r>
            <a:r>
              <a:rPr lang="zh-CN" altLang="en-US" dirty="0"/>
              <a:t>的计算和存储分离</a:t>
            </a:r>
            <a:r>
              <a:rPr lang="en-US" altLang="zh-CN" dirty="0"/>
              <a:t>,</a:t>
            </a:r>
            <a:r>
              <a:rPr lang="zh-CN" altLang="en-US" dirty="0"/>
              <a:t>主要是计算节点和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的分离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S3</a:t>
            </a:r>
            <a:r>
              <a:rPr lang="zh-CN" altLang="en-US" dirty="0"/>
              <a:t>可以满足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的需求</a:t>
            </a:r>
            <a:r>
              <a:rPr lang="en-US" altLang="zh-CN" dirty="0"/>
              <a:t>,</a:t>
            </a:r>
            <a:r>
              <a:rPr lang="zh-CN" altLang="en-US" dirty="0"/>
              <a:t>但是</a:t>
            </a:r>
            <a:endParaRPr lang="en-US" altLang="zh-CN" dirty="0"/>
          </a:p>
          <a:p>
            <a:r>
              <a:rPr lang="zh-CN" altLang="en-US" dirty="0"/>
              <a:t>就像前面提到的</a:t>
            </a:r>
            <a:r>
              <a:rPr lang="en-US" altLang="zh-CN" dirty="0"/>
              <a:t>,data</a:t>
            </a:r>
            <a:r>
              <a:rPr lang="zh-CN" altLang="en-US" dirty="0"/>
              <a:t> 不只是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data,</a:t>
            </a:r>
            <a:r>
              <a:rPr lang="zh-CN" altLang="en-US" dirty="0"/>
              <a:t>还有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zh-CN" altLang="en-US" dirty="0"/>
              <a:t>这些中间数据</a:t>
            </a:r>
            <a:r>
              <a:rPr lang="en-US" altLang="zh-CN" dirty="0"/>
              <a:t>,</a:t>
            </a:r>
            <a:r>
              <a:rPr lang="zh-CN" altLang="en-US" dirty="0"/>
              <a:t>是需要高吞吐和低延迟的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这两点</a:t>
            </a:r>
            <a:r>
              <a:rPr lang="en-US" altLang="zh-CN" dirty="0"/>
              <a:t>S3</a:t>
            </a:r>
            <a:r>
              <a:rPr lang="zh-CN" altLang="en-US" dirty="0"/>
              <a:t>并不能满足</a:t>
            </a:r>
            <a:r>
              <a:rPr lang="en-US" altLang="zh-CN" dirty="0"/>
              <a:t>,</a:t>
            </a:r>
            <a:r>
              <a:rPr lang="zh-CN" altLang="en-US" dirty="0"/>
              <a:t>同时</a:t>
            </a:r>
            <a:r>
              <a:rPr lang="en-US" altLang="zh-CN" dirty="0"/>
              <a:t>,S3</a:t>
            </a:r>
            <a:r>
              <a:rPr lang="zh-CN" altLang="en-US" dirty="0"/>
              <a:t>提供了过强的可用性和持久性</a:t>
            </a:r>
            <a:endParaRPr lang="en-US" altLang="zh-CN" dirty="0"/>
          </a:p>
          <a:p>
            <a:r>
              <a:rPr lang="zh-CN" altLang="en-US" dirty="0"/>
              <a:t>这就是我们的动机</a:t>
            </a:r>
            <a:endParaRPr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741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主要有两个大的</a:t>
            </a:r>
            <a:r>
              <a:rPr lang="en-US" altLang="zh-CN" dirty="0"/>
              <a:t>idea:</a:t>
            </a:r>
          </a:p>
          <a:p>
            <a:r>
              <a:rPr lang="zh-CN" altLang="en-US" dirty="0"/>
              <a:t>第一个</a:t>
            </a:r>
            <a:r>
              <a:rPr lang="en-US" altLang="zh-CN" dirty="0"/>
              <a:t>idea,</a:t>
            </a:r>
            <a:r>
              <a:rPr lang="zh-CN" altLang="en-US" dirty="0"/>
              <a:t>就是</a:t>
            </a:r>
            <a:r>
              <a:rPr lang="en-US" altLang="zh-CN" dirty="0"/>
              <a:t>spill,</a:t>
            </a:r>
            <a:r>
              <a:rPr lang="zh-CN" altLang="en-US" dirty="0"/>
              <a:t> </a:t>
            </a:r>
            <a:r>
              <a:rPr lang="en-US" altLang="zh-CN" dirty="0"/>
              <a:t>spill</a:t>
            </a:r>
            <a:r>
              <a:rPr lang="zh-CN" altLang="en-US" dirty="0"/>
              <a:t>就是溢出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zh-CN" altLang="en-US" dirty="0"/>
              <a:t>先把中间数据放在本地内存上</a:t>
            </a:r>
            <a:r>
              <a:rPr lang="en-US" altLang="zh-CN" dirty="0"/>
              <a:t>,</a:t>
            </a:r>
            <a:r>
              <a:rPr lang="zh-CN" altLang="en-US" dirty="0"/>
              <a:t> 如果中间数据太大了放不下</a:t>
            </a:r>
            <a:r>
              <a:rPr lang="en-US" altLang="zh-CN" dirty="0"/>
              <a:t>,</a:t>
            </a:r>
            <a:r>
              <a:rPr lang="zh-CN" altLang="en-US" dirty="0"/>
              <a:t>就放在本地</a:t>
            </a:r>
            <a:r>
              <a:rPr lang="en-US" altLang="zh-CN" dirty="0"/>
              <a:t>SSD</a:t>
            </a:r>
            <a:r>
              <a:rPr lang="zh-CN" altLang="en-US" dirty="0"/>
              <a:t>上</a:t>
            </a:r>
            <a:endParaRPr lang="en-US" altLang="zh-CN" dirty="0"/>
          </a:p>
          <a:p>
            <a:r>
              <a:rPr lang="zh-CN" altLang="en-US" dirty="0"/>
              <a:t>如果本地</a:t>
            </a:r>
            <a:r>
              <a:rPr lang="en-US" altLang="zh-CN" dirty="0"/>
              <a:t>SSD</a:t>
            </a:r>
            <a:r>
              <a:rPr lang="zh-CN" altLang="en-US" dirty="0"/>
              <a:t>也不够了</a:t>
            </a:r>
            <a:r>
              <a:rPr lang="en-US" altLang="zh-CN" dirty="0"/>
              <a:t>,</a:t>
            </a:r>
            <a:r>
              <a:rPr lang="zh-CN" altLang="en-US" dirty="0"/>
              <a:t>就溢出到</a:t>
            </a:r>
            <a:r>
              <a:rPr lang="en-US" altLang="zh-CN" dirty="0"/>
              <a:t>S3</a:t>
            </a:r>
            <a:r>
              <a:rPr lang="zh-CN" altLang="en-US" dirty="0"/>
              <a:t>上面</a:t>
            </a:r>
            <a:endParaRPr lang="en-US" altLang="zh-CN" dirty="0"/>
          </a:p>
          <a:p>
            <a:r>
              <a:rPr lang="zh-CN" altLang="en-US" dirty="0"/>
              <a:t>这里有两个问题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为什么不只用</a:t>
            </a:r>
            <a:r>
              <a:rPr lang="en-US" altLang="zh-CN" dirty="0"/>
              <a:t>memory?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这一点可以看右边的图</a:t>
            </a:r>
            <a:r>
              <a:rPr lang="en-US" altLang="zh-CN" dirty="0"/>
              <a:t>,</a:t>
            </a:r>
            <a:r>
              <a:rPr lang="zh-CN" altLang="en-US" dirty="0"/>
              <a:t>横坐标是中间数据的交换</a:t>
            </a:r>
            <a:r>
              <a:rPr lang="en-US" altLang="zh-CN" dirty="0"/>
              <a:t>,</a:t>
            </a:r>
            <a:r>
              <a:rPr lang="zh-CN" altLang="en-US" dirty="0"/>
              <a:t>纵坐标是</a:t>
            </a:r>
            <a:r>
              <a:rPr lang="en-US" altLang="zh-CN" dirty="0"/>
              <a:t>query</a:t>
            </a:r>
            <a:r>
              <a:rPr lang="zh-CN" altLang="en-US" dirty="0"/>
              <a:t>的比重</a:t>
            </a:r>
            <a:r>
              <a:rPr lang="en-US" altLang="zh-CN" dirty="0"/>
              <a:t>,</a:t>
            </a:r>
            <a:r>
              <a:rPr lang="zh-CN" altLang="en-US" dirty="0"/>
              <a:t>是一个</a:t>
            </a:r>
            <a:r>
              <a:rPr lang="en-US" altLang="zh-CN" dirty="0"/>
              <a:t>CDF</a:t>
            </a:r>
            <a:r>
              <a:rPr lang="zh-CN" altLang="en-US" dirty="0"/>
              <a:t>图</a:t>
            </a:r>
            <a:r>
              <a:rPr lang="en-US" altLang="zh-CN" dirty="0"/>
              <a:t>,</a:t>
            </a:r>
            <a:r>
              <a:rPr lang="zh-CN" altLang="en-US" dirty="0"/>
              <a:t>可以看出来</a:t>
            </a:r>
            <a:r>
              <a:rPr lang="en-US" altLang="zh-CN" dirty="0"/>
              <a:t>,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中间数据可能很小</a:t>
            </a:r>
            <a:r>
              <a:rPr lang="en-US" altLang="zh-CN" dirty="0"/>
              <a:t>,</a:t>
            </a:r>
            <a:r>
              <a:rPr lang="zh-CN" altLang="en-US" dirty="0"/>
              <a:t>只有</a:t>
            </a:r>
            <a:r>
              <a:rPr lang="en-US" altLang="zh-CN" dirty="0"/>
              <a:t>1</a:t>
            </a:r>
            <a:r>
              <a:rPr lang="zh-CN" altLang="en-US" dirty="0"/>
              <a:t>字节</a:t>
            </a:r>
            <a:r>
              <a:rPr lang="en-US" altLang="zh-CN" dirty="0"/>
              <a:t>,</a:t>
            </a:r>
            <a:r>
              <a:rPr lang="zh-CN" altLang="en-US" dirty="0"/>
              <a:t>也可能很大</a:t>
            </a:r>
            <a:r>
              <a:rPr lang="en-US" altLang="zh-CN" dirty="0"/>
              <a:t>,</a:t>
            </a:r>
            <a:r>
              <a:rPr lang="zh-CN" altLang="en-US" dirty="0"/>
              <a:t>有</a:t>
            </a:r>
            <a:r>
              <a:rPr lang="en-US" altLang="zh-CN" dirty="0"/>
              <a:t>GB,TB</a:t>
            </a:r>
            <a:r>
              <a:rPr lang="zh-CN" altLang="en-US" dirty="0"/>
              <a:t>量级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第二点</a:t>
            </a:r>
            <a:r>
              <a:rPr lang="en-US" altLang="zh-CN" dirty="0"/>
              <a:t>,</a:t>
            </a:r>
            <a:r>
              <a:rPr lang="zh-CN" altLang="en-US" dirty="0"/>
              <a:t>为什么不溢出到其他节点上去</a:t>
            </a:r>
            <a:r>
              <a:rPr lang="en-US" altLang="zh-CN" dirty="0"/>
              <a:t>?</a:t>
            </a:r>
            <a:r>
              <a:rPr lang="zh-CN" altLang="en-US" dirty="0"/>
              <a:t>比如说其他节点的</a:t>
            </a:r>
            <a:r>
              <a:rPr lang="en-US" altLang="zh-CN" dirty="0"/>
              <a:t>SSD</a:t>
            </a:r>
            <a:r>
              <a:rPr lang="zh-CN" altLang="en-US" dirty="0"/>
              <a:t>和</a:t>
            </a:r>
            <a:r>
              <a:rPr lang="en-US" altLang="zh-CN" dirty="0"/>
              <a:t>memory</a:t>
            </a:r>
            <a:r>
              <a:rPr lang="zh-CN" altLang="en-US" dirty="0"/>
              <a:t>有空闲</a:t>
            </a:r>
            <a:r>
              <a:rPr lang="en-US" altLang="zh-CN" dirty="0"/>
              <a:t>,</a:t>
            </a:r>
            <a:r>
              <a:rPr lang="zh-CN" altLang="en-US" dirty="0"/>
              <a:t>而是溢出到</a:t>
            </a:r>
            <a:r>
              <a:rPr lang="en-US" altLang="zh-CN" dirty="0"/>
              <a:t>S3</a:t>
            </a:r>
            <a:r>
              <a:rPr lang="zh-CN" altLang="en-US" dirty="0"/>
              <a:t>上面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	</a:t>
            </a:r>
            <a:r>
              <a:rPr lang="zh-CN" altLang="en-US" dirty="0"/>
              <a:t>目前这样做的原因是不需要追踪中间数据的位置</a:t>
            </a:r>
            <a:r>
              <a:rPr lang="en-US" altLang="zh-CN" dirty="0"/>
              <a:t>.</a:t>
            </a:r>
            <a:r>
              <a:rPr lang="zh-CN" altLang="en-US" dirty="0"/>
              <a:t>同时保持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的简单</a:t>
            </a:r>
            <a:r>
              <a:rPr lang="en-US" altLang="zh-CN" dirty="0"/>
              <a:t>/</a:t>
            </a:r>
            <a:r>
              <a:rPr lang="zh-CN" altLang="en-US" dirty="0"/>
              <a:t>轻便和高性能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35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5E129-3C7B-41FB-991E-29C27818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548" y="1041400"/>
            <a:ext cx="10092905" cy="2387600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3DE2AA-4B12-46D5-AF9C-A605D2B2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546" y="3602038"/>
            <a:ext cx="10092905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46D8FF-B801-40C7-9177-CBE40B94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4C38A4-EC0A-4B01-93EE-99388CF1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1B9363-67E3-44F8-8F6B-732F0AC5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8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EC9D68-E1BC-4AEA-86C1-4077F1DBC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95141" y="365125"/>
            <a:ext cx="135866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6A53AF-BF76-47CB-91DF-D13E6D519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78887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9C8249-D298-4204-A26C-98F8475E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7CFB25-42ED-47B1-B6EF-CBAF492B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CFB615-27C8-4183-9DBA-4FC3C15C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58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44D177-94AA-49B3-984E-BB43D2DB8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7C39A2-346A-4145-B073-326241BA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1EDE12-CC21-4343-ACF5-954E8100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47A97-53F8-4A4F-ADB7-205D3A34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D1B01-E6F5-4AB7-86F8-C4A5A6C6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25651C-B691-44FF-8266-04CFA73DD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8DF4454-FB4E-4C97-8CC5-AB3DEF69A211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771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F1E17E-FC88-438F-9B11-CAC758F4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4DC103-9461-4482-AED1-BC2766135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18075"/>
            <a:ext cx="5181600" cy="48588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A2518C-9E88-4154-8B04-5E79A784B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18075"/>
            <a:ext cx="5181600" cy="48588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529F5A-82F7-47D4-9558-5A20D285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624537-4A7C-4840-9DA2-60DC8ABE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4BD5B-806A-46BA-AFAA-C07AB07B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875E75-5AF4-405E-BE3A-C58D0AFBE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A1F0F2C-0434-406C-BE3D-69851F55FF3F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8757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CD7EE9-CE9F-4436-A01C-F9D31A5E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71317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62E1A5-C414-4DA2-86A9-3897AE9CA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52866"/>
            <a:ext cx="5157787" cy="823912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0BD3DB-90E2-4CCF-9510-DFF51306B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76779"/>
            <a:ext cx="5157787" cy="40128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3F9732-8FB7-41FC-B311-9E3F130FC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334625"/>
            <a:ext cx="5183188" cy="823912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C84C54-2210-4F07-8CDF-C1E678067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76779"/>
            <a:ext cx="5183188" cy="40128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7593FF4-9448-4777-90E6-490A5346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E31430-8602-4C8F-B502-22F46686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F91361A-4342-49AF-B787-B486F89E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219C09B-86A6-4CE9-9A00-DBC4BB86E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7A513D6-62C2-489F-B528-2C571653757C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497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32AF64-36E7-42D9-933F-0177FFD0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D651E6-878F-416A-B0A5-1137498D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8B7621C-29C0-4E4E-8FCD-5208617C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4C7FB-B989-4F47-9F4F-9172F97A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87B839-5CEB-426D-8938-7BAABA7F1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23593DF-BB70-40BA-855F-51E77F9AA3E5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162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E0D61C6-C7E8-4264-8AEB-B78EB3BC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B9AE7F-B408-487B-AECD-526C5F06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73335A-AC18-4BE8-94D7-1B68693B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E65F2F-3359-4BEF-A8B1-1645AA400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72D0BA-A490-4720-9808-83D422119686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308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87207-5BD3-48B3-B6D5-0655C793E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DA28E-0E10-42CA-8E44-05D6026E8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D8F402-4B7B-4C87-845C-644826FD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15EEB6-E769-4D3C-8A73-CEFC6EA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407508-9DB6-4551-8C79-B469E6B9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325FAE-80DC-42DA-9054-C60CB0EE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18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A96CA4-6C2A-441F-9981-4AC7605A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5206BC-B078-4D49-AC88-FA02D3C1E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6C98D9-6337-4A06-90B7-EE5B90C52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A6DDD1-B667-45D2-84F1-6214C03B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8808DB-180F-4174-8BD5-E12A9D3B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D95016-F0F8-42D7-869C-85DD9D61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1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04CC4D-D686-47FD-992C-2D4918EB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C683C3-0AC4-4CE3-9593-7259360E5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5CEFF6-13AC-4BFC-8DE3-A7D6334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83461-F955-4144-84BC-01DB0F61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76603-93D6-40DA-9BC6-85680C44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7F0C98-C0B6-47E1-B826-52CD2A9CB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72" y="757051"/>
            <a:ext cx="3024000" cy="44910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9BA9FF-AFC6-4285-A8CF-F5D536905217}"/>
              </a:ext>
            </a:extLst>
          </p:cNvPr>
          <p:cNvSpPr/>
          <p:nvPr/>
        </p:nvSpPr>
        <p:spPr>
          <a:xfrm>
            <a:off x="96928" y="1165396"/>
            <a:ext cx="9021672" cy="32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608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9640B75-FFAF-44B0-87FA-5CB00EDD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73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6B74CB-2985-4A50-864E-6A90143A6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0227"/>
            <a:ext cx="10515600" cy="479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C3E67C-EFC6-4AD6-AFF8-2EE767E6B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577" y="64171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B1C4B7B-B122-4A8B-9D8A-0C462BD68553}" type="datetimeFigureOut">
              <a:rPr lang="zh-CN" altLang="en-US" smtClean="0"/>
              <a:t>2020/6/12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B1FFBB-6441-4FFE-A18C-1A38E7EB8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71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9DB1A7-DA23-4AC2-8213-57B29E78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8223" y="6418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3FEEE45-D7A7-4A57-B45E-766629FEB4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buClr>
          <a:schemeClr val="accent1">
            <a:lumMod val="60000"/>
            <a:lumOff val="40000"/>
          </a:schemeClr>
        </a:buClr>
        <a:buSzPct val="8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70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SzPct val="7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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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esource-disaggregation/snows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1AC9E2-EEF5-4C59-900E-FAC9FF295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Building An Elastic Query Engine on Disaggregated Storage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9FAD3C-25FF-430F-8C85-732A81F7E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81" y="4988719"/>
            <a:ext cx="10092905" cy="1655762"/>
          </a:xfrm>
        </p:spPr>
        <p:txBody>
          <a:bodyPr>
            <a:normAutofit/>
          </a:bodyPr>
          <a:lstStyle/>
          <a:p>
            <a:r>
              <a:rPr lang="en-US" altLang="zh-CN" dirty="0"/>
              <a:t>Presented by Qianli Wang and </a:t>
            </a:r>
            <a:r>
              <a:rPr lang="en-US" altLang="zh-CN" dirty="0" err="1"/>
              <a:t>Zevin</a:t>
            </a:r>
            <a:r>
              <a:rPr lang="en-US" altLang="zh-CN"/>
              <a:t> King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C581D3-2D2B-4777-B382-2D6A4233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11" y="3643542"/>
            <a:ext cx="9924375" cy="18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1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F7B7C-D5CB-EA4D-A509-C7EB2CD7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54428-DA9A-1E48-9EA5-2C781FC7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Okay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Okay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data:</a:t>
            </a:r>
          </a:p>
          <a:p>
            <a:pPr lvl="2"/>
            <a:r>
              <a:rPr lang="en-US" altLang="zh-CN" dirty="0"/>
              <a:t>insufficient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</a:p>
          <a:p>
            <a:pPr lvl="2"/>
            <a:r>
              <a:rPr lang="en-US" altLang="zh-CN" dirty="0"/>
              <a:t>stronger</a:t>
            </a:r>
            <a:r>
              <a:rPr lang="zh-CN" altLang="en-US" dirty="0"/>
              <a:t> </a:t>
            </a:r>
            <a:r>
              <a:rPr lang="en-US" altLang="zh-CN" dirty="0"/>
              <a:t>availability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durability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needed</a:t>
            </a:r>
          </a:p>
          <a:p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A0851-EFD1-8A43-B291-157BCE3A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6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F7B7C-D5CB-EA4D-A509-C7EB2CD7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54428-DA9A-1E48-9EA5-2C781FC7F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</a:p>
          <a:p>
            <a:pPr lvl="1"/>
            <a:r>
              <a:rPr lang="en-US" altLang="zh-CN" dirty="0"/>
              <a:t>S</a:t>
            </a:r>
            <a:r>
              <a:rPr lang="en" altLang="zh-CN" dirty="0"/>
              <a:t>pill from mem to local SSD</a:t>
            </a:r>
          </a:p>
          <a:p>
            <a:pPr lvl="1"/>
            <a:r>
              <a:rPr lang="en-US" altLang="zh-CN" dirty="0"/>
              <a:t>S</a:t>
            </a:r>
            <a:r>
              <a:rPr lang="en" altLang="zh-CN" dirty="0"/>
              <a:t>pill from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en" altLang="zh-CN" dirty="0"/>
              <a:t> SSD to remote S3</a:t>
            </a:r>
            <a:endParaRPr lang="en-US" altLang="zh-CN" dirty="0"/>
          </a:p>
          <a:p>
            <a:r>
              <a:rPr lang="en-US" altLang="zh-CN" dirty="0"/>
              <a:t>Motivation: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mem?</a:t>
            </a:r>
          </a:p>
          <a:p>
            <a:pPr lvl="2"/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nodes?</a:t>
            </a:r>
          </a:p>
          <a:p>
            <a:pPr lvl="2"/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locations</a:t>
            </a:r>
          </a:p>
          <a:p>
            <a:pPr lvl="2"/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simple,</a:t>
            </a:r>
            <a:r>
              <a:rPr lang="zh-CN" altLang="en-US" dirty="0"/>
              <a:t> </a:t>
            </a:r>
            <a:r>
              <a:rPr lang="en-US" altLang="zh-CN" dirty="0"/>
              <a:t>thin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performant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A0851-EFD1-8A43-B291-157BCE3A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F07F02-6478-1E41-88B9-1E81AAF4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22" y="1077316"/>
            <a:ext cx="5968978" cy="38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6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F7B7C-D5CB-EA4D-A509-C7EB2CD7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54428-DA9A-1E48-9EA5-2C781FC7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6441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Idea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</a:p>
          <a:p>
            <a:pPr lvl="1"/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Motivation: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</a:p>
          <a:p>
            <a:pPr lvl="1"/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short-lived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varies</a:t>
            </a:r>
          </a:p>
          <a:p>
            <a:pPr lvl="2"/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high,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low</a:t>
            </a:r>
          </a:p>
          <a:p>
            <a:pPr lvl="2"/>
            <a:r>
              <a:rPr lang="en-US" altLang="zh-CN" dirty="0"/>
              <a:t>Mem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SSDs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under</a:t>
            </a:r>
            <a:r>
              <a:rPr lang="zh-CN" altLang="en-US" dirty="0"/>
              <a:t> </a:t>
            </a:r>
            <a:r>
              <a:rPr lang="en-US" altLang="zh-CN" dirty="0"/>
              <a:t>utilized</a:t>
            </a:r>
          </a:p>
          <a:p>
            <a:pPr lvl="1"/>
            <a:r>
              <a:rPr lang="en-US" altLang="zh-CN" dirty="0"/>
              <a:t>Workload: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Q</a:t>
            </a:r>
            <a:r>
              <a:rPr lang="en" altLang="zh-CN" dirty="0" err="1"/>
              <a:t>uer</a:t>
            </a:r>
            <a:r>
              <a:rPr lang="en-US" altLang="zh-CN" dirty="0"/>
              <a:t>y</a:t>
            </a:r>
            <a:r>
              <a:rPr lang="zh-CN" altLang="en-US" dirty="0"/>
              <a:t> </a:t>
            </a:r>
            <a:r>
              <a:rPr lang="en-US" altLang="zh-CN" dirty="0"/>
              <a:t>pattern</a:t>
            </a:r>
            <a:r>
              <a:rPr lang="en" altLang="zh-CN" dirty="0"/>
              <a:t> for persistent data is highly skewed</a:t>
            </a:r>
            <a:endParaRPr lang="en-US" altLang="zh-CN" dirty="0"/>
          </a:p>
          <a:p>
            <a:r>
              <a:rPr lang="en-US" altLang="zh-CN" dirty="0"/>
              <a:t>How:</a:t>
            </a:r>
          </a:p>
          <a:p>
            <a:pPr lvl="1"/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hashing</a:t>
            </a:r>
          </a:p>
          <a:p>
            <a:pPr lvl="1"/>
            <a:r>
              <a:rPr lang="en-US" altLang="zh-CN" dirty="0"/>
              <a:t>Write-through</a:t>
            </a:r>
          </a:p>
          <a:p>
            <a:pPr lvl="1"/>
            <a:r>
              <a:rPr lang="en-US" altLang="zh-CN" dirty="0"/>
              <a:t>LRU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A0851-EFD1-8A43-B291-157BCE3A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030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DCBEF-12CF-2148-9EF1-7746ED05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5CBD3-3442-F94B-83B0-7F9A35FA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  <a:r>
              <a:rPr lang="zh-CN" altLang="en-US" dirty="0"/>
              <a:t> </a:t>
            </a:r>
            <a:r>
              <a:rPr lang="en-US" altLang="zh-CN" dirty="0"/>
              <a:t>Locality-aware task scheduling</a:t>
            </a:r>
          </a:p>
          <a:p>
            <a:r>
              <a:rPr lang="en-US" altLang="zh-CN" dirty="0"/>
              <a:t>Situation</a:t>
            </a:r>
            <a:r>
              <a:rPr lang="zh-CN" altLang="en-US" dirty="0"/>
              <a:t> </a:t>
            </a:r>
            <a:r>
              <a:rPr lang="en-US" altLang="zh-CN" dirty="0"/>
              <a:t>1: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customer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million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10-node</a:t>
            </a:r>
            <a:r>
              <a:rPr lang="zh-CN" altLang="en-US" dirty="0"/>
              <a:t>  </a:t>
            </a:r>
            <a:r>
              <a:rPr lang="en-US" altLang="zh-CN" dirty="0"/>
              <a:t>VW.</a:t>
            </a:r>
          </a:p>
          <a:p>
            <a:pPr lvl="1"/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A:</a:t>
            </a:r>
            <a:r>
              <a:rPr lang="zh-CN" altLang="en-US" dirty="0"/>
              <a:t> </a:t>
            </a:r>
            <a:r>
              <a:rPr lang="en-US" altLang="zh-CN" dirty="0"/>
              <a:t>operates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pPr lvl="1"/>
            <a:r>
              <a:rPr lang="en-US" altLang="zh-CN" dirty="0"/>
              <a:t>Query</a:t>
            </a:r>
            <a:r>
              <a:rPr lang="zh-CN" altLang="en-US" dirty="0"/>
              <a:t> </a:t>
            </a:r>
            <a:r>
              <a:rPr lang="en-US" altLang="zh-CN" dirty="0"/>
              <a:t>B:</a:t>
            </a:r>
            <a:r>
              <a:rPr lang="zh-CN" altLang="en-US" dirty="0"/>
              <a:t> </a:t>
            </a:r>
            <a:r>
              <a:rPr lang="en-US" altLang="zh-CN" dirty="0"/>
              <a:t>operates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100,000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</a:p>
          <a:p>
            <a:pPr lvl="1"/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nodes(high</a:t>
            </a:r>
            <a:r>
              <a:rPr lang="zh-CN" altLang="en-US" dirty="0"/>
              <a:t> </a:t>
            </a:r>
            <a:r>
              <a:rPr lang="en-US" altLang="zh-CN" dirty="0"/>
              <a:t>likelihood)</a:t>
            </a:r>
          </a:p>
          <a:p>
            <a:pPr lvl="1"/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F9EBC-634C-B049-9A97-C527EBEE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BF1B2F1-1216-6045-AE0D-09C9019030DA}"/>
              </a:ext>
            </a:extLst>
          </p:cNvPr>
          <p:cNvSpPr txBox="1">
            <a:spLocks/>
          </p:cNvSpPr>
          <p:nvPr/>
        </p:nvSpPr>
        <p:spPr>
          <a:xfrm>
            <a:off x="7942478" y="5120063"/>
            <a:ext cx="3895561" cy="1247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Ideas: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Consistent hashing</a:t>
            </a:r>
          </a:p>
          <a:p>
            <a:pPr lvl="1"/>
            <a:r>
              <a:rPr lang="en-US" altLang="zh-CN" sz="1600" dirty="0"/>
              <a:t>Write-through</a:t>
            </a:r>
          </a:p>
          <a:p>
            <a:pPr lvl="1"/>
            <a:r>
              <a:rPr lang="en-US" altLang="zh-CN" sz="1600" dirty="0"/>
              <a:t>LRU</a:t>
            </a:r>
          </a:p>
        </p:txBody>
      </p:sp>
    </p:spTree>
    <p:extLst>
      <p:ext uri="{BB962C8B-B14F-4D97-AF65-F5344CB8AC3E}">
        <p14:creationId xmlns:p14="http://schemas.microsoft.com/office/powerpoint/2010/main" val="107432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DCBEF-12CF-2148-9EF1-7746ED05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5CBD3-3442-F94B-83B0-7F9A35FA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stealing</a:t>
            </a:r>
          </a:p>
          <a:p>
            <a:r>
              <a:rPr lang="en-US" altLang="zh-CN" dirty="0"/>
              <a:t>Situation</a:t>
            </a:r>
            <a:r>
              <a:rPr lang="zh-CN" altLang="en-US" dirty="0"/>
              <a:t> </a:t>
            </a:r>
            <a:r>
              <a:rPr lang="en-US" altLang="zh-CN" dirty="0"/>
              <a:t>2:</a:t>
            </a:r>
          </a:p>
          <a:p>
            <a:pPr lvl="1"/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overloaded</a:t>
            </a:r>
          </a:p>
          <a:p>
            <a:pPr lvl="1"/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</a:p>
          <a:p>
            <a:pPr lvl="1"/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t1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</a:p>
          <a:p>
            <a:pPr lvl="1"/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t1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scheduled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t1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B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F9EBC-634C-B049-9A97-C527EBEE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65DAFB3-5FAA-3E47-A8BD-6761ADCD5B22}"/>
              </a:ext>
            </a:extLst>
          </p:cNvPr>
          <p:cNvSpPr txBox="1">
            <a:spLocks/>
          </p:cNvSpPr>
          <p:nvPr/>
        </p:nvSpPr>
        <p:spPr>
          <a:xfrm>
            <a:off x="7942478" y="5120063"/>
            <a:ext cx="3895561" cy="1247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Ideas:</a:t>
            </a:r>
          </a:p>
          <a:p>
            <a:pPr lvl="1"/>
            <a:r>
              <a:rPr lang="en-US" altLang="zh-CN" sz="1600" dirty="0"/>
              <a:t>Consistent hashing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Write-through</a:t>
            </a:r>
          </a:p>
          <a:p>
            <a:pPr lvl="1"/>
            <a:r>
              <a:rPr lang="en-US" altLang="zh-CN" sz="1600" dirty="0"/>
              <a:t>LRU</a:t>
            </a:r>
          </a:p>
        </p:txBody>
      </p:sp>
    </p:spTree>
    <p:extLst>
      <p:ext uri="{BB962C8B-B14F-4D97-AF65-F5344CB8AC3E}">
        <p14:creationId xmlns:p14="http://schemas.microsoft.com/office/powerpoint/2010/main" val="334506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DCBEF-12CF-2148-9EF1-7746ED05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65CBD3-3442-F94B-83B0-7F9A35FA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5749413" cy="4963126"/>
          </a:xfrm>
        </p:spPr>
        <p:txBody>
          <a:bodyPr/>
          <a:lstStyle/>
          <a:p>
            <a:r>
              <a:rPr lang="en-US" altLang="zh-CN" dirty="0"/>
              <a:t>Strategy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  <a:r>
              <a:rPr lang="zh-CN" altLang="en-US" dirty="0"/>
              <a:t> </a:t>
            </a:r>
            <a:r>
              <a:rPr lang="en-US" altLang="zh-CN" dirty="0"/>
              <a:t>Lazy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hashing</a:t>
            </a:r>
          </a:p>
          <a:p>
            <a:r>
              <a:rPr lang="en-US" altLang="zh-CN" dirty="0"/>
              <a:t>Situation</a:t>
            </a:r>
            <a:r>
              <a:rPr lang="zh-CN" altLang="en-US" dirty="0"/>
              <a:t> </a:t>
            </a:r>
            <a:r>
              <a:rPr lang="en-US" altLang="zh-CN" dirty="0"/>
              <a:t>3:</a:t>
            </a:r>
          </a:p>
          <a:p>
            <a:pPr lvl="1"/>
            <a:r>
              <a:rPr lang="en-US" altLang="zh-CN" dirty="0"/>
              <a:t>Adding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N6</a:t>
            </a:r>
          </a:p>
          <a:p>
            <a:pPr lvl="1"/>
            <a:r>
              <a:rPr lang="en-US" altLang="zh-CN" dirty="0"/>
              <a:t>T6</a:t>
            </a:r>
            <a:r>
              <a:rPr lang="zh-CN" altLang="en-US" dirty="0"/>
              <a:t> </a:t>
            </a:r>
            <a:r>
              <a:rPr lang="en-US" altLang="zh-CN" dirty="0"/>
              <a:t>runs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N6</a:t>
            </a:r>
          </a:p>
          <a:p>
            <a:pPr lvl="1"/>
            <a:r>
              <a:rPr lang="en-US" altLang="zh-CN" dirty="0"/>
              <a:t>N6</a:t>
            </a:r>
            <a:r>
              <a:rPr lang="zh-CN" altLang="en-US" dirty="0"/>
              <a:t> </a:t>
            </a:r>
            <a:r>
              <a:rPr lang="en-US" altLang="zh-CN" dirty="0"/>
              <a:t>reads</a:t>
            </a:r>
            <a:r>
              <a:rPr lang="zh-CN" altLang="en-US" dirty="0"/>
              <a:t> </a:t>
            </a:r>
            <a:r>
              <a:rPr lang="en-US" altLang="zh-CN" dirty="0"/>
              <a:t>F6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logically</a:t>
            </a:r>
            <a:r>
              <a:rPr lang="zh-CN" altLang="en-US" dirty="0"/>
              <a:t> </a:t>
            </a:r>
            <a:r>
              <a:rPr lang="en-US" altLang="zh-CN" dirty="0"/>
              <a:t>rearranged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evicted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/>
              <a:t>cache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</a:t>
            </a:r>
            <a:r>
              <a:rPr lang="en-US" altLang="zh-CN" dirty="0"/>
              <a:t>F6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N1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F9EBC-634C-B049-9A97-C527EBEE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78F9C3-F7D2-8444-B84C-C96C9E4AF5CB}"/>
              </a:ext>
            </a:extLst>
          </p:cNvPr>
          <p:cNvSpPr txBox="1">
            <a:spLocks/>
          </p:cNvSpPr>
          <p:nvPr/>
        </p:nvSpPr>
        <p:spPr>
          <a:xfrm>
            <a:off x="7942478" y="5120063"/>
            <a:ext cx="3895561" cy="12474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Ideas: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Consistent hashing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Write-through</a:t>
            </a:r>
          </a:p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LRU</a:t>
            </a:r>
            <a:endParaRPr lang="en-US" altLang="zh-CN" sz="16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F96A87D-CFAC-7B41-8578-7BC3FD1CB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078" y="315042"/>
            <a:ext cx="5776922" cy="45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86229-810A-1643-BED2-791F6F844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76D74B-B56D-7C40-884C-9DFD790A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5507642"/>
          </a:xfrm>
        </p:spPr>
        <p:txBody>
          <a:bodyPr>
            <a:normAutofit/>
          </a:bodyPr>
          <a:lstStyle/>
          <a:p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Rate: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                </a:t>
            </a:r>
            <a:r>
              <a:rPr lang="en-US" altLang="zh-CN" dirty="0"/>
              <a:t>Read-only</a:t>
            </a:r>
            <a:r>
              <a:rPr lang="zh-CN" altLang="en-US" dirty="0"/>
              <a:t>                        </a:t>
            </a:r>
            <a:r>
              <a:rPr lang="en-US" altLang="zh-CN" dirty="0"/>
              <a:t>Read-Write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" dirty="0"/>
              <a:t>0.1%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" dirty="0"/>
              <a:t>on average</a:t>
            </a:r>
          </a:p>
          <a:p>
            <a:r>
              <a:rPr lang="en-US" altLang="zh-CN" dirty="0"/>
              <a:t>S</a:t>
            </a:r>
            <a:r>
              <a:rPr lang="en" dirty="0" err="1"/>
              <a:t>kewed</a:t>
            </a:r>
            <a:r>
              <a:rPr lang="en" dirty="0"/>
              <a:t> access and temporal access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" dirty="0"/>
              <a:t>common in data warehouses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17B12C-A405-2349-AAC0-50CC6981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B06E525-04BF-EF43-9ACA-F76B21884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11" y="2307603"/>
            <a:ext cx="7426977" cy="227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7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6EC56B0-9597-094D-A725-9A2956F7D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12" y="4376360"/>
            <a:ext cx="11054576" cy="248164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</a:p>
          <a:p>
            <a:pPr lvl="1"/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provision</a:t>
            </a:r>
            <a:r>
              <a:rPr lang="zh-CN" altLang="en-US" dirty="0"/>
              <a:t> </a:t>
            </a:r>
            <a:r>
              <a:rPr lang="en-US" altLang="zh-CN" dirty="0"/>
              <a:t>enough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</a:p>
          <a:p>
            <a:pPr lvl="1"/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meet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peak</a:t>
            </a:r>
            <a:r>
              <a:rPr lang="zh-CN" altLang="en-US" dirty="0"/>
              <a:t> </a:t>
            </a:r>
            <a:r>
              <a:rPr lang="en-US" altLang="zh-CN" dirty="0"/>
              <a:t>demand,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utilization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low:</a:t>
            </a:r>
          </a:p>
          <a:p>
            <a:pPr lvl="2"/>
            <a:r>
              <a:rPr lang="en-US" altLang="zh-CN" dirty="0"/>
              <a:t>CPU,</a:t>
            </a:r>
            <a:r>
              <a:rPr lang="zh-CN" altLang="en-US" dirty="0"/>
              <a:t> </a:t>
            </a:r>
            <a:r>
              <a:rPr lang="en-US" altLang="zh-CN" dirty="0"/>
              <a:t>Mem,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SSDs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VW</a:t>
            </a:r>
          </a:p>
          <a:p>
            <a:pPr lvl="2"/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demand</a:t>
            </a:r>
            <a:r>
              <a:rPr lang="zh-CN" altLang="en-US" dirty="0"/>
              <a:t> </a:t>
            </a:r>
            <a:r>
              <a:rPr lang="en-US" altLang="zh-CN" dirty="0"/>
              <a:t>varies</a:t>
            </a:r>
          </a:p>
          <a:p>
            <a:pPr lvl="2"/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unpredictable</a:t>
            </a:r>
          </a:p>
          <a:p>
            <a:pPr lvl="1"/>
            <a:r>
              <a:rPr lang="en-US" altLang="zh-CN" dirty="0"/>
              <a:t>Future:</a:t>
            </a:r>
          </a:p>
          <a:p>
            <a:pPr lvl="2"/>
            <a:r>
              <a:rPr lang="en-US" altLang="zh-CN" dirty="0"/>
              <a:t>Decouple</a:t>
            </a:r>
            <a:r>
              <a:rPr lang="zh-CN" altLang="en-US" dirty="0"/>
              <a:t> </a:t>
            </a:r>
            <a:r>
              <a:rPr lang="en-US" altLang="zh-CN" dirty="0"/>
              <a:t>compute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</a:p>
          <a:p>
            <a:pPr lvl="2"/>
            <a:r>
              <a:rPr lang="en-US" altLang="zh-CN" dirty="0"/>
              <a:t>Fine-grained</a:t>
            </a:r>
            <a:r>
              <a:rPr lang="zh-CN" altLang="en-US" dirty="0"/>
              <a:t> </a:t>
            </a:r>
            <a:r>
              <a:rPr lang="en-US" altLang="zh-CN" dirty="0"/>
              <a:t>elasticity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</a:p>
          <a:p>
            <a:pPr lvl="2"/>
            <a:endParaRPr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5268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End-to-end query performance depends on</a:t>
            </a:r>
            <a:r>
              <a:rPr lang="zh-CN" altLang="en-US" dirty="0"/>
              <a:t> </a:t>
            </a:r>
            <a:r>
              <a:rPr lang="en-US" altLang="zh-CN" dirty="0"/>
              <a:t>both:</a:t>
            </a:r>
          </a:p>
          <a:p>
            <a:pPr lvl="1"/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1"/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priority: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&gt;&gt;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policy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balance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</a:p>
          <a:p>
            <a:pPr lvl="1"/>
            <a:r>
              <a:rPr lang="en-US" altLang="zh-CN" dirty="0"/>
              <a:t>e.g.</a:t>
            </a:r>
            <a:r>
              <a:rPr lang="zh-CN" altLang="en-US" dirty="0"/>
              <a:t> 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hot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file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</a:t>
            </a:r>
            <a:r>
              <a:rPr lang="zh-CN" altLang="en-US" dirty="0"/>
              <a:t> </a:t>
            </a:r>
            <a:r>
              <a:rPr lang="en-US" altLang="zh-CN" dirty="0"/>
              <a:t>short-lived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713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hierarchy:</a:t>
            </a:r>
          </a:p>
          <a:p>
            <a:pPr lvl="1"/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designed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2-tier:</a:t>
            </a:r>
            <a:r>
              <a:rPr lang="zh-CN" altLang="en-US" dirty="0"/>
              <a:t> </a:t>
            </a:r>
            <a:r>
              <a:rPr lang="en-US" altLang="zh-CN" dirty="0"/>
              <a:t>Mem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</a:p>
          <a:p>
            <a:pPr lvl="1"/>
            <a:r>
              <a:rPr lang="en-US" altLang="zh-CN" dirty="0"/>
              <a:t>Now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Snowflake:</a:t>
            </a:r>
          </a:p>
          <a:p>
            <a:pPr lvl="2"/>
            <a:r>
              <a:rPr lang="en-US" altLang="zh-CN" dirty="0"/>
              <a:t>LRU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Mem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</a:p>
          <a:p>
            <a:pPr lvl="2"/>
            <a:r>
              <a:rPr lang="en-US" altLang="zh-CN" dirty="0"/>
              <a:t>LRU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SSD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</a:p>
          <a:p>
            <a:pPr lvl="1"/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techniques:</a:t>
            </a:r>
            <a:r>
              <a:rPr lang="zh-CN" altLang="en-US" dirty="0"/>
              <a:t> </a:t>
            </a:r>
            <a:r>
              <a:rPr lang="en-US" altLang="zh-CN" dirty="0"/>
              <a:t>NVM</a:t>
            </a:r>
            <a:r>
              <a:rPr lang="zh-CN" altLang="en-US" dirty="0"/>
              <a:t> </a:t>
            </a:r>
            <a:r>
              <a:rPr lang="en-US" altLang="zh-CN" dirty="0"/>
              <a:t>devices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" altLang="zh-CN" dirty="0"/>
              <a:t>remote ephemeral storage systems</a:t>
            </a:r>
            <a:endParaRPr lang="en-US" altLang="zh-CN" dirty="0"/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hierarchy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getting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complex</a:t>
            </a:r>
          </a:p>
          <a:p>
            <a:pPr lvl="1"/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66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3FC30-521D-4432-A5C9-5D47C565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0FEB12-0044-489B-A58F-9FF427D1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Design Overview</a:t>
            </a:r>
          </a:p>
          <a:p>
            <a:r>
              <a:rPr lang="en-US" altLang="zh-CN" dirty="0"/>
              <a:t>System Design and Some Directions</a:t>
            </a:r>
          </a:p>
          <a:p>
            <a:r>
              <a:rPr lang="en-US" altLang="zh-CN" dirty="0"/>
              <a:t>Other Problems</a:t>
            </a:r>
          </a:p>
          <a:p>
            <a:r>
              <a:rPr lang="en-US" altLang="zh-CN" dirty="0"/>
              <a:t>Conclusion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254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scheduling:</a:t>
            </a:r>
          </a:p>
          <a:p>
            <a:pPr lvl="1"/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extreme:</a:t>
            </a:r>
            <a:r>
              <a:rPr lang="zh-CN" altLang="en-US" dirty="0"/>
              <a:t> </a:t>
            </a:r>
            <a:r>
              <a:rPr lang="en-US" altLang="zh-CN" dirty="0"/>
              <a:t>co-locate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files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>
                <a:solidFill>
                  <a:srgbClr val="FF0000"/>
                </a:solidFill>
              </a:rPr>
              <a:t>current</a:t>
            </a:r>
            <a:r>
              <a:rPr lang="en-US" altLang="zh-CN" dirty="0"/>
              <a:t>)</a:t>
            </a:r>
          </a:p>
          <a:p>
            <a:pPr lvl="2"/>
            <a:r>
              <a:rPr lang="en-US" altLang="zh-CN" dirty="0"/>
              <a:t>network: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shuffling</a:t>
            </a:r>
          </a:p>
          <a:p>
            <a:pPr lvl="1"/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extreme:</a:t>
            </a:r>
            <a:r>
              <a:rPr lang="zh-CN" altLang="en-US" dirty="0"/>
              <a:t> </a:t>
            </a:r>
            <a:r>
              <a:rPr lang="en-US" altLang="zh-CN" dirty="0"/>
              <a:t>locate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</a:p>
          <a:p>
            <a:pPr lvl="2"/>
            <a:r>
              <a:rPr lang="en-US" altLang="zh-CN" dirty="0"/>
              <a:t>network: remote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</a:p>
          <a:p>
            <a:pPr lvl="1"/>
            <a:r>
              <a:rPr lang="en-US" altLang="zh-CN" dirty="0"/>
              <a:t>Interesting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pick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right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767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Elasticity:</a:t>
            </a:r>
          </a:p>
          <a:p>
            <a:pPr lvl="1"/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0FF783-A63F-524D-BEC2-AC831892B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32222"/>
            <a:ext cx="8020050" cy="45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Elasticity:</a:t>
            </a:r>
          </a:p>
          <a:p>
            <a:pPr marL="457189" lvl="1" indent="0">
              <a:buNone/>
            </a:pPr>
            <a:r>
              <a:rPr lang="en-US" altLang="zh-CN" dirty="0"/>
              <a:t>Inter-arrival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" altLang="zh-CN" dirty="0"/>
              <a:t>the time between each arrival into the system and the next</a:t>
            </a:r>
            <a:endParaRPr lang="en-US" altLang="zh-CN" dirty="0"/>
          </a:p>
          <a:p>
            <a:pPr lvl="1"/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9554DA-2D1C-4346-A3E5-95D110DE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6687"/>
            <a:ext cx="12192000" cy="409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25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E27AA6-DD56-7D4D-A6A8-CAA01B1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947DAF-1E08-5B4A-AE4A-4E6E62FA5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Elasticity:</a:t>
            </a:r>
          </a:p>
          <a:p>
            <a:pPr lvl="1"/>
            <a:r>
              <a:rPr lang="en-US" altLang="zh-CN" dirty="0"/>
              <a:t>Scaling</a:t>
            </a:r>
            <a:r>
              <a:rPr lang="zh-CN" altLang="en-US" dirty="0"/>
              <a:t> </a:t>
            </a:r>
            <a:r>
              <a:rPr lang="en-US" altLang="zh-CN" dirty="0"/>
              <a:t>requested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customers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too</a:t>
            </a:r>
            <a:r>
              <a:rPr lang="zh-CN" altLang="en-US" dirty="0"/>
              <a:t> </a:t>
            </a:r>
            <a:r>
              <a:rPr lang="en-US" altLang="zh-CN" dirty="0"/>
              <a:t>coarse-grained</a:t>
            </a:r>
          </a:p>
          <a:p>
            <a:pPr lvl="1"/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auto-scaling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intra-query</a:t>
            </a:r>
            <a:r>
              <a:rPr lang="zh-CN" altLang="en-US" dirty="0"/>
              <a:t> </a:t>
            </a:r>
            <a:r>
              <a:rPr lang="en-US" altLang="zh-CN" dirty="0"/>
              <a:t>granularity</a:t>
            </a:r>
          </a:p>
          <a:p>
            <a:pPr lvl="2"/>
            <a:r>
              <a:rPr lang="en-US" altLang="zh-CN" dirty="0"/>
              <a:t>Queries</a:t>
            </a:r>
            <a:r>
              <a:rPr lang="zh-CN" altLang="en-US" dirty="0"/>
              <a:t> </a:t>
            </a:r>
            <a:r>
              <a:rPr lang="en-US" altLang="zh-CN" dirty="0"/>
              <a:t>vary</a:t>
            </a:r>
          </a:p>
          <a:p>
            <a:pPr lvl="2"/>
            <a:r>
              <a:rPr lang="en-US" altLang="zh-CN" dirty="0"/>
              <a:t>Auto-scaling </a:t>
            </a:r>
            <a:r>
              <a:rPr lang="zh-CN" altLang="en-US" dirty="0"/>
              <a:t> </a:t>
            </a:r>
            <a:r>
              <a:rPr lang="en-US" altLang="zh-CN" dirty="0"/>
              <a:t>VW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task-level</a:t>
            </a:r>
            <a:r>
              <a:rPr lang="zh-CN" altLang="en-US" dirty="0"/>
              <a:t> </a:t>
            </a:r>
            <a:r>
              <a:rPr lang="en-US" altLang="zh-CN" dirty="0"/>
              <a:t>elasticity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execution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query</a:t>
            </a:r>
          </a:p>
          <a:p>
            <a:pPr lvl="1"/>
            <a:r>
              <a:rPr lang="en-US" altLang="zh-CN" dirty="0"/>
              <a:t>Explore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platform</a:t>
            </a:r>
          </a:p>
          <a:p>
            <a:pPr lvl="2"/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sensitive and conﬁdential </a:t>
            </a:r>
          </a:p>
          <a:p>
            <a:pPr lvl="2"/>
            <a:r>
              <a:rPr lang="en-US" altLang="zh-CN" dirty="0"/>
              <a:t>Requires strong isolation guarantees.</a:t>
            </a:r>
          </a:p>
          <a:p>
            <a:pPr lvl="1"/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C133AE-8A4A-A847-A8A4-47C0B806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323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AF7B7C-D5CB-EA4D-A509-C7EB2CD7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  <a:r>
              <a:rPr lang="zh-CN" altLang="en-US" dirty="0"/>
              <a:t> </a:t>
            </a:r>
            <a:r>
              <a:rPr lang="en-US" altLang="zh-CN" dirty="0"/>
              <a:t>Storage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54428-DA9A-1E48-9EA5-2C781FC7F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6441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S3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Okay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r>
              <a:rPr lang="en-US" altLang="zh-CN" dirty="0"/>
              <a:t>Idea:</a:t>
            </a:r>
          </a:p>
          <a:p>
            <a:pPr lvl="1"/>
            <a:r>
              <a:rPr lang="en-US" altLang="zh-CN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local</a:t>
            </a:r>
            <a:r>
              <a:rPr lang="zh-CN" altLang="en-US" dirty="0"/>
              <a:t> </a:t>
            </a:r>
            <a:r>
              <a:rPr lang="en-US" altLang="zh-CN" dirty="0"/>
              <a:t>SSDs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S3</a:t>
            </a:r>
          </a:p>
          <a:p>
            <a:pPr lvl="1"/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persistent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</a:p>
          <a:p>
            <a:pPr lvl="2"/>
            <a:r>
              <a:rPr lang="en-US" altLang="zh-CN" dirty="0"/>
              <a:t>Locality-aware task scheduling</a:t>
            </a:r>
          </a:p>
          <a:p>
            <a:pPr lvl="2"/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stealing</a:t>
            </a:r>
          </a:p>
          <a:p>
            <a:pPr lvl="2"/>
            <a:r>
              <a:rPr lang="en-US" altLang="zh-CN" dirty="0"/>
              <a:t>Lazy</a:t>
            </a:r>
            <a:r>
              <a:rPr lang="zh-CN" altLang="en-US" dirty="0"/>
              <a:t> </a:t>
            </a:r>
            <a:r>
              <a:rPr lang="en-US" altLang="zh-CN" dirty="0"/>
              <a:t>consistent</a:t>
            </a:r>
            <a:r>
              <a:rPr lang="zh-CN" altLang="en-US" dirty="0"/>
              <a:t> </a:t>
            </a:r>
            <a:r>
              <a:rPr lang="en-US" altLang="zh-CN" dirty="0"/>
              <a:t>hashing</a:t>
            </a:r>
          </a:p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directions:</a:t>
            </a:r>
          </a:p>
          <a:p>
            <a:pPr lvl="1"/>
            <a:r>
              <a:rPr lang="en-US" altLang="zh-CN" dirty="0"/>
              <a:t>Fit</a:t>
            </a:r>
            <a:r>
              <a:rPr lang="zh-CN" altLang="en-US" dirty="0"/>
              <a:t> </a:t>
            </a:r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ephemeral</a:t>
            </a:r>
          </a:p>
          <a:p>
            <a:pPr lvl="1"/>
            <a:r>
              <a:rPr lang="en-US" altLang="zh-CN" dirty="0"/>
              <a:t>Intermediate</a:t>
            </a:r>
            <a:r>
              <a:rPr lang="zh-CN" altLang="en-US" dirty="0"/>
              <a:t> </a:t>
            </a:r>
            <a:r>
              <a:rPr lang="en-US" altLang="zh-CN" dirty="0"/>
              <a:t>VS</a:t>
            </a:r>
            <a:r>
              <a:rPr lang="zh-CN" altLang="en-US" dirty="0"/>
              <a:t> </a:t>
            </a:r>
            <a:r>
              <a:rPr lang="en-US" altLang="zh-CN" dirty="0"/>
              <a:t>Caching</a:t>
            </a:r>
          </a:p>
          <a:p>
            <a:pPr lvl="1"/>
            <a:r>
              <a:rPr lang="en-US" altLang="zh-CN" dirty="0"/>
              <a:t>Caching</a:t>
            </a:r>
            <a:r>
              <a:rPr lang="zh-CN" altLang="en-US" dirty="0"/>
              <a:t> </a:t>
            </a:r>
            <a:r>
              <a:rPr lang="en-US" altLang="zh-CN" dirty="0"/>
              <a:t>hierarchy</a:t>
            </a:r>
          </a:p>
          <a:p>
            <a:pPr lvl="1"/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scheduling</a:t>
            </a:r>
          </a:p>
          <a:p>
            <a:pPr lvl="1"/>
            <a:r>
              <a:rPr lang="en-US" altLang="zh-CN" dirty="0"/>
              <a:t>Elasticity</a:t>
            </a:r>
          </a:p>
          <a:p>
            <a:pPr lvl="1"/>
            <a:endParaRPr lang="en-US" altLang="zh-CN" dirty="0"/>
          </a:p>
          <a:p>
            <a:pPr lvl="1"/>
            <a:endParaRPr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5A0851-EFD1-8A43-B291-157BCE3A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E0F2F3-02E0-8940-B86F-9020602586B5}" type="datetime1">
              <a:rPr lang="zh-CN" altLang="en-US" smtClean="0"/>
              <a:pPr/>
              <a:t>2020/6/12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14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3FC30-521D-4432-A5C9-5D47C565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0FEB12-0044-489B-A58F-9FF427D1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System Design and Some Directions</a:t>
            </a:r>
          </a:p>
          <a:p>
            <a:r>
              <a:rPr lang="en-US" altLang="zh-CN" dirty="0"/>
              <a:t>Other Problems</a:t>
            </a:r>
          </a:p>
          <a:p>
            <a:r>
              <a:rPr lang="en-US" altLang="zh-CN" dirty="0"/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5886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5B72B-BCD6-436E-8CBF-749A3B1F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2EE769-04D0-4DC4-BE5B-E2C7DA65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Resource usage</a:t>
            </a:r>
          </a:p>
          <a:p>
            <a:pPr lvl="1"/>
            <a:r>
              <a:rPr lang="en-US" altLang="zh-CN" dirty="0"/>
              <a:t>CPU utilization is good, but memory is low.</a:t>
            </a:r>
          </a:p>
          <a:p>
            <a:pPr lvl="1"/>
            <a:r>
              <a:rPr lang="en-US" altLang="zh-CN" dirty="0"/>
              <a:t>Memory utilization is shaking(for ephemeral data storage)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9A7B8B-D557-4365-BE52-450330710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8595"/>
            <a:ext cx="8419164" cy="30012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3A2CF21-A508-4676-88C4-B1F53FE65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164" y="3817373"/>
            <a:ext cx="3772836" cy="30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62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B5B72B-BCD6-436E-8CBF-749A3B1F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2EE769-04D0-4DC4-BE5B-E2C7DA65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Price</a:t>
            </a:r>
          </a:p>
          <a:p>
            <a:pPr lvl="1"/>
            <a:r>
              <a:rPr lang="en-US" altLang="zh-CN" dirty="0"/>
              <a:t>From instance pricing to per-second pricing.</a:t>
            </a:r>
          </a:p>
          <a:p>
            <a:pPr lvl="1"/>
            <a:r>
              <a:rPr lang="en-US" altLang="zh-CN" dirty="0"/>
              <a:t>Not all VW have high utilization all time.</a:t>
            </a:r>
          </a:p>
          <a:p>
            <a:pPr lvl="1"/>
            <a:r>
              <a:rPr lang="en-US" altLang="zh-CN" dirty="0"/>
              <a:t>Current method is costly</a:t>
            </a:r>
          </a:p>
          <a:p>
            <a:pPr lvl="2"/>
            <a:r>
              <a:rPr lang="en-US" altLang="zh-CN" dirty="0"/>
              <a:t>A ES2 warm-pool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CF02206-BE90-4F71-BB1E-C82E8A26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7926"/>
            <a:ext cx="12192000" cy="22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6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F3714F-50DD-4F3D-AE2D-9BC649E5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 Resource Sharing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05ACF5-488C-4312-8894-6EBBE5A46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Many customers to many VWs(not one use one)</a:t>
            </a:r>
          </a:p>
          <a:p>
            <a:r>
              <a:rPr lang="en-US" altLang="zh-CN" dirty="0"/>
              <a:t>Challenge -&gt; Isolation + performance</a:t>
            </a:r>
          </a:p>
          <a:p>
            <a:pPr lvl="1"/>
            <a:r>
              <a:rPr lang="en-US" altLang="zh-CN" dirty="0"/>
              <a:t>Provide good Isolation, but not influence performance.</a:t>
            </a:r>
          </a:p>
          <a:p>
            <a:r>
              <a:rPr lang="en-US" altLang="zh-CN" dirty="0"/>
              <a:t>Goal</a:t>
            </a:r>
          </a:p>
          <a:p>
            <a:pPr lvl="1"/>
            <a:r>
              <a:rPr lang="en-US" altLang="zh-CN" dirty="0"/>
              <a:t>a shared ephemeral storage system(decouple compute and ephemeral system)</a:t>
            </a:r>
          </a:p>
          <a:p>
            <a:pPr lvl="2"/>
            <a:r>
              <a:rPr lang="en-US" altLang="zh-CN" dirty="0"/>
              <a:t>The ephemeral storage should store cache and intermediate data.</a:t>
            </a:r>
          </a:p>
          <a:p>
            <a:pPr lvl="3"/>
            <a:r>
              <a:rPr lang="en-US" altLang="zh-CN" dirty="0"/>
              <a:t>Share &lt;-&gt; isolation</a:t>
            </a:r>
          </a:p>
          <a:p>
            <a:pPr lvl="3"/>
            <a:r>
              <a:rPr lang="en-US" altLang="zh-CN" dirty="0"/>
              <a:t>Cache lifetime</a:t>
            </a:r>
          </a:p>
          <a:p>
            <a:pPr lvl="2"/>
            <a:r>
              <a:rPr lang="en-US" altLang="zh-CN" dirty="0"/>
              <a:t>Cross-tenant interference(resize)</a:t>
            </a:r>
          </a:p>
          <a:p>
            <a:pPr lvl="3"/>
            <a:r>
              <a:rPr lang="en-US" altLang="zh-CN" dirty="0"/>
              <a:t>Current solution may cause too many cache misses.</a:t>
            </a:r>
          </a:p>
          <a:p>
            <a:pPr lvl="1"/>
            <a:r>
              <a:rPr lang="en-US" altLang="zh-CN" dirty="0"/>
              <a:t>CPU-Memory decouple</a:t>
            </a: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915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BCDEA-F10D-401A-9BD3-C8051F5B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F361D7-0C34-43BB-BF5B-B8E26D937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Share-nothing architecture cannot suit for current environment</a:t>
            </a:r>
          </a:p>
          <a:p>
            <a:r>
              <a:rPr lang="en-US" altLang="zh-CN" dirty="0"/>
              <a:t> Query workload is very skew</a:t>
            </a:r>
          </a:p>
          <a:p>
            <a:pPr lvl="1"/>
            <a:r>
              <a:rPr lang="en-US" altLang="zh-CN" dirty="0"/>
              <a:t>For size, read-write rate … </a:t>
            </a:r>
          </a:p>
          <a:p>
            <a:r>
              <a:rPr lang="en-US" altLang="zh-CN" dirty="0"/>
              <a:t> Snowflake</a:t>
            </a:r>
          </a:p>
          <a:p>
            <a:pPr lvl="1"/>
            <a:r>
              <a:rPr lang="en-US" altLang="zh-CN" dirty="0"/>
              <a:t>Decouple the calculation and persistent storage</a:t>
            </a:r>
          </a:p>
          <a:p>
            <a:pPr lvl="1"/>
            <a:r>
              <a:rPr lang="en-US" altLang="zh-CN" dirty="0"/>
              <a:t>Design the ephemeral storage</a:t>
            </a:r>
          </a:p>
          <a:p>
            <a:pPr lvl="1"/>
            <a:r>
              <a:rPr lang="en-US" altLang="zh-CN" dirty="0"/>
              <a:t>Some directions</a:t>
            </a:r>
          </a:p>
          <a:p>
            <a:r>
              <a:rPr lang="en-US" altLang="zh-CN" dirty="0"/>
              <a:t> Resource utilization and some goals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232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5C473-21E4-45ED-8F65-FFA359EA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2D5D1-9DE8-4130-AF87-4FDCD23E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227"/>
            <a:ext cx="10515600" cy="5192589"/>
          </a:xfrm>
        </p:spPr>
        <p:txBody>
          <a:bodyPr>
            <a:normAutofit/>
          </a:bodyPr>
          <a:lstStyle/>
          <a:p>
            <a:r>
              <a:rPr lang="en-US" altLang="zh-CN" dirty="0"/>
              <a:t>What is the Query Engine? </a:t>
            </a:r>
          </a:p>
          <a:p>
            <a:pPr lvl="1"/>
            <a:r>
              <a:rPr lang="en-US" altLang="zh-CN" dirty="0"/>
              <a:t>Data store + query function</a:t>
            </a:r>
          </a:p>
          <a:p>
            <a:pPr lvl="1"/>
            <a:r>
              <a:rPr lang="en-US" altLang="zh-CN" dirty="0"/>
              <a:t>Giving a query and return the result. </a:t>
            </a:r>
          </a:p>
          <a:p>
            <a:pPr lvl="1"/>
            <a:r>
              <a:rPr lang="en-US" altLang="zh-CN" dirty="0"/>
              <a:t>eg:  MySQL</a:t>
            </a:r>
          </a:p>
          <a:p>
            <a:r>
              <a:rPr lang="en-US" altLang="zh-CN" dirty="0"/>
              <a:t> Main Part</a:t>
            </a:r>
          </a:p>
          <a:p>
            <a:pPr lvl="1"/>
            <a:r>
              <a:rPr lang="en-US" altLang="zh-CN" dirty="0"/>
              <a:t>Query execution</a:t>
            </a:r>
          </a:p>
          <a:p>
            <a:pPr lvl="1"/>
            <a:r>
              <a:rPr lang="en-US" altLang="zh-CN" dirty="0"/>
              <a:t>Data storage</a:t>
            </a:r>
          </a:p>
          <a:p>
            <a:r>
              <a:rPr lang="en-US" altLang="zh-CN" dirty="0"/>
              <a:t> In this paper: Focus on </a:t>
            </a:r>
            <a:r>
              <a:rPr lang="en-US" altLang="zh-CN" b="1" dirty="0"/>
              <a:t>data storage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B8661F-5578-416F-8D09-56E7164E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567" y="1477764"/>
            <a:ext cx="3692238" cy="499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C0A0A11-552B-4217-902A-74D3ACA2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1ECF7421-7336-4617-8E1D-72E98D8D2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54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C0A0A11-552B-4217-902A-74D3ACA2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Early Slides</a:t>
            </a:r>
            <a:endParaRPr lang="zh-CN" altLang="en-US" dirty="0"/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1ECF7421-7336-4617-8E1D-72E98D8D2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884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85C0F-1447-447F-8F91-6FCB489B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Current 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92DCEF-1A8B-4C07-8015-E8402010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Hardware-workload mismatch</a:t>
            </a:r>
          </a:p>
          <a:p>
            <a:pPr lvl="1"/>
            <a:r>
              <a:rPr lang="en-US" altLang="zh-CN" dirty="0"/>
              <a:t>The allocation is coarse-grained(By machine)</a:t>
            </a:r>
          </a:p>
          <a:p>
            <a:pPr lvl="2"/>
            <a:r>
              <a:rPr lang="en-US" altLang="zh-CN" dirty="0"/>
              <a:t>If we have many 4CPU + 2Disk VM, and we need 20CPU and 80 Disk, we had to allocate 40VMs, that’s means that 140CPU are wasted.</a:t>
            </a:r>
          </a:p>
          <a:p>
            <a:pPr lvl="1"/>
            <a:r>
              <a:rPr lang="en-US" altLang="zh-CN" dirty="0"/>
              <a:t> To meet performance goals, resources usually have to be overprovisioned.</a:t>
            </a:r>
          </a:p>
          <a:p>
            <a:r>
              <a:rPr lang="en-US" altLang="zh-CN" dirty="0"/>
              <a:t>Lake of Elasticity</a:t>
            </a:r>
          </a:p>
          <a:p>
            <a:pPr lvl="1"/>
            <a:r>
              <a:rPr lang="en-US" altLang="zh-CN" dirty="0"/>
              <a:t>Skew intermediate data size.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662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Decouple the storage and compute.</a:t>
            </a:r>
          </a:p>
          <a:p>
            <a:pPr lvl="1"/>
            <a:r>
              <a:rPr lang="en-US" altLang="zh-CN" dirty="0"/>
              <a:t>Have a custom-designed storage system for management and exchange data.</a:t>
            </a:r>
          </a:p>
          <a:p>
            <a:pPr lvl="2"/>
            <a:r>
              <a:rPr lang="en-US" altLang="zh-CN" dirty="0"/>
              <a:t>Current persistent data stores have problems</a:t>
            </a:r>
          </a:p>
          <a:p>
            <a:pPr lvl="3"/>
            <a:r>
              <a:rPr lang="en-US" altLang="zh-CN" dirty="0"/>
              <a:t>Fall short of providing the necessary latency and throughput performance</a:t>
            </a:r>
          </a:p>
          <a:p>
            <a:pPr lvl="3"/>
            <a:r>
              <a:rPr lang="en-US" altLang="zh-CN" dirty="0"/>
              <a:t>Provide stronger availability and durability which is not necessary for ephemeral data.</a:t>
            </a:r>
          </a:p>
          <a:p>
            <a:pPr lvl="1"/>
            <a:r>
              <a:rPr lang="en-US" altLang="zh-CN" dirty="0"/>
              <a:t>The ephemeral storage not only for intermediate data, but also for cache.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0356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Point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Decoupling of compute and ephemeral storage</a:t>
            </a:r>
          </a:p>
          <a:p>
            <a:r>
              <a:rPr lang="en-US" altLang="zh-CN" dirty="0"/>
              <a:t>Deep storage hierarchy</a:t>
            </a:r>
          </a:p>
          <a:p>
            <a:r>
              <a:rPr lang="en-US" altLang="zh-CN" dirty="0"/>
              <a:t>Pricing at sub-second timescales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5943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Snowflake design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some concepts</a:t>
            </a:r>
          </a:p>
          <a:p>
            <a:pPr lvl="1"/>
            <a:r>
              <a:rPr lang="en-US" altLang="zh-CN" dirty="0"/>
              <a:t>Persistent data</a:t>
            </a:r>
          </a:p>
          <a:p>
            <a:pPr lvl="2"/>
            <a:r>
              <a:rPr lang="en-US" altLang="zh-CN" dirty="0"/>
              <a:t>Customer data stored in the database. Long-live and need strong durability and availability guarantees</a:t>
            </a:r>
          </a:p>
          <a:p>
            <a:pPr lvl="1"/>
            <a:r>
              <a:rPr lang="en-US" altLang="zh-CN" dirty="0"/>
              <a:t>Intermediate data</a:t>
            </a:r>
          </a:p>
          <a:p>
            <a:pPr lvl="2"/>
            <a:r>
              <a:rPr lang="en-US" altLang="zh-CN" dirty="0"/>
              <a:t>Generated by query operators, short live and need high throughput rather than good durability  </a:t>
            </a:r>
          </a:p>
          <a:p>
            <a:pPr lvl="1"/>
            <a:r>
              <a:rPr lang="en-US" altLang="zh-CN" dirty="0"/>
              <a:t>Metadata</a:t>
            </a:r>
          </a:p>
          <a:p>
            <a:pPr lvl="2"/>
            <a:r>
              <a:rPr lang="en-US" altLang="zh-CN" dirty="0"/>
              <a:t>Some object catalogs. For corresponding ﬁles in persistent storage, statistics, transaction logs, locks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3821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227"/>
            <a:ext cx="10515600" cy="532537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 Centralized Control(Cloud Services)</a:t>
            </a:r>
          </a:p>
          <a:p>
            <a:pPr lvl="1"/>
            <a:r>
              <a:rPr lang="en-US" altLang="zh-CN" dirty="0"/>
              <a:t>All client should interact system by CS</a:t>
            </a:r>
          </a:p>
          <a:p>
            <a:pPr lvl="1"/>
            <a:r>
              <a:rPr lang="en-US" altLang="zh-CN" dirty="0"/>
              <a:t>Access control, query, planning …  </a:t>
            </a:r>
          </a:p>
          <a:p>
            <a:r>
              <a:rPr lang="en-US" altLang="zh-CN" dirty="0"/>
              <a:t>Elastic Compute</a:t>
            </a:r>
          </a:p>
          <a:p>
            <a:pPr lvl="1"/>
            <a:r>
              <a:rPr lang="en-US" altLang="zh-CN" dirty="0"/>
              <a:t>A set of VM(AWS EC2) -&gt; A VW</a:t>
            </a:r>
          </a:p>
          <a:p>
            <a:pPr lvl="1"/>
            <a:r>
              <a:rPr lang="en-US" altLang="zh-CN" dirty="0"/>
              <a:t>VW  can be elastically scaled</a:t>
            </a:r>
          </a:p>
          <a:p>
            <a:pPr lvl="1"/>
            <a:r>
              <a:rPr lang="en-US" altLang="zh-CN" dirty="0" err="1"/>
              <a:t>maintainsapool</a:t>
            </a:r>
            <a:r>
              <a:rPr lang="en-US" altLang="zh-CN" dirty="0"/>
              <a:t> of pre-warmed EC2 instances</a:t>
            </a:r>
          </a:p>
          <a:p>
            <a:r>
              <a:rPr lang="en-US" altLang="zh-CN" dirty="0"/>
              <a:t>Elastic Local Ephemeral Storage</a:t>
            </a:r>
          </a:p>
          <a:p>
            <a:pPr lvl="1"/>
            <a:r>
              <a:rPr lang="en-US" altLang="zh-CN" dirty="0"/>
              <a:t>For storage intermediate data </a:t>
            </a:r>
          </a:p>
          <a:p>
            <a:r>
              <a:rPr lang="en-US" altLang="zh-CN" dirty="0" err="1"/>
              <a:t>ElasticRemotePersistentStorage</a:t>
            </a:r>
            <a:endParaRPr lang="en-US" altLang="zh-CN" dirty="0"/>
          </a:p>
          <a:p>
            <a:pPr lvl="1"/>
            <a:r>
              <a:rPr lang="en-US" altLang="zh-CN" dirty="0"/>
              <a:t>Store persistency data</a:t>
            </a:r>
          </a:p>
          <a:p>
            <a:pPr lvl="1"/>
            <a:r>
              <a:rPr lang="en-US" altLang="zh-CN" dirty="0"/>
              <a:t>partitions them horizontally into large, immutable ﬁles that are equivalent to blocks in traditional database systems</a:t>
            </a:r>
          </a:p>
          <a:p>
            <a:pPr lvl="1"/>
            <a:r>
              <a:rPr lang="en-US" altLang="zh-CN" dirty="0"/>
              <a:t>enabling us to use the partial read functionality of S3 to only read columns that are needed for query execution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CE5EEF-DBAB-4ED2-A585-345405D3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599" y="1270000"/>
            <a:ext cx="4652001" cy="29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29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E5F74E2D-1D50-44C1-AA36-DD77A5C71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Each layer of the system</a:t>
            </a:r>
          </a:p>
          <a:p>
            <a:pPr lvl="1"/>
            <a:r>
              <a:rPr lang="en-US" altLang="zh-CN" dirty="0"/>
              <a:t>CS layer: VM message(size, instance, failure statistic)</a:t>
            </a:r>
          </a:p>
          <a:p>
            <a:pPr lvl="1"/>
            <a:r>
              <a:rPr lang="en-US" altLang="zh-CN" dirty="0"/>
              <a:t>Performance</a:t>
            </a:r>
          </a:p>
          <a:p>
            <a:pPr lvl="2"/>
            <a:r>
              <a:rPr lang="en-US" altLang="zh-CN" dirty="0"/>
              <a:t>Query time spent in different phase</a:t>
            </a:r>
          </a:p>
          <a:p>
            <a:pPr lvl="2"/>
            <a:r>
              <a:rPr lang="en-US" altLang="zh-CN" dirty="0"/>
              <a:t>CPU/Memory/bandwidth utilization</a:t>
            </a:r>
          </a:p>
          <a:p>
            <a:pPr lvl="2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3570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Query: </a:t>
            </a:r>
          </a:p>
          <a:p>
            <a:pPr lvl="1"/>
            <a:r>
              <a:rPr lang="en-US" altLang="zh-CN" dirty="0"/>
              <a:t>Read Only: 28% for all customer query</a:t>
            </a:r>
          </a:p>
          <a:p>
            <a:pPr lvl="2"/>
            <a:r>
              <a:rPr lang="en-US" altLang="zh-CN" dirty="0"/>
              <a:t>Can vary over nine orders of magnitude</a:t>
            </a:r>
          </a:p>
          <a:p>
            <a:pPr lvl="2"/>
            <a:r>
              <a:rPr lang="en-US" altLang="zh-CN" dirty="0"/>
              <a:t>The number queries submitted by customers spike during daytime hours on weekdays.</a:t>
            </a:r>
          </a:p>
          <a:p>
            <a:pPr lvl="1"/>
            <a:r>
              <a:rPr lang="en-US" altLang="zh-CN" dirty="0"/>
              <a:t> WO: 13%</a:t>
            </a:r>
          </a:p>
          <a:p>
            <a:pPr lvl="2"/>
            <a:r>
              <a:rPr lang="en-US" altLang="zh-CN" dirty="0"/>
              <a:t>Huge change(8 orders of magnitude)</a:t>
            </a:r>
          </a:p>
          <a:p>
            <a:pPr lvl="2"/>
            <a:r>
              <a:rPr lang="en-US" altLang="zh-CN" dirty="0"/>
              <a:t>Not have spikes</a:t>
            </a:r>
          </a:p>
          <a:p>
            <a:pPr lvl="1"/>
            <a:r>
              <a:rPr lang="en-US" altLang="zh-CN" dirty="0"/>
              <a:t>RW: 59%</a:t>
            </a:r>
          </a:p>
          <a:p>
            <a:pPr lvl="2"/>
            <a:r>
              <a:rPr lang="en-US" altLang="zh-CN" dirty="0"/>
              <a:t>R/W rate near to 1</a:t>
            </a:r>
          </a:p>
          <a:p>
            <a:pPr lvl="2"/>
            <a:r>
              <a:rPr lang="en-US" altLang="zh-CN" dirty="0"/>
              <a:t>But have huge change</a:t>
            </a:r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40791-5DBF-4748-AC90-44179796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7" y="0"/>
            <a:ext cx="8773886" cy="20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072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Store ephemeral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Two limitation for current storage system</a:t>
            </a:r>
          </a:p>
          <a:p>
            <a:pPr lvl="1"/>
            <a:r>
              <a:rPr lang="en-US" altLang="zh-CN" dirty="0"/>
              <a:t>Fall short of provide the necessary </a:t>
            </a:r>
            <a:r>
              <a:rPr lang="en-US" altLang="zh-CN" dirty="0" err="1"/>
              <a:t>lat</a:t>
            </a:r>
            <a:r>
              <a:rPr lang="en-US" altLang="zh-CN" dirty="0"/>
              <a:t> and </a:t>
            </a:r>
            <a:r>
              <a:rPr lang="en-US" altLang="zh-CN" dirty="0" err="1"/>
              <a:t>thr</a:t>
            </a:r>
            <a:r>
              <a:rPr lang="en-US" altLang="zh-CN" dirty="0"/>
              <a:t>(for it in critical path)</a:t>
            </a:r>
          </a:p>
          <a:p>
            <a:pPr lvl="1"/>
            <a:r>
              <a:rPr lang="en-US" altLang="zh-CN" dirty="0"/>
              <a:t>Provide too much stronger availability and durability(which is not necessary)</a:t>
            </a:r>
          </a:p>
          <a:p>
            <a:r>
              <a:rPr lang="en-US" altLang="zh-CN" dirty="0"/>
              <a:t> Design</a:t>
            </a:r>
          </a:p>
          <a:p>
            <a:pPr lvl="1"/>
            <a:r>
              <a:rPr lang="en-US" altLang="zh-CN" dirty="0"/>
              <a:t>Store data </a:t>
            </a:r>
          </a:p>
          <a:p>
            <a:pPr lvl="2"/>
            <a:r>
              <a:rPr lang="en-US" altLang="zh-CN" dirty="0"/>
              <a:t>DRAM in ephemeral system</a:t>
            </a:r>
          </a:p>
          <a:p>
            <a:pPr lvl="2"/>
            <a:r>
              <a:rPr lang="en-US" altLang="zh-CN" dirty="0"/>
              <a:t>Local SSD</a:t>
            </a:r>
          </a:p>
          <a:p>
            <a:pPr lvl="2"/>
            <a:r>
              <a:rPr lang="en-US" altLang="zh-CN" dirty="0"/>
              <a:t>Remote persistence store</a:t>
            </a:r>
          </a:p>
          <a:p>
            <a:pPr lvl="1"/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30B266-916F-43B6-9809-10978AD9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657" y="2901467"/>
            <a:ext cx="1314286" cy="21142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7670FD-B289-4E53-89B0-CBE8D871C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775" y="4228866"/>
            <a:ext cx="4057882" cy="249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85C473-21E4-45ED-8F65-FFA359EA3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2D5D1-9DE8-4130-AF87-4FDCD23E7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227"/>
            <a:ext cx="10515600" cy="5192589"/>
          </a:xfrm>
        </p:spPr>
        <p:txBody>
          <a:bodyPr>
            <a:normAutofit/>
          </a:bodyPr>
          <a:lstStyle/>
          <a:p>
            <a:r>
              <a:rPr lang="en-US" altLang="zh-CN" dirty="0"/>
              <a:t>Data store is very important for query system -&gt; </a:t>
            </a:r>
            <a:r>
              <a:rPr lang="en-US" altLang="zh-CN" b="1" dirty="0"/>
              <a:t>Store what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/>
              <a:t>Persistent data</a:t>
            </a:r>
          </a:p>
          <a:p>
            <a:pPr lvl="2"/>
            <a:r>
              <a:rPr lang="en-US" altLang="zh-CN" dirty="0"/>
              <a:t>Customer data stored in the database. </a:t>
            </a:r>
            <a:r>
              <a:rPr lang="en-US" altLang="zh-CN" b="1" dirty="0"/>
              <a:t>Long-live</a:t>
            </a:r>
            <a:r>
              <a:rPr lang="en-US" altLang="zh-CN" dirty="0"/>
              <a:t> and </a:t>
            </a:r>
            <a:r>
              <a:rPr lang="en-US" altLang="zh-CN" b="1" dirty="0"/>
              <a:t>need strong durability </a:t>
            </a:r>
            <a:r>
              <a:rPr lang="en-US" altLang="zh-CN" dirty="0"/>
              <a:t>and </a:t>
            </a:r>
            <a:r>
              <a:rPr lang="en-US" altLang="zh-CN" b="1" dirty="0"/>
              <a:t>availability guarantees</a:t>
            </a:r>
          </a:p>
          <a:p>
            <a:pPr lvl="1"/>
            <a:r>
              <a:rPr lang="en-US" altLang="zh-CN" dirty="0"/>
              <a:t>Intermediate data</a:t>
            </a:r>
          </a:p>
          <a:p>
            <a:pPr lvl="2"/>
            <a:r>
              <a:rPr lang="en-US" altLang="zh-CN" dirty="0"/>
              <a:t>Generated by query operators, </a:t>
            </a:r>
            <a:r>
              <a:rPr lang="en-US" altLang="zh-CN" b="1" dirty="0"/>
              <a:t>short live </a:t>
            </a:r>
            <a:r>
              <a:rPr lang="en-US" altLang="zh-CN" dirty="0"/>
              <a:t>and </a:t>
            </a:r>
            <a:r>
              <a:rPr lang="en-US" altLang="zh-CN" b="1" dirty="0"/>
              <a:t>need high throughput</a:t>
            </a:r>
            <a:r>
              <a:rPr lang="en-US" altLang="zh-CN" dirty="0"/>
              <a:t> rather than good durability </a:t>
            </a:r>
          </a:p>
          <a:p>
            <a:pPr lvl="2"/>
            <a:r>
              <a:rPr lang="en-US" altLang="zh-CN" dirty="0"/>
              <a:t>In critical path.</a:t>
            </a:r>
          </a:p>
          <a:p>
            <a:pPr lvl="1"/>
            <a:r>
              <a:rPr lang="en-US" altLang="zh-CN" dirty="0"/>
              <a:t>Metadata</a:t>
            </a:r>
          </a:p>
          <a:p>
            <a:pPr lvl="2"/>
            <a:r>
              <a:rPr lang="en-US" altLang="zh-CN" dirty="0"/>
              <a:t>Some object catalogs.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823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Store ephemeral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Direction</a:t>
            </a:r>
          </a:p>
          <a:p>
            <a:pPr lvl="1"/>
            <a:r>
              <a:rPr lang="en-US" altLang="zh-CN" dirty="0"/>
              <a:t>For performance-critical queries</a:t>
            </a:r>
          </a:p>
          <a:p>
            <a:pPr lvl="2"/>
            <a:r>
              <a:rPr lang="en-US" altLang="zh-CN" dirty="0"/>
              <a:t>Store data in DRAM or local SSD, not in S3(persistency storage)</a:t>
            </a:r>
          </a:p>
          <a:p>
            <a:pPr lvl="3"/>
            <a:r>
              <a:rPr lang="en-US" altLang="zh-CN" dirty="0"/>
              <a:t>Hardware resource not enough(the data have a huge change)</a:t>
            </a:r>
          </a:p>
          <a:p>
            <a:pPr lvl="2"/>
            <a:r>
              <a:rPr lang="en-US" altLang="zh-CN" dirty="0"/>
              <a:t>Cannot predict intermediate size</a:t>
            </a:r>
          </a:p>
          <a:p>
            <a:pPr lvl="2"/>
            <a:r>
              <a:rPr lang="en-US" altLang="zh-CN" dirty="0"/>
              <a:t>Need decouple compute and storage and provide fine-grained elasticity (</a:t>
            </a:r>
            <a:r>
              <a:rPr lang="en-US" altLang="zh-CN" dirty="0" err="1"/>
              <a:t>ch</a:t>
            </a:r>
            <a:r>
              <a:rPr lang="en-US" altLang="zh-CN" dirty="0"/>
              <a:t> 6)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2AAAA0-7690-44A3-99E8-A83520802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14" y="4803118"/>
            <a:ext cx="3079019" cy="20548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A2F2CD-DAEB-4BF3-A31C-668ABDF3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454" y="4637314"/>
            <a:ext cx="3276422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7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Store ephemeral data: caching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Intermediate data: requires large memory at peak, but use low on an average.</a:t>
            </a:r>
          </a:p>
          <a:p>
            <a:pPr lvl="1"/>
            <a:r>
              <a:rPr lang="en-US" altLang="zh-CN" dirty="0"/>
              <a:t>Cause waste</a:t>
            </a:r>
          </a:p>
          <a:p>
            <a:r>
              <a:rPr lang="en-US" altLang="zh-CN" dirty="0"/>
              <a:t>Simple method</a:t>
            </a:r>
          </a:p>
          <a:p>
            <a:pPr lvl="1"/>
            <a:r>
              <a:rPr lang="en-US" altLang="zh-CN" dirty="0"/>
              <a:t>Ephemeral storage system also can cache persistent data “opportunistically”</a:t>
            </a:r>
          </a:p>
          <a:p>
            <a:pPr lvl="2"/>
            <a:r>
              <a:rPr lang="en-US" altLang="zh-CN" dirty="0"/>
              <a:t>Store intermediate data &gt; cache persistency data.</a:t>
            </a:r>
          </a:p>
          <a:p>
            <a:pPr lvl="2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0640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CS Level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这里主要是考虑</a:t>
            </a:r>
            <a:r>
              <a:rPr lang="en-US" altLang="zh-CN" dirty="0"/>
              <a:t>cache</a:t>
            </a:r>
            <a:r>
              <a:rPr lang="zh-CN" altLang="en-US" dirty="0"/>
              <a:t>的局部性的问题</a:t>
            </a:r>
            <a:endParaRPr lang="en-US" altLang="zh-CN" dirty="0"/>
          </a:p>
          <a:p>
            <a:r>
              <a:rPr lang="zh-CN" altLang="en-US" dirty="0"/>
              <a:t>由于</a:t>
            </a:r>
            <a:r>
              <a:rPr lang="en-US" altLang="zh-CN" dirty="0"/>
              <a:t>cache</a:t>
            </a:r>
            <a:r>
              <a:rPr lang="zh-CN" altLang="en-US" dirty="0"/>
              <a:t>是和中间数据缓存平台共享的</a:t>
            </a:r>
            <a:r>
              <a:rPr lang="en-US" altLang="zh-CN" dirty="0"/>
              <a:t>,</a:t>
            </a:r>
            <a:r>
              <a:rPr lang="zh-CN" altLang="en-US" dirty="0"/>
              <a:t> 但是</a:t>
            </a:r>
            <a:r>
              <a:rPr lang="en-US" altLang="zh-CN" dirty="0"/>
              <a:t>cache</a:t>
            </a:r>
            <a:r>
              <a:rPr lang="zh-CN" altLang="en-US" dirty="0"/>
              <a:t>是使用了一个一致性</a:t>
            </a:r>
            <a:r>
              <a:rPr lang="en-US" altLang="zh-CN" dirty="0"/>
              <a:t>hash, </a:t>
            </a:r>
            <a:r>
              <a:rPr lang="zh-CN" altLang="en-US" dirty="0"/>
              <a:t>从而使得其只缓存在指定的机器上</a:t>
            </a:r>
            <a:r>
              <a:rPr lang="en-US" altLang="zh-CN" dirty="0"/>
              <a:t>. </a:t>
            </a:r>
            <a:r>
              <a:rPr lang="zh-CN" altLang="en-US" dirty="0"/>
              <a:t>而分配任务的时候也会这样</a:t>
            </a:r>
            <a:endParaRPr lang="en-US" altLang="zh-CN" dirty="0"/>
          </a:p>
          <a:p>
            <a:r>
              <a:rPr lang="zh-CN" altLang="en-US" dirty="0"/>
              <a:t>这里考虑一致性</a:t>
            </a:r>
            <a:r>
              <a:rPr lang="en-US" altLang="zh-CN" dirty="0"/>
              <a:t>hash</a:t>
            </a:r>
            <a:r>
              <a:rPr lang="zh-CN" altLang="en-US" dirty="0"/>
              <a:t>不均匀的问题</a:t>
            </a:r>
            <a:r>
              <a:rPr lang="en-US" altLang="zh-CN" dirty="0"/>
              <a:t>, Snowflake</a:t>
            </a:r>
            <a:r>
              <a:rPr lang="zh-CN" altLang="en-US" dirty="0"/>
              <a:t>使用了一个叫做</a:t>
            </a:r>
            <a:r>
              <a:rPr lang="en-US" altLang="zh-CN" dirty="0"/>
              <a:t>work stealing</a:t>
            </a:r>
            <a:r>
              <a:rPr lang="zh-CN" altLang="en-US" dirty="0"/>
              <a:t>的策略</a:t>
            </a:r>
            <a:r>
              <a:rPr lang="en-US" altLang="zh-CN" dirty="0"/>
              <a:t>. </a:t>
            </a:r>
            <a:r>
              <a:rPr lang="zh-CN" altLang="en-US" dirty="0"/>
              <a:t>这个策略可以让工作块的</a:t>
            </a:r>
            <a:r>
              <a:rPr lang="en-US" altLang="zh-CN" dirty="0"/>
              <a:t>node</a:t>
            </a:r>
            <a:r>
              <a:rPr lang="zh-CN" altLang="en-US" dirty="0"/>
              <a:t>去</a:t>
            </a:r>
            <a:r>
              <a:rPr lang="en-US" altLang="zh-CN" dirty="0"/>
              <a:t>”</a:t>
            </a:r>
            <a:r>
              <a:rPr lang="zh-CN" altLang="en-US" dirty="0"/>
              <a:t>偷</a:t>
            </a:r>
            <a:r>
              <a:rPr lang="en-US" altLang="zh-CN" dirty="0"/>
              <a:t>”</a:t>
            </a:r>
            <a:r>
              <a:rPr lang="zh-CN" altLang="en-US" dirty="0"/>
              <a:t>工作慢的工作的任务</a:t>
            </a:r>
            <a:r>
              <a:rPr lang="en-US" altLang="zh-CN" dirty="0"/>
              <a:t>. </a:t>
            </a:r>
          </a:p>
          <a:p>
            <a:r>
              <a:rPr lang="zh-CN" altLang="en-US" dirty="0"/>
              <a:t>这里有一个</a:t>
            </a:r>
            <a:r>
              <a:rPr lang="en-US" altLang="zh-CN" dirty="0"/>
              <a:t>trade-off</a:t>
            </a:r>
          </a:p>
          <a:p>
            <a:pPr lvl="1"/>
            <a:r>
              <a:rPr lang="zh-CN" altLang="en-US" dirty="0"/>
              <a:t>分的越均匀</a:t>
            </a:r>
            <a:r>
              <a:rPr lang="en-US" altLang="zh-CN" dirty="0"/>
              <a:t>, </a:t>
            </a:r>
            <a:r>
              <a:rPr lang="zh-CN" altLang="en-US" dirty="0"/>
              <a:t>整体的工作时间越短</a:t>
            </a:r>
            <a:r>
              <a:rPr lang="en-US" altLang="zh-CN" dirty="0"/>
              <a:t>, </a:t>
            </a:r>
            <a:r>
              <a:rPr lang="zh-CN" altLang="en-US" dirty="0"/>
              <a:t>但是中间数据的传输可能成为瓶颈</a:t>
            </a:r>
            <a:endParaRPr lang="en-US" altLang="zh-CN" dirty="0"/>
          </a:p>
          <a:p>
            <a:pPr lvl="1"/>
            <a:r>
              <a:rPr lang="zh-CN" altLang="en-US" dirty="0"/>
              <a:t>分的越集中</a:t>
            </a:r>
            <a:r>
              <a:rPr lang="en-US" altLang="zh-CN" dirty="0"/>
              <a:t>, </a:t>
            </a:r>
            <a:r>
              <a:rPr lang="zh-CN" altLang="en-US" dirty="0"/>
              <a:t>整体的工作时间会越长</a:t>
            </a:r>
            <a:r>
              <a:rPr lang="en-US" altLang="zh-CN" dirty="0"/>
              <a:t>(</a:t>
            </a:r>
            <a:r>
              <a:rPr lang="zh-CN" altLang="en-US" dirty="0"/>
              <a:t>此时相当与是串行</a:t>
            </a:r>
            <a:r>
              <a:rPr lang="en-US" altLang="zh-CN" dirty="0"/>
              <a:t>) </a:t>
            </a:r>
            <a:r>
              <a:rPr lang="zh-CN" altLang="en-US" dirty="0"/>
              <a:t>但是没有中间数据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309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A1F85-FE43-46E3-B511-E3A34B2C4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VW(virtual Warehouse)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DD9279-06B8-4410-AFB3-1A16CF162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这里主要考虑资源的灵活性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82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62E1D-E367-4C6A-A543-7CFB664D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57978-166A-4BAC-9102-8ACCD531F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Data store is very important for query system -&gt; </a:t>
            </a:r>
            <a:r>
              <a:rPr lang="en-US" altLang="zh-CN" b="1" dirty="0"/>
              <a:t>How to store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/>
              <a:t>Shared-nothing architecture.</a:t>
            </a:r>
          </a:p>
          <a:p>
            <a:pPr lvl="2"/>
            <a:r>
              <a:rPr lang="en-US" altLang="zh-CN" dirty="0"/>
              <a:t>Persistent data will be partitioned across a set of nodes</a:t>
            </a:r>
          </a:p>
          <a:p>
            <a:pPr lvl="2"/>
            <a:r>
              <a:rPr lang="en-US" altLang="zh-CN" dirty="0"/>
              <a:t>Each nodes only deal its own data. </a:t>
            </a:r>
          </a:p>
          <a:p>
            <a:pPr lvl="1"/>
            <a:r>
              <a:rPr lang="en-US" altLang="zh-CN" dirty="0"/>
              <a:t>Scale well and provide good isolation and good data locality</a:t>
            </a:r>
          </a:p>
          <a:p>
            <a:pPr lvl="1"/>
            <a:r>
              <a:rPr lang="en-US" altLang="zh-CN" b="1" dirty="0"/>
              <a:t>But?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9FFBE1-7B38-4553-B953-69383A060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5252726"/>
            <a:ext cx="3592757" cy="1605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00F05F1-C0A7-44F2-8A80-F303D74F1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626" y="3795937"/>
            <a:ext cx="4252586" cy="30331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DCFBA5A-3CBF-49E7-AAEF-B213F7AF1C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661" y="3863623"/>
            <a:ext cx="3940277" cy="289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70D387-ADD9-411D-AEFF-794B6571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Introduction: problems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0D2BD5-CA01-42B0-8820-5D773FFC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Intermediate data </a:t>
            </a:r>
          </a:p>
          <a:p>
            <a:pPr lvl="1"/>
            <a:r>
              <a:rPr lang="en-US" altLang="zh-CN" dirty="0"/>
              <a:t>Not need too much available guarantees but current storage provide. </a:t>
            </a:r>
          </a:p>
          <a:p>
            <a:r>
              <a:rPr lang="en-US" altLang="zh-CN" dirty="0"/>
              <a:t>Hardware-workload mismatch</a:t>
            </a:r>
          </a:p>
          <a:p>
            <a:pPr lvl="1"/>
            <a:r>
              <a:rPr lang="en-US" altLang="zh-CN" dirty="0"/>
              <a:t>The allocation is </a:t>
            </a:r>
            <a:r>
              <a:rPr lang="en-US" altLang="zh-CN" b="1" dirty="0"/>
              <a:t>coarse-grained</a:t>
            </a:r>
            <a:r>
              <a:rPr lang="en-US" altLang="zh-CN" dirty="0"/>
              <a:t>(By machine) -&gt; </a:t>
            </a:r>
            <a:r>
              <a:rPr lang="en-US" altLang="zh-CN" b="1" dirty="0"/>
              <a:t>Low Resource Utilization</a:t>
            </a:r>
            <a:r>
              <a:rPr lang="en-US" altLang="zh-CN" dirty="0"/>
              <a:t>. </a:t>
            </a:r>
          </a:p>
          <a:p>
            <a:pPr lvl="2"/>
            <a:r>
              <a:rPr lang="en-US" altLang="zh-CN" dirty="0"/>
              <a:t>If we have many 4CPU + 2Disk VM, and we need 20CPU and 80 Disk, we had to allocate 40VMs, that’s means that 140CPU are wasted.</a:t>
            </a:r>
          </a:p>
          <a:p>
            <a:pPr lvl="1"/>
            <a:r>
              <a:rPr lang="en-US" altLang="zh-CN" dirty="0"/>
              <a:t> To meet performance goals, resources usually have to be overprovisioned.</a:t>
            </a:r>
          </a:p>
          <a:p>
            <a:r>
              <a:rPr lang="en-US" altLang="zh-CN" dirty="0"/>
              <a:t>Lake of Elasticity -&gt; due to the </a:t>
            </a:r>
            <a:r>
              <a:rPr lang="en-US" altLang="zh-CN" b="1" dirty="0"/>
              <a:t>workload</a:t>
            </a:r>
          </a:p>
          <a:p>
            <a:pPr lvl="1"/>
            <a:r>
              <a:rPr lang="en-US" altLang="zh-CN" dirty="0"/>
              <a:t>Skew intermediate data size and CPU requirement.</a:t>
            </a:r>
          </a:p>
          <a:p>
            <a:pPr lvl="1"/>
            <a:r>
              <a:rPr lang="en-US" altLang="zh-CN" dirty="0"/>
              <a:t>Current solution need to restore too much data -&gt; </a:t>
            </a:r>
            <a:r>
              <a:rPr lang="en-US" altLang="zh-CN" b="1" dirty="0"/>
              <a:t>write amplification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043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06175-D4C7-4574-A303-C60A592A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Workload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D208E8-6B4D-4514-8E66-8CA4607CA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What workload -&gt; SQL storage query(opensource[1])</a:t>
            </a:r>
          </a:p>
          <a:p>
            <a:r>
              <a:rPr lang="zh-CN" altLang="en-US" dirty="0"/>
              <a:t> </a:t>
            </a:r>
            <a:r>
              <a:rPr lang="en-US" altLang="zh-CN" dirty="0"/>
              <a:t>Characters</a:t>
            </a:r>
          </a:p>
          <a:p>
            <a:pPr lvl="1"/>
            <a:r>
              <a:rPr lang="en-US" altLang="zh-CN" dirty="0"/>
              <a:t>Read Only: 28% for all customer query</a:t>
            </a:r>
          </a:p>
          <a:p>
            <a:pPr lvl="2"/>
            <a:r>
              <a:rPr lang="en-US" altLang="zh-CN" dirty="0"/>
              <a:t>Can vary over nine orders of magnitude</a:t>
            </a:r>
          </a:p>
          <a:p>
            <a:pPr lvl="2"/>
            <a:r>
              <a:rPr lang="en-US" altLang="zh-CN" dirty="0"/>
              <a:t>The number queries submitted by customers spike during daytime hours on weekdays.</a:t>
            </a:r>
          </a:p>
          <a:p>
            <a:pPr lvl="1"/>
            <a:r>
              <a:rPr lang="en-US" altLang="zh-CN" dirty="0"/>
              <a:t>Write Only: 13%</a:t>
            </a:r>
          </a:p>
          <a:p>
            <a:pPr lvl="2"/>
            <a:r>
              <a:rPr lang="en-US" altLang="zh-CN" dirty="0"/>
              <a:t>Huge change(8 orders of magnitude)</a:t>
            </a:r>
          </a:p>
          <a:p>
            <a:pPr lvl="2"/>
            <a:r>
              <a:rPr lang="en-US" altLang="zh-CN" dirty="0"/>
              <a:t>Not have spikes</a:t>
            </a:r>
          </a:p>
          <a:p>
            <a:pPr lvl="1"/>
            <a:r>
              <a:rPr lang="en-US" altLang="zh-CN" dirty="0"/>
              <a:t>Read-Write: 59%</a:t>
            </a:r>
          </a:p>
          <a:p>
            <a:pPr lvl="2"/>
            <a:r>
              <a:rPr lang="en-US" altLang="zh-CN" dirty="0"/>
              <a:t>R/W rate near to 1</a:t>
            </a:r>
          </a:p>
          <a:p>
            <a:pPr lvl="2"/>
            <a:r>
              <a:rPr lang="en-US" altLang="zh-CN" dirty="0"/>
              <a:t>Have huge change</a:t>
            </a:r>
          </a:p>
          <a:p>
            <a:pPr lvl="1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B12509-E62A-4EA3-92A9-913217373796}"/>
              </a:ext>
            </a:extLst>
          </p:cNvPr>
          <p:cNvSpPr txBox="1"/>
          <p:nvPr/>
        </p:nvSpPr>
        <p:spPr>
          <a:xfrm>
            <a:off x="134489" y="6441840"/>
            <a:ext cx="924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[1] </a:t>
            </a:r>
            <a:r>
              <a:rPr lang="en-US" altLang="zh-CN" dirty="0">
                <a:hlinkClick r:id="rId3"/>
              </a:rPr>
              <a:t>https://github.com/resource-disaggregation/snowset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0A1206-0876-40E2-A2D8-B5F8204C9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480" y="1157789"/>
            <a:ext cx="3464560" cy="22712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9F3B5C-30ED-4341-9292-D4324F23B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372" y="4508204"/>
            <a:ext cx="6054627" cy="2075479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DBBEE598-EC84-469F-9B31-6406BADCB0F0}"/>
              </a:ext>
            </a:extLst>
          </p:cNvPr>
          <p:cNvSpPr/>
          <p:nvPr/>
        </p:nvSpPr>
        <p:spPr>
          <a:xfrm>
            <a:off x="8809022" y="1475715"/>
            <a:ext cx="362138" cy="1530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5D537E8-54F7-4901-AF50-DE5B30BA97AD}"/>
              </a:ext>
            </a:extLst>
          </p:cNvPr>
          <p:cNvSpPr/>
          <p:nvPr/>
        </p:nvSpPr>
        <p:spPr>
          <a:xfrm rot="5400000">
            <a:off x="9946690" y="2323229"/>
            <a:ext cx="362138" cy="15300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6015BF7-D227-41D5-AE23-2E64CB8D2B69}"/>
              </a:ext>
            </a:extLst>
          </p:cNvPr>
          <p:cNvSpPr/>
          <p:nvPr/>
        </p:nvSpPr>
        <p:spPr>
          <a:xfrm rot="3455578">
            <a:off x="9937208" y="1158524"/>
            <a:ext cx="595023" cy="19175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49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93CF73-85A3-4F3E-B8F8-5753434E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Solution: Snowflake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CD2651-19FC-44C1-8447-529BF7F6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 Overview</a:t>
            </a:r>
          </a:p>
          <a:p>
            <a:pPr lvl="1"/>
            <a:r>
              <a:rPr lang="en-US" altLang="zh-CN" dirty="0"/>
              <a:t> Centralized Control(Cloud Services)</a:t>
            </a:r>
          </a:p>
          <a:p>
            <a:pPr lvl="2"/>
            <a:r>
              <a:rPr lang="en-US" altLang="zh-CN" dirty="0"/>
              <a:t>All client should interact system by CS</a:t>
            </a:r>
          </a:p>
          <a:p>
            <a:pPr lvl="2"/>
            <a:r>
              <a:rPr lang="en-US" altLang="zh-CN" dirty="0"/>
              <a:t>Access control, query, planning …  </a:t>
            </a:r>
          </a:p>
          <a:p>
            <a:pPr lvl="1"/>
            <a:r>
              <a:rPr lang="en-US" altLang="zh-CN" dirty="0"/>
              <a:t>Compute Part </a:t>
            </a:r>
          </a:p>
          <a:p>
            <a:pPr lvl="2"/>
            <a:r>
              <a:rPr lang="en-US" altLang="zh-CN" dirty="0"/>
              <a:t>A set of VM(AWS EC2) -&gt; A VW(Virtual Warehouse)</a:t>
            </a:r>
          </a:p>
          <a:p>
            <a:pPr lvl="2"/>
            <a:r>
              <a:rPr lang="en-US" altLang="zh-CN" dirty="0"/>
              <a:t>VW  can be elastically scaled</a:t>
            </a:r>
          </a:p>
          <a:p>
            <a:pPr lvl="2"/>
            <a:r>
              <a:rPr lang="en-US" altLang="zh-CN" dirty="0"/>
              <a:t>Maintains a pool of pre-warmed EC2 instances</a:t>
            </a:r>
          </a:p>
          <a:p>
            <a:pPr lvl="1"/>
            <a:r>
              <a:rPr lang="en-US" altLang="zh-CN" dirty="0"/>
              <a:t>Local Ephemeral Storage</a:t>
            </a:r>
          </a:p>
          <a:p>
            <a:pPr lvl="2"/>
            <a:r>
              <a:rPr lang="en-US" altLang="zh-CN" dirty="0"/>
              <a:t>For storage intermediate data (in VW)</a:t>
            </a:r>
          </a:p>
          <a:p>
            <a:pPr lvl="1"/>
            <a:r>
              <a:rPr lang="en-US" altLang="zh-CN" dirty="0"/>
              <a:t>Remote Persistent Storage</a:t>
            </a:r>
          </a:p>
          <a:p>
            <a:pPr lvl="2"/>
            <a:r>
              <a:rPr lang="en-US" altLang="zh-CN" dirty="0"/>
              <a:t>Store persistency data(by AWS S3)</a:t>
            </a:r>
          </a:p>
          <a:p>
            <a:pPr lvl="2"/>
            <a:r>
              <a:rPr lang="en-US" altLang="zh-CN" dirty="0"/>
              <a:t>Partitions them horizontally into large, immutable ﬁles and design a head for partial read.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E4B61EA-C706-42D6-A9E6-D88B1D408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594" y="2484665"/>
            <a:ext cx="4934406" cy="311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5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3FC30-521D-4432-A5C9-5D47C565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0FEB12-0044-489B-A58F-9FF427D1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r>
              <a:rPr lang="en-US" altLang="zh-CN" dirty="0"/>
              <a:t>System Design and Some Directions</a:t>
            </a:r>
          </a:p>
          <a:p>
            <a:r>
              <a:rPr lang="en-US" altLang="zh-CN" dirty="0"/>
              <a:t>Other Problems</a:t>
            </a:r>
          </a:p>
          <a:p>
            <a:r>
              <a:rPr lang="en-US" altLang="zh-CN" dirty="0"/>
              <a:t>Conclusion</a:t>
            </a:r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8139782"/>
      </p:ext>
    </p:extLst>
  </p:cSld>
  <p:clrMapOvr>
    <a:masterClrMapping/>
  </p:clrMapOvr>
</p:sld>
</file>

<file path=ppt/theme/theme1.xml><?xml version="1.0" encoding="utf-8"?>
<a:theme xmlns:a="http://schemas.openxmlformats.org/drawingml/2006/main" name="k8s_week5^0week6_姚路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Week9-K8S-Redis</Template>
  <TotalTime>7205</TotalTime>
  <Words>5122</Words>
  <Application>Microsoft Office PowerPoint</Application>
  <PresentationFormat>宽屏</PresentationFormat>
  <Paragraphs>634</Paragraphs>
  <Slides>43</Slides>
  <Notes>29</Notes>
  <HiddenSlides>13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9" baseType="lpstr">
      <vt:lpstr>等线</vt:lpstr>
      <vt:lpstr>Arial</vt:lpstr>
      <vt:lpstr>Gill Sans MT</vt:lpstr>
      <vt:lpstr>Times New Roman</vt:lpstr>
      <vt:lpstr>Wingdings</vt:lpstr>
      <vt:lpstr>k8s_week5^0week6_姚路路</vt:lpstr>
      <vt:lpstr>Building An Elastic Query Engine on Disaggregated Storage</vt:lpstr>
      <vt:lpstr>Outline</vt:lpstr>
      <vt:lpstr>Introduction</vt:lpstr>
      <vt:lpstr>Introduction</vt:lpstr>
      <vt:lpstr>Introduction</vt:lpstr>
      <vt:lpstr>Introduction: problems</vt:lpstr>
      <vt:lpstr>Workload</vt:lpstr>
      <vt:lpstr>Solution: Snowflake</vt:lpstr>
      <vt:lpstr>Outline</vt:lpstr>
      <vt:lpstr>1. Ephemeral Storage System</vt:lpstr>
      <vt:lpstr>1. Ephemeral Storage System</vt:lpstr>
      <vt:lpstr>1. Ephemeral Storage System</vt:lpstr>
      <vt:lpstr>2. Caching Persistent Data</vt:lpstr>
      <vt:lpstr>2. Caching Persistent Data</vt:lpstr>
      <vt:lpstr>2. Caching Persistent Data</vt:lpstr>
      <vt:lpstr>2. Caching Persistent Data</vt:lpstr>
      <vt:lpstr>3. Future Directions</vt:lpstr>
      <vt:lpstr>3. Future Directions</vt:lpstr>
      <vt:lpstr>3. Future Directions</vt:lpstr>
      <vt:lpstr>3. Future Directions</vt:lpstr>
      <vt:lpstr>3. Future Directions</vt:lpstr>
      <vt:lpstr>3. Future Directions</vt:lpstr>
      <vt:lpstr>3. Future Directions</vt:lpstr>
      <vt:lpstr>4. Ephemeral Storage System</vt:lpstr>
      <vt:lpstr>Outline</vt:lpstr>
      <vt:lpstr>Other Problems</vt:lpstr>
      <vt:lpstr>Other Problems</vt:lpstr>
      <vt:lpstr>Solution: Resource Sharing</vt:lpstr>
      <vt:lpstr>Conclusion</vt:lpstr>
      <vt:lpstr>Thank You!</vt:lpstr>
      <vt:lpstr>Early Slides</vt:lpstr>
      <vt:lpstr>Current Problem</vt:lpstr>
      <vt:lpstr>Method</vt:lpstr>
      <vt:lpstr>Point</vt:lpstr>
      <vt:lpstr>Snowflake design</vt:lpstr>
      <vt:lpstr>Arch</vt:lpstr>
      <vt:lpstr>Dataset</vt:lpstr>
      <vt:lpstr>Dataset</vt:lpstr>
      <vt:lpstr>Store ephemeral data</vt:lpstr>
      <vt:lpstr>Store ephemeral data</vt:lpstr>
      <vt:lpstr>Store ephemeral data: caching</vt:lpstr>
      <vt:lpstr>CS Level</vt:lpstr>
      <vt:lpstr>VW(virtual Warehouse)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 Qianli</dc:creator>
  <cp:lastModifiedBy>Wang Qianli</cp:lastModifiedBy>
  <cp:revision>136</cp:revision>
  <dcterms:created xsi:type="dcterms:W3CDTF">2020-06-06T09:26:50Z</dcterms:created>
  <dcterms:modified xsi:type="dcterms:W3CDTF">2020-06-12T12:05:40Z</dcterms:modified>
</cp:coreProperties>
</file>