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256" r:id="rId2"/>
    <p:sldId id="257" r:id="rId3"/>
    <p:sldId id="299" r:id="rId4"/>
    <p:sldId id="263" r:id="rId5"/>
    <p:sldId id="340" r:id="rId6"/>
    <p:sldId id="266" r:id="rId7"/>
    <p:sldId id="267" r:id="rId8"/>
    <p:sldId id="349" r:id="rId9"/>
    <p:sldId id="258" r:id="rId10"/>
    <p:sldId id="259" r:id="rId11"/>
    <p:sldId id="260" r:id="rId12"/>
    <p:sldId id="269" r:id="rId13"/>
    <p:sldId id="300" r:id="rId14"/>
    <p:sldId id="261" r:id="rId15"/>
    <p:sldId id="271" r:id="rId16"/>
    <p:sldId id="272" r:id="rId17"/>
    <p:sldId id="273" r:id="rId18"/>
    <p:sldId id="262" r:id="rId19"/>
    <p:sldId id="274" r:id="rId20"/>
    <p:sldId id="275" r:id="rId21"/>
    <p:sldId id="357" r:id="rId22"/>
    <p:sldId id="276" r:id="rId23"/>
    <p:sldId id="277" r:id="rId24"/>
    <p:sldId id="279" r:id="rId25"/>
    <p:sldId id="278" r:id="rId26"/>
    <p:sldId id="270" r:id="rId27"/>
    <p:sldId id="301" r:id="rId28"/>
    <p:sldId id="302" r:id="rId29"/>
    <p:sldId id="358" r:id="rId30"/>
    <p:sldId id="280" r:id="rId31"/>
    <p:sldId id="312" r:id="rId32"/>
    <p:sldId id="304" r:id="rId33"/>
    <p:sldId id="310" r:id="rId34"/>
    <p:sldId id="355" r:id="rId35"/>
    <p:sldId id="311" r:id="rId36"/>
    <p:sldId id="282" r:id="rId37"/>
    <p:sldId id="283" r:id="rId38"/>
    <p:sldId id="356" r:id="rId39"/>
    <p:sldId id="284" r:id="rId40"/>
    <p:sldId id="314" r:id="rId41"/>
    <p:sldId id="315" r:id="rId42"/>
    <p:sldId id="317" r:id="rId43"/>
    <p:sldId id="319" r:id="rId44"/>
    <p:sldId id="320" r:id="rId45"/>
    <p:sldId id="316" r:id="rId46"/>
    <p:sldId id="321" r:id="rId47"/>
    <p:sldId id="322" r:id="rId48"/>
    <p:sldId id="323" r:id="rId49"/>
    <p:sldId id="324" r:id="rId50"/>
    <p:sldId id="325" r:id="rId51"/>
    <p:sldId id="326" r:id="rId52"/>
    <p:sldId id="288" r:id="rId53"/>
    <p:sldId id="327" r:id="rId54"/>
    <p:sldId id="328" r:id="rId55"/>
    <p:sldId id="329" r:id="rId56"/>
    <p:sldId id="332" r:id="rId57"/>
    <p:sldId id="333" r:id="rId58"/>
    <p:sldId id="336" r:id="rId59"/>
    <p:sldId id="337" r:id="rId60"/>
    <p:sldId id="338" r:id="rId61"/>
    <p:sldId id="334" r:id="rId62"/>
    <p:sldId id="291" r:id="rId63"/>
    <p:sldId id="293" r:id="rId64"/>
    <p:sldId id="294" r:id="rId65"/>
    <p:sldId id="313" r:id="rId66"/>
    <p:sldId id="295" r:id="rId67"/>
    <p:sldId id="341" r:id="rId68"/>
    <p:sldId id="342" r:id="rId69"/>
    <p:sldId id="343" r:id="rId70"/>
    <p:sldId id="344" r:id="rId71"/>
    <p:sldId id="345" r:id="rId72"/>
    <p:sldId id="346" r:id="rId73"/>
    <p:sldId id="347" r:id="rId74"/>
    <p:sldId id="350" r:id="rId75"/>
    <p:sldId id="296" r:id="rId76"/>
    <p:sldId id="351" r:id="rId77"/>
    <p:sldId id="352" r:id="rId78"/>
    <p:sldId id="353" r:id="rId79"/>
    <p:sldId id="354" r:id="rId80"/>
    <p:sldId id="298" r:id="rId81"/>
    <p:sldId id="307" r:id="rId82"/>
    <p:sldId id="292" r:id="rId83"/>
    <p:sldId id="309" r:id="rId84"/>
    <p:sldId id="265" r:id="rId85"/>
    <p:sldId id="264" r:id="rId86"/>
    <p:sldId id="339" r:id="rId87"/>
    <p:sldId id="297" r:id="rId8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4" Type="http://schemas.openxmlformats.org/officeDocument/2006/relationships/slide" Target="slides/slide3.xml" /><Relationship Id="rId9" Type="http://schemas.openxmlformats.org/officeDocument/2006/relationships/slide" Target="slides/slide8.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2_EB8EB153.xlsx" /><Relationship Id="rId2" Type="http://schemas.microsoft.com/office/2011/relationships/chartColorStyle" Target="colors1.xml" /><Relationship Id="rId1"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Optane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Seq Read</c:v>
                </c:pt>
                <c:pt idx="1">
                  <c:v>Rand Read</c:v>
                </c:pt>
                <c:pt idx="2">
                  <c:v>Seq Write</c:v>
                </c:pt>
                <c:pt idx="3">
                  <c:v>Rand Write</c:v>
                </c:pt>
              </c:strCache>
            </c:strRef>
          </c:cat>
          <c:val>
            <c:numRef>
              <c:f>Sheet1!$B$2:$B$5</c:f>
              <c:numCache>
                <c:formatCode>General</c:formatCode>
                <c:ptCount val="4"/>
                <c:pt idx="0">
                  <c:v>7.6</c:v>
                </c:pt>
                <c:pt idx="1">
                  <c:v>2.4</c:v>
                </c:pt>
                <c:pt idx="2">
                  <c:v>2.2999999999999998</c:v>
                </c:pt>
                <c:pt idx="3">
                  <c:v>0.5</c:v>
                </c:pt>
              </c:numCache>
            </c:numRef>
          </c:val>
          <c:extLst>
            <c:ext xmlns:c16="http://schemas.microsoft.com/office/drawing/2014/chart" uri="{C3380CC4-5D6E-409C-BE32-E72D297353CC}">
              <c16:uniqueId val="{00000000-B0FC-48C5-B18A-781E3DD81F34}"/>
            </c:ext>
          </c:extLst>
        </c:ser>
        <c:ser>
          <c:idx val="1"/>
          <c:order val="1"/>
          <c:tx>
            <c:strRef>
              <c:f>Sheet1!$C$1</c:f>
              <c:strCache>
                <c:ptCount val="1"/>
                <c:pt idx="0">
                  <c:v>DRAM</c:v>
                </c:pt>
              </c:strCache>
            </c:strRef>
          </c:tx>
          <c:spPr>
            <a:solidFill>
              <a:schemeClr val="accent2"/>
            </a:solidFill>
            <a:ln>
              <a:noFill/>
            </a:ln>
            <a:effectLst/>
          </c:spPr>
          <c:invertIfNegative val="0"/>
          <c:dLbls>
            <c:dLbl>
              <c:idx val="0"/>
              <c:tx>
                <c:rich>
                  <a:bodyPr/>
                  <a:lstStyle/>
                  <a:p>
                    <a:r>
                      <a:rPr lang="en-US"/>
                      <a:t>~</a:t>
                    </a:r>
                    <a:fld id="{1348832C-4AB0-4990-9027-063B17F1E71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0FC-48C5-B18A-781E3DD81F34}"/>
                </c:ext>
              </c:extLst>
            </c:dLbl>
            <c:dLbl>
              <c:idx val="1"/>
              <c:tx>
                <c:rich>
                  <a:bodyPr/>
                  <a:lstStyle/>
                  <a:p>
                    <a:r>
                      <a:rPr lang="en-US"/>
                      <a:t>~</a:t>
                    </a:r>
                    <a:fld id="{ACDACA9D-D6B4-4978-AE09-88D5A67F768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0FC-48C5-B18A-781E3DD81F34}"/>
                </c:ext>
              </c:extLst>
            </c:dLbl>
            <c:dLbl>
              <c:idx val="2"/>
              <c:tx>
                <c:rich>
                  <a:bodyPr/>
                  <a:lstStyle/>
                  <a:p>
                    <a:r>
                      <a:rPr lang="en-US"/>
                      <a:t>~</a:t>
                    </a:r>
                    <a:fld id="{C525E7AD-4DA6-42E6-845B-E04A1A9A94E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0FC-48C5-B18A-781E3DD81F34}"/>
                </c:ext>
              </c:extLst>
            </c:dLbl>
            <c:dLbl>
              <c:idx val="3"/>
              <c:tx>
                <c:rich>
                  <a:bodyPr/>
                  <a:lstStyle/>
                  <a:p>
                    <a:r>
                      <a:rPr lang="en-US"/>
                      <a:t>~</a:t>
                    </a:r>
                    <a:fld id="{901DE5D4-0BEF-4477-8F0A-B3843DFB07A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0FC-48C5-B18A-781E3DD81F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Seq Read</c:v>
                </c:pt>
                <c:pt idx="1">
                  <c:v>Rand Read</c:v>
                </c:pt>
                <c:pt idx="2">
                  <c:v>Seq Write</c:v>
                </c:pt>
                <c:pt idx="3">
                  <c:v>Rand Write</c:v>
                </c:pt>
              </c:strCache>
            </c:strRef>
          </c:cat>
          <c:val>
            <c:numRef>
              <c:f>Sheet1!$C$2:$C$5</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1-B0FC-48C5-B18A-781E3DD81F34}"/>
            </c:ext>
          </c:extLst>
        </c:ser>
        <c:dLbls>
          <c:dLblPos val="outEnd"/>
          <c:showLegendKey val="0"/>
          <c:showVal val="1"/>
          <c:showCatName val="0"/>
          <c:showSerName val="0"/>
          <c:showPercent val="0"/>
          <c:showBubbleSize val="0"/>
        </c:dLbls>
        <c:gapWidth val="219"/>
        <c:overlap val="-27"/>
        <c:axId val="651680079"/>
        <c:axId val="651679663"/>
      </c:barChart>
      <c:catAx>
        <c:axId val="65168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679663"/>
        <c:crosses val="autoZero"/>
        <c:auto val="1"/>
        <c:lblAlgn val="ctr"/>
        <c:lblOffset val="100"/>
        <c:noMultiLvlLbl val="0"/>
      </c:catAx>
      <c:valAx>
        <c:axId val="651679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a:t>Bandwidth (GB/s)</a:t>
                </a:r>
                <a:endParaRPr lang="zh-CN" alt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680079"/>
        <c:crosses val="autoZero"/>
        <c:crossBetween val="between"/>
      </c:valAx>
      <c:spPr>
        <a:noFill/>
        <a:ln>
          <a:noFill/>
        </a:ln>
        <a:effectLst/>
      </c:spPr>
    </c:plotArea>
    <c:legend>
      <c:legendPos val="b"/>
      <c:layout>
        <c:manualLayout>
          <c:xMode val="edge"/>
          <c:yMode val="edge"/>
          <c:x val="0.31145573702243373"/>
          <c:y val="0.89768685128443959"/>
          <c:w val="0.44932509675361776"/>
          <c:h val="6.4184121251972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69548-9734-44DE-8C18-11236DC4038F}" type="datetimeFigureOut">
              <a:rPr lang="en-US" smtClean="0"/>
              <a:t>11/24/2021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105ED-92E5-4DBC-9ACA-611C869717B0}" type="slidenum">
              <a:rPr lang="en-US" smtClean="0"/>
              <a:t>‹#›</a:t>
            </a:fld>
            <a:endParaRPr lang="en-US"/>
          </a:p>
        </p:txBody>
      </p:sp>
    </p:spTree>
    <p:extLst>
      <p:ext uri="{BB962C8B-B14F-4D97-AF65-F5344CB8AC3E}">
        <p14:creationId xmlns:p14="http://schemas.microsoft.com/office/powerpoint/2010/main" val="17984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4</a:t>
            </a:fld>
            <a:endParaRPr lang="en-US"/>
          </a:p>
        </p:txBody>
      </p:sp>
    </p:spTree>
    <p:extLst>
      <p:ext uri="{BB962C8B-B14F-4D97-AF65-F5344CB8AC3E}">
        <p14:creationId xmlns:p14="http://schemas.microsoft.com/office/powerpoint/2010/main" val="3730060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c. We verify this by running a 100% remote random reads experiment in a 64-byte granularity for an 870 MB NVM file. It generated 870 MB and 481 MB of reads and writes, respectively, when we measured using </a:t>
            </a:r>
            <a:r>
              <a:rPr lang="en-US" err="1"/>
              <a:t>PMWatch</a:t>
            </a:r>
            <a:r>
              <a:rPr lang="en-US"/>
              <a:t> [29] for the directory protocol.</a:t>
            </a:r>
          </a:p>
        </p:txBody>
      </p:sp>
      <p:sp>
        <p:nvSpPr>
          <p:cNvPr id="4" name="灯片编号占位符 3"/>
          <p:cNvSpPr>
            <a:spLocks noGrp="1"/>
          </p:cNvSpPr>
          <p:nvPr>
            <p:ph type="sldNum" sz="quarter" idx="5"/>
          </p:nvPr>
        </p:nvSpPr>
        <p:spPr/>
        <p:txBody>
          <a:bodyPr/>
          <a:lstStyle/>
          <a:p>
            <a:fld id="{814105ED-92E5-4DBC-9ACA-611C869717B0}" type="slidenum">
              <a:rPr lang="en-US" smtClean="0"/>
              <a:t>16</a:t>
            </a:fld>
            <a:endParaRPr lang="en-US"/>
          </a:p>
        </p:txBody>
      </p:sp>
    </p:spTree>
    <p:extLst>
      <p:ext uri="{BB962C8B-B14F-4D97-AF65-F5344CB8AC3E}">
        <p14:creationId xmlns:p14="http://schemas.microsoft.com/office/powerpoint/2010/main" val="196331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17</a:t>
            </a:fld>
            <a:endParaRPr lang="en-US"/>
          </a:p>
        </p:txBody>
      </p:sp>
    </p:spTree>
    <p:extLst>
      <p:ext uri="{BB962C8B-B14F-4D97-AF65-F5344CB8AC3E}">
        <p14:creationId xmlns:p14="http://schemas.microsoft.com/office/powerpoint/2010/main" val="417897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These frequent crash consistency operations incur high overhead and generate additional NVM writes that impact the overall performance of an index </a:t>
            </a:r>
          </a:p>
        </p:txBody>
      </p:sp>
      <p:sp>
        <p:nvSpPr>
          <p:cNvPr id="4" name="灯片编号占位符 3"/>
          <p:cNvSpPr>
            <a:spLocks noGrp="1"/>
          </p:cNvSpPr>
          <p:nvPr>
            <p:ph type="sldNum" sz="quarter" idx="5"/>
          </p:nvPr>
        </p:nvSpPr>
        <p:spPr/>
        <p:txBody>
          <a:bodyPr/>
          <a:lstStyle/>
          <a:p>
            <a:fld id="{814105ED-92E5-4DBC-9ACA-611C869717B0}" type="slidenum">
              <a:rPr lang="en-US" smtClean="0"/>
              <a:t>18</a:t>
            </a:fld>
            <a:endParaRPr lang="en-US"/>
          </a:p>
        </p:txBody>
      </p:sp>
    </p:spTree>
    <p:extLst>
      <p:ext uri="{BB962C8B-B14F-4D97-AF65-F5344CB8AC3E}">
        <p14:creationId xmlns:p14="http://schemas.microsoft.com/office/powerpoint/2010/main" val="405036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A </a:t>
            </a:r>
            <a:r>
              <a:rPr lang="en-US" err="1"/>
              <a:t>B+tree</a:t>
            </a:r>
            <a:r>
              <a:rPr lang="en-US"/>
              <a:t> performs a binary search in a node (log2 F ) with a full key comparison (S) for each level of a tree ( </a:t>
            </a:r>
            <a:r>
              <a:rPr lang="en-US" err="1"/>
              <a:t>logF</a:t>
            </a:r>
            <a:r>
              <a:rPr lang="en-US"/>
              <a:t> K  ). A </a:t>
            </a:r>
            <a:r>
              <a:rPr lang="en-US" err="1"/>
              <a:t>trie</a:t>
            </a:r>
            <a:r>
              <a:rPr lang="en-US"/>
              <a:t> performs a binary search of a partial key in a node (log2 F ) at each level. Since internal nodes of a </a:t>
            </a:r>
            <a:r>
              <a:rPr lang="en-US" err="1"/>
              <a:t>trie</a:t>
            </a:r>
            <a:r>
              <a:rPr lang="en-US"/>
              <a:t> encode a key, its height cannot exceed the search key length (S), and one full key comparison (S) is needed at the end. The above equations show that a B+-tree consumes more NVM bandwidth than a </a:t>
            </a:r>
            <a:r>
              <a:rPr lang="en-US" err="1"/>
              <a:t>trie</a:t>
            </a:r>
            <a:r>
              <a:rPr lang="en-US"/>
              <a:t>. For instance, a </a:t>
            </a:r>
            <a:r>
              <a:rPr lang="en-US" err="1"/>
              <a:t>trie</a:t>
            </a:r>
            <a:r>
              <a:rPr lang="en-US"/>
              <a:t> (F = 256) consumes 3.8× less NVM IO for a lookup operation than a </a:t>
            </a:r>
            <a:r>
              <a:rPr lang="en-US" err="1"/>
              <a:t>B+tree</a:t>
            </a:r>
            <a:r>
              <a:rPr lang="en-US"/>
              <a:t> (F = 32) for 100M key-value pairs of the 8-byte key.</a:t>
            </a:r>
          </a:p>
        </p:txBody>
      </p:sp>
      <p:sp>
        <p:nvSpPr>
          <p:cNvPr id="4" name="灯片编号占位符 3"/>
          <p:cNvSpPr>
            <a:spLocks noGrp="1"/>
          </p:cNvSpPr>
          <p:nvPr>
            <p:ph type="sldNum" sz="quarter" idx="5"/>
          </p:nvPr>
        </p:nvSpPr>
        <p:spPr/>
        <p:txBody>
          <a:bodyPr/>
          <a:lstStyle/>
          <a:p>
            <a:fld id="{814105ED-92E5-4DBC-9ACA-611C869717B0}" type="slidenum">
              <a:rPr lang="en-US" smtClean="0"/>
              <a:t>20</a:t>
            </a:fld>
            <a:endParaRPr lang="en-US"/>
          </a:p>
        </p:txBody>
      </p:sp>
    </p:spTree>
    <p:extLst>
      <p:ext uri="{BB962C8B-B14F-4D97-AF65-F5344CB8AC3E}">
        <p14:creationId xmlns:p14="http://schemas.microsoft.com/office/powerpoint/2010/main" val="182861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A </a:t>
            </a:r>
            <a:r>
              <a:rPr lang="en-US" err="1"/>
              <a:t>B+tree</a:t>
            </a:r>
            <a:r>
              <a:rPr lang="en-US"/>
              <a:t> performs a binary search in a node (log2 F ) with a full key comparison (S) for each level of a tree ( </a:t>
            </a:r>
            <a:r>
              <a:rPr lang="en-US" err="1"/>
              <a:t>logF</a:t>
            </a:r>
            <a:r>
              <a:rPr lang="en-US"/>
              <a:t> K  ). A </a:t>
            </a:r>
            <a:r>
              <a:rPr lang="en-US" err="1"/>
              <a:t>trie</a:t>
            </a:r>
            <a:r>
              <a:rPr lang="en-US"/>
              <a:t> performs a binary search of a partial key in a node (log2 F ) at each level. Since internal nodes of a </a:t>
            </a:r>
            <a:r>
              <a:rPr lang="en-US" err="1"/>
              <a:t>trie</a:t>
            </a:r>
            <a:r>
              <a:rPr lang="en-US"/>
              <a:t> encode a key, its height cannot exceed the search key length (S), and one full key comparison (S) is needed at the end. The above equations show that a B+-tree consumes more NVM bandwidth than a </a:t>
            </a:r>
            <a:r>
              <a:rPr lang="en-US" err="1"/>
              <a:t>trie</a:t>
            </a:r>
            <a:r>
              <a:rPr lang="en-US"/>
              <a:t>. For instance, a </a:t>
            </a:r>
            <a:r>
              <a:rPr lang="en-US" err="1"/>
              <a:t>trie</a:t>
            </a:r>
            <a:r>
              <a:rPr lang="en-US"/>
              <a:t> (F = 256) consumes 3.8× less NVM IO for a lookup operation than a </a:t>
            </a:r>
            <a:r>
              <a:rPr lang="en-US" err="1"/>
              <a:t>B+tree</a:t>
            </a:r>
            <a:r>
              <a:rPr lang="en-US"/>
              <a:t> (F = 32) for 100M key-value pairs of the 8-byte key.</a:t>
            </a:r>
          </a:p>
        </p:txBody>
      </p:sp>
      <p:sp>
        <p:nvSpPr>
          <p:cNvPr id="4" name="灯片编号占位符 3"/>
          <p:cNvSpPr>
            <a:spLocks noGrp="1"/>
          </p:cNvSpPr>
          <p:nvPr>
            <p:ph type="sldNum" sz="quarter" idx="5"/>
          </p:nvPr>
        </p:nvSpPr>
        <p:spPr/>
        <p:txBody>
          <a:bodyPr/>
          <a:lstStyle/>
          <a:p>
            <a:fld id="{814105ED-92E5-4DBC-9ACA-611C869717B0}" type="slidenum">
              <a:rPr lang="en-US" smtClean="0"/>
              <a:t>21</a:t>
            </a:fld>
            <a:endParaRPr lang="en-US"/>
          </a:p>
        </p:txBody>
      </p:sp>
    </p:spTree>
    <p:extLst>
      <p:ext uri="{BB962C8B-B14F-4D97-AF65-F5344CB8AC3E}">
        <p14:creationId xmlns:p14="http://schemas.microsoft.com/office/powerpoint/2010/main" val="144392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A </a:t>
            </a:r>
            <a:r>
              <a:rPr lang="en-US" err="1"/>
              <a:t>B+tree</a:t>
            </a:r>
            <a:r>
              <a:rPr lang="en-US"/>
              <a:t> performs a binary search in a node (log2 F ) with a full key comparison (S) for each level of a tree ( </a:t>
            </a:r>
            <a:r>
              <a:rPr lang="en-US" err="1"/>
              <a:t>logF</a:t>
            </a:r>
            <a:r>
              <a:rPr lang="en-US"/>
              <a:t> K  ). A </a:t>
            </a:r>
            <a:r>
              <a:rPr lang="en-US" err="1"/>
              <a:t>trie</a:t>
            </a:r>
            <a:r>
              <a:rPr lang="en-US"/>
              <a:t> performs a binary search of a partial key in a node (log2 F ) at each level. Since internal nodes of a </a:t>
            </a:r>
            <a:r>
              <a:rPr lang="en-US" err="1"/>
              <a:t>trie</a:t>
            </a:r>
            <a:r>
              <a:rPr lang="en-US"/>
              <a:t> encode a key, its height cannot exceed the search key length (S), and one full key comparison (S) is needed at the end. The above equations show that a B+-tree consumes more NVM bandwidth than a </a:t>
            </a:r>
            <a:r>
              <a:rPr lang="en-US" err="1"/>
              <a:t>trie</a:t>
            </a:r>
            <a:r>
              <a:rPr lang="en-US"/>
              <a:t>. For instance, a </a:t>
            </a:r>
            <a:r>
              <a:rPr lang="en-US" err="1"/>
              <a:t>trie</a:t>
            </a:r>
            <a:r>
              <a:rPr lang="en-US"/>
              <a:t> (F = 256) consumes 3.8× less NVM IO for a lookup operation than a </a:t>
            </a:r>
            <a:r>
              <a:rPr lang="en-US" err="1"/>
              <a:t>B+tree</a:t>
            </a:r>
            <a:r>
              <a:rPr lang="en-US"/>
              <a:t> (F = 32) for 100M key-value pairs of the 8-byte key.</a:t>
            </a:r>
          </a:p>
        </p:txBody>
      </p:sp>
      <p:sp>
        <p:nvSpPr>
          <p:cNvPr id="4" name="灯片编号占位符 3"/>
          <p:cNvSpPr>
            <a:spLocks noGrp="1"/>
          </p:cNvSpPr>
          <p:nvPr>
            <p:ph type="sldNum" sz="quarter" idx="5"/>
          </p:nvPr>
        </p:nvSpPr>
        <p:spPr/>
        <p:txBody>
          <a:bodyPr/>
          <a:lstStyle/>
          <a:p>
            <a:fld id="{814105ED-92E5-4DBC-9ACA-611C869717B0}" type="slidenum">
              <a:rPr lang="en-US" smtClean="0"/>
              <a:t>22</a:t>
            </a:fld>
            <a:endParaRPr lang="en-US"/>
          </a:p>
        </p:txBody>
      </p:sp>
    </p:spTree>
    <p:extLst>
      <p:ext uri="{BB962C8B-B14F-4D97-AF65-F5344CB8AC3E}">
        <p14:creationId xmlns:p14="http://schemas.microsoft.com/office/powerpoint/2010/main" val="416250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err="1"/>
              <a:t>FastFair</a:t>
            </a:r>
            <a:r>
              <a:rPr lang="en-US"/>
              <a:t> embeds 30 8B-key and 8B-value pairs in a node. It needs NVM allocation/free only when a node split/merge occurs. Thus, it incurs the lowest NVM allocation overhead. Unlike </a:t>
            </a:r>
            <a:r>
              <a:rPr lang="en-US" err="1"/>
              <a:t>FastFair</a:t>
            </a:r>
            <a:r>
              <a:rPr lang="en-US"/>
              <a:t>, PDL-ART does not embed a key-value pair in a leaf node. Hence, it needs one NVM allocation for a </a:t>
            </a:r>
            <a:r>
              <a:rPr lang="en-US" err="1"/>
              <a:t>keyvalue</a:t>
            </a:r>
            <a:r>
              <a:rPr lang="en-US"/>
              <a:t> pair on every insert. </a:t>
            </a:r>
            <a:r>
              <a:rPr lang="en-US" err="1"/>
              <a:t>BzTree</a:t>
            </a:r>
            <a:r>
              <a:rPr lang="en-US"/>
              <a:t> modifies an internal node using the </a:t>
            </a:r>
            <a:r>
              <a:rPr lang="en-US" err="1"/>
              <a:t>CoW</a:t>
            </a:r>
            <a:r>
              <a:rPr lang="en-US"/>
              <a:t> technique, which incurs an NVM allocation</a:t>
            </a:r>
          </a:p>
          <a:p>
            <a:endParaRPr lang="en-US"/>
          </a:p>
          <a:p>
            <a:r>
              <a:rPr lang="en-US"/>
              <a:t>There are questions.</a:t>
            </a:r>
          </a:p>
        </p:txBody>
      </p:sp>
      <p:sp>
        <p:nvSpPr>
          <p:cNvPr id="4" name="灯片编号占位符 3"/>
          <p:cNvSpPr>
            <a:spLocks noGrp="1"/>
          </p:cNvSpPr>
          <p:nvPr>
            <p:ph type="sldNum" sz="quarter" idx="5"/>
          </p:nvPr>
        </p:nvSpPr>
        <p:spPr/>
        <p:txBody>
          <a:bodyPr/>
          <a:lstStyle/>
          <a:p>
            <a:fld id="{814105ED-92E5-4DBC-9ACA-611C869717B0}" type="slidenum">
              <a:rPr lang="en-US" smtClean="0"/>
              <a:t>23</a:t>
            </a:fld>
            <a:endParaRPr lang="en-US"/>
          </a:p>
        </p:txBody>
      </p:sp>
    </p:spTree>
    <p:extLst>
      <p:ext uri="{BB962C8B-B14F-4D97-AF65-F5344CB8AC3E}">
        <p14:creationId xmlns:p14="http://schemas.microsoft.com/office/powerpoint/2010/main" val="134966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A </a:t>
            </a:r>
            <a:r>
              <a:rPr lang="en-US" err="1"/>
              <a:t>B+tree</a:t>
            </a:r>
            <a:r>
              <a:rPr lang="en-US"/>
              <a:t> performs a binary search in a node (log2 F ) with a full key comparison (S) for each level of a tree ( </a:t>
            </a:r>
            <a:r>
              <a:rPr lang="en-US" err="1"/>
              <a:t>logF</a:t>
            </a:r>
            <a:r>
              <a:rPr lang="en-US"/>
              <a:t> K  ). A </a:t>
            </a:r>
            <a:r>
              <a:rPr lang="en-US" err="1"/>
              <a:t>trie</a:t>
            </a:r>
            <a:r>
              <a:rPr lang="en-US"/>
              <a:t> performs a binary search of a partial key in a node (log2 F ) at each level. Since internal nodes of a </a:t>
            </a:r>
            <a:r>
              <a:rPr lang="en-US" err="1"/>
              <a:t>trie</a:t>
            </a:r>
            <a:r>
              <a:rPr lang="en-US"/>
              <a:t> encode a key, its height cannot exceed the search key length (S), and one full key comparison (S) is needed at the end. The above equations show that a B+-tree consumes more NVM bandwidth than a </a:t>
            </a:r>
            <a:r>
              <a:rPr lang="en-US" err="1"/>
              <a:t>trie</a:t>
            </a:r>
            <a:r>
              <a:rPr lang="en-US"/>
              <a:t>. For instance, a </a:t>
            </a:r>
            <a:r>
              <a:rPr lang="en-US" err="1"/>
              <a:t>trie</a:t>
            </a:r>
            <a:r>
              <a:rPr lang="en-US"/>
              <a:t> (F = 256) consumes 3.8× less NVM IO for a lookup operation than a </a:t>
            </a:r>
            <a:r>
              <a:rPr lang="en-US" err="1"/>
              <a:t>B+tree</a:t>
            </a:r>
            <a:r>
              <a:rPr lang="en-US"/>
              <a:t> (F = 32) for 100M key-value pairs of the 8-byte key.</a:t>
            </a:r>
          </a:p>
        </p:txBody>
      </p:sp>
      <p:sp>
        <p:nvSpPr>
          <p:cNvPr id="4" name="灯片编号占位符 3"/>
          <p:cNvSpPr>
            <a:spLocks noGrp="1"/>
          </p:cNvSpPr>
          <p:nvPr>
            <p:ph type="sldNum" sz="quarter" idx="5"/>
          </p:nvPr>
        </p:nvSpPr>
        <p:spPr/>
        <p:txBody>
          <a:bodyPr/>
          <a:lstStyle/>
          <a:p>
            <a:fld id="{814105ED-92E5-4DBC-9ACA-611C869717B0}" type="slidenum">
              <a:rPr lang="en-US" smtClean="0"/>
              <a:t>24</a:t>
            </a:fld>
            <a:endParaRPr lang="en-US"/>
          </a:p>
        </p:txBody>
      </p:sp>
    </p:spTree>
    <p:extLst>
      <p:ext uri="{BB962C8B-B14F-4D97-AF65-F5344CB8AC3E}">
        <p14:creationId xmlns:p14="http://schemas.microsoft.com/office/powerpoint/2010/main" val="1732980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A </a:t>
            </a:r>
            <a:r>
              <a:rPr lang="en-US" err="1"/>
              <a:t>B+tree</a:t>
            </a:r>
            <a:r>
              <a:rPr lang="en-US"/>
              <a:t> performs a binary search in a node (log2 F ) with a full key comparison (S) for each level of a tree ( </a:t>
            </a:r>
            <a:r>
              <a:rPr lang="en-US" err="1"/>
              <a:t>logF</a:t>
            </a:r>
            <a:r>
              <a:rPr lang="en-US"/>
              <a:t> K  ). A </a:t>
            </a:r>
            <a:r>
              <a:rPr lang="en-US" err="1"/>
              <a:t>trie</a:t>
            </a:r>
            <a:r>
              <a:rPr lang="en-US"/>
              <a:t> performs a binary search of a partial key in a node (log2 F ) at each level. Since internal nodes of a </a:t>
            </a:r>
            <a:r>
              <a:rPr lang="en-US" err="1"/>
              <a:t>trie</a:t>
            </a:r>
            <a:r>
              <a:rPr lang="en-US"/>
              <a:t> encode a key, its height cannot exceed the search key length (S), and one full key comparison (S) is needed at the end. The above equations show that a B+-tree consumes more NVM bandwidth than a </a:t>
            </a:r>
            <a:r>
              <a:rPr lang="en-US" err="1"/>
              <a:t>trie</a:t>
            </a:r>
            <a:r>
              <a:rPr lang="en-US"/>
              <a:t>. For instance, a </a:t>
            </a:r>
            <a:r>
              <a:rPr lang="en-US" err="1"/>
              <a:t>trie</a:t>
            </a:r>
            <a:r>
              <a:rPr lang="en-US"/>
              <a:t> (F = 256) consumes 3.8× less NVM IO for a lookup operation than a </a:t>
            </a:r>
            <a:r>
              <a:rPr lang="en-US" err="1"/>
              <a:t>B+tree</a:t>
            </a:r>
            <a:r>
              <a:rPr lang="en-US"/>
              <a:t> (F = 32) for 100M key-value pairs of the 8-byte key.</a:t>
            </a:r>
          </a:p>
        </p:txBody>
      </p:sp>
      <p:sp>
        <p:nvSpPr>
          <p:cNvPr id="4" name="灯片编号占位符 3"/>
          <p:cNvSpPr>
            <a:spLocks noGrp="1"/>
          </p:cNvSpPr>
          <p:nvPr>
            <p:ph type="sldNum" sz="quarter" idx="5"/>
          </p:nvPr>
        </p:nvSpPr>
        <p:spPr/>
        <p:txBody>
          <a:bodyPr/>
          <a:lstStyle/>
          <a:p>
            <a:fld id="{814105ED-92E5-4DBC-9ACA-611C869717B0}" type="slidenum">
              <a:rPr lang="en-US" smtClean="0"/>
              <a:t>25</a:t>
            </a:fld>
            <a:endParaRPr lang="en-US"/>
          </a:p>
        </p:txBody>
      </p:sp>
    </p:spTree>
    <p:extLst>
      <p:ext uri="{BB962C8B-B14F-4D97-AF65-F5344CB8AC3E}">
        <p14:creationId xmlns:p14="http://schemas.microsoft.com/office/powerpoint/2010/main" val="326554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The NVM write and persistence operations (triggered by SMOs) are high latency operations that lengthen the critical section, stalling other concurrent threads.</a:t>
            </a:r>
          </a:p>
        </p:txBody>
      </p:sp>
      <p:sp>
        <p:nvSpPr>
          <p:cNvPr id="4" name="灯片编号占位符 3"/>
          <p:cNvSpPr>
            <a:spLocks noGrp="1"/>
          </p:cNvSpPr>
          <p:nvPr>
            <p:ph type="sldNum" sz="quarter" idx="5"/>
          </p:nvPr>
        </p:nvSpPr>
        <p:spPr/>
        <p:txBody>
          <a:bodyPr/>
          <a:lstStyle/>
          <a:p>
            <a:fld id="{814105ED-92E5-4DBC-9ACA-611C869717B0}" type="slidenum">
              <a:rPr lang="en-US" smtClean="0"/>
              <a:t>27</a:t>
            </a:fld>
            <a:endParaRPr lang="en-US"/>
          </a:p>
        </p:txBody>
      </p:sp>
    </p:spTree>
    <p:extLst>
      <p:ext uri="{BB962C8B-B14F-4D97-AF65-F5344CB8AC3E}">
        <p14:creationId xmlns:p14="http://schemas.microsoft.com/office/powerpoint/2010/main" val="290116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5</a:t>
            </a:fld>
            <a:endParaRPr lang="en-US"/>
          </a:p>
        </p:txBody>
      </p:sp>
    </p:spTree>
    <p:extLst>
      <p:ext uri="{BB962C8B-B14F-4D97-AF65-F5344CB8AC3E}">
        <p14:creationId xmlns:p14="http://schemas.microsoft.com/office/powerpoint/2010/main" val="2899477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为了更好地理解Index设计选择的原因，在详细介绍PACTree的设计细节之前，我们先讨论一下Index和PM结合时的设计选择</a:t>
            </a:r>
          </a:p>
        </p:txBody>
      </p:sp>
      <p:sp>
        <p:nvSpPr>
          <p:cNvPr id="4" name="Slide Number Placeholder 3"/>
          <p:cNvSpPr>
            <a:spLocks noGrp="1"/>
          </p:cNvSpPr>
          <p:nvPr>
            <p:ph type="sldNum" sz="quarter" idx="5"/>
          </p:nvPr>
        </p:nvSpPr>
        <p:spPr/>
        <p:txBody>
          <a:bodyPr/>
          <a:lstStyle/>
          <a:p>
            <a:fld id="{814105ED-92E5-4DBC-9ACA-611C869717B0}" type="slidenum">
              <a:rPr lang="en-US" smtClean="0"/>
              <a:t>30</a:t>
            </a:fld>
            <a:endParaRPr lang="en-US"/>
          </a:p>
        </p:txBody>
      </p:sp>
    </p:spTree>
    <p:extLst>
      <p:ext uri="{BB962C8B-B14F-4D97-AF65-F5344CB8AC3E}">
        <p14:creationId xmlns:p14="http://schemas.microsoft.com/office/powerpoint/2010/main" val="356149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纵观诸多基于PM的Index设计选择，可以总结3点最重要的选择。首先，要决定PM和DRAM所扮演的角色，Index是全部存储在PM中还是部分index存在于DRAM中。</a:t>
            </a:r>
          </a:p>
          <a:p>
            <a:endParaRPr lang="ja-JP" altLang="en-US">
              <a:ea typeface="游ゴシック"/>
              <a:cs typeface="Calibri"/>
            </a:endParaRPr>
          </a:p>
          <a:p>
            <a:r>
              <a:rPr lang="ja-JP" altLang="en-US">
                <a:ea typeface="游ゴシック"/>
                <a:cs typeface="Calibri"/>
              </a:rPr>
              <a:t>其次，为了保证安全的持久化，如何减少崩溃一致性开销。最后，如何控制并发访问</a:t>
            </a:r>
          </a:p>
        </p:txBody>
      </p:sp>
      <p:sp>
        <p:nvSpPr>
          <p:cNvPr id="4" name="Slide Number Placeholder 3"/>
          <p:cNvSpPr>
            <a:spLocks noGrp="1"/>
          </p:cNvSpPr>
          <p:nvPr>
            <p:ph type="sldNum" sz="quarter" idx="5"/>
          </p:nvPr>
        </p:nvSpPr>
        <p:spPr/>
        <p:txBody>
          <a:bodyPr/>
          <a:lstStyle/>
          <a:p>
            <a:fld id="{814105ED-92E5-4DBC-9ACA-611C869717B0}" type="slidenum">
              <a:rPr lang="en-US" smtClean="0"/>
              <a:t>31</a:t>
            </a:fld>
            <a:endParaRPr lang="en-US"/>
          </a:p>
        </p:txBody>
      </p:sp>
    </p:spTree>
    <p:extLst>
      <p:ext uri="{BB962C8B-B14F-4D97-AF65-F5344CB8AC3E}">
        <p14:creationId xmlns:p14="http://schemas.microsoft.com/office/powerpoint/2010/main" val="305619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当然也有其他选择，为了便于讨论，我们这里着重以以上3点来讨论PACTree的设计。</a:t>
            </a:r>
          </a:p>
          <a:p>
            <a:endParaRPr lang="ja-JP" altLang="en-US">
              <a:ea typeface="游ゴシック"/>
              <a:cs typeface="Calibri"/>
            </a:endParaRPr>
          </a:p>
          <a:p>
            <a:r>
              <a:rPr lang="ja-JP" altLang="en-US">
                <a:ea typeface="游ゴシック"/>
                <a:cs typeface="Calibri"/>
              </a:rPr>
              <a:t>我们先说下PACTree的设计选择，然后解释其选择的原因</a:t>
            </a:r>
          </a:p>
          <a:p>
            <a:endParaRPr lang="ja-JP" altLang="en-US">
              <a:ea typeface="游ゴシック"/>
              <a:cs typeface="Calibri"/>
            </a:endParaRPr>
          </a:p>
          <a:p>
            <a:r>
              <a:rPr lang="ja-JP" altLang="en-US">
                <a:ea typeface="游ゴシック"/>
                <a:cs typeface="Calibri"/>
              </a:rPr>
              <a:t>首先，PACTree的索引全部存在于PM中，其次，为了支持异步客观并发控制，PACTree将索引划分为两层，索引层和数据层。</a:t>
            </a:r>
          </a:p>
          <a:p>
            <a:endParaRPr lang="ja-JP" altLang="en-US">
              <a:ea typeface="游ゴシック"/>
              <a:cs typeface="Calibri"/>
            </a:endParaRPr>
          </a:p>
          <a:p>
            <a:r>
              <a:rPr lang="ja-JP" altLang="en-US">
                <a:ea typeface="游ゴシック"/>
                <a:cs typeface="Calibri"/>
              </a:rPr>
              <a:t>数据层的每个数据节点包含了多个key, 而索引层其实检索的是每个数据节点</a:t>
            </a:r>
          </a:p>
          <a:p>
            <a:endParaRPr lang="ja-JP" altLang="en-US">
              <a:ea typeface="游ゴシック"/>
              <a:cs typeface="Calibri"/>
            </a:endParaRPr>
          </a:p>
          <a:p>
            <a:r>
              <a:rPr lang="ja-JP" altLang="en-US">
                <a:ea typeface="游ゴシック"/>
                <a:cs typeface="Calibri"/>
              </a:rPr>
              <a:t>最后，PACtree并未使用Copy on write或者logging的方式保证崩溃一致性，仅仅是使用进行编排的原子性指令顺序来保证</a:t>
            </a:r>
          </a:p>
          <a:p>
            <a:endParaRPr lang="ja-JP" altLang="en-US">
              <a:ea typeface="游ゴシック"/>
              <a:cs typeface="Calibri"/>
            </a:endParaRPr>
          </a:p>
          <a:p>
            <a:r>
              <a:rPr lang="ja-JP" altLang="en-US">
                <a:ea typeface="游ゴシック"/>
                <a:cs typeface="Calibri"/>
              </a:rPr>
              <a:t>下面，我们详细来说明一下，这些选择的原因</a:t>
            </a:r>
          </a:p>
        </p:txBody>
      </p:sp>
      <p:sp>
        <p:nvSpPr>
          <p:cNvPr id="4" name="Slide Number Placeholder 3"/>
          <p:cNvSpPr>
            <a:spLocks noGrp="1"/>
          </p:cNvSpPr>
          <p:nvPr>
            <p:ph type="sldNum" sz="quarter" idx="5"/>
          </p:nvPr>
        </p:nvSpPr>
        <p:spPr/>
        <p:txBody>
          <a:bodyPr/>
          <a:lstStyle/>
          <a:p>
            <a:fld id="{814105ED-92E5-4DBC-9ACA-611C869717B0}" type="slidenum">
              <a:rPr lang="en-US" smtClean="0"/>
              <a:t>32</a:t>
            </a:fld>
            <a:endParaRPr lang="en-US"/>
          </a:p>
        </p:txBody>
      </p:sp>
    </p:spTree>
    <p:extLst>
      <p:ext uri="{BB962C8B-B14F-4D97-AF65-F5344CB8AC3E}">
        <p14:creationId xmlns:p14="http://schemas.microsoft.com/office/powerpoint/2010/main" val="2676545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先看一下索引层和数据层的设计选择，这取决于之前对于PM性质的探索，</a:t>
            </a:r>
          </a:p>
          <a:p>
            <a:endParaRPr lang="ja-JP" altLang="en-US">
              <a:ea typeface="游ゴシック"/>
              <a:cs typeface="Calibri"/>
            </a:endParaRPr>
          </a:p>
          <a:p>
            <a:r>
              <a:rPr lang="ja-JP" altLang="en-US">
                <a:ea typeface="游ゴシック"/>
                <a:cs typeface="Calibri"/>
              </a:rPr>
              <a:t>对于索引层来说，为了减少对PM的查找操作，PACTree仅在中间缩影节点存储部分的键值</a:t>
            </a:r>
          </a:p>
        </p:txBody>
      </p:sp>
      <p:sp>
        <p:nvSpPr>
          <p:cNvPr id="4" name="Slide Number Placeholder 3"/>
          <p:cNvSpPr>
            <a:spLocks noGrp="1"/>
          </p:cNvSpPr>
          <p:nvPr>
            <p:ph type="sldNum" sz="quarter" idx="5"/>
          </p:nvPr>
        </p:nvSpPr>
        <p:spPr/>
        <p:txBody>
          <a:bodyPr/>
          <a:lstStyle/>
          <a:p>
            <a:fld id="{814105ED-92E5-4DBC-9ACA-611C869717B0}" type="slidenum">
              <a:rPr lang="en-US" smtClean="0"/>
              <a:t>33</a:t>
            </a:fld>
            <a:endParaRPr lang="en-US"/>
          </a:p>
        </p:txBody>
      </p:sp>
    </p:spTree>
    <p:extLst>
      <p:ext uri="{BB962C8B-B14F-4D97-AF65-F5344CB8AC3E}">
        <p14:creationId xmlns:p14="http://schemas.microsoft.com/office/powerpoint/2010/main" val="241342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而对于索引层来说，为了避免昂贵的PM空间申请，每个数据节点会包含做个键值对，并且由于PM对于顺序读友好，有利于索引中scan操作的设计</a:t>
            </a:r>
          </a:p>
        </p:txBody>
      </p:sp>
      <p:sp>
        <p:nvSpPr>
          <p:cNvPr id="4" name="Slide Number Placeholder 3"/>
          <p:cNvSpPr>
            <a:spLocks noGrp="1"/>
          </p:cNvSpPr>
          <p:nvPr>
            <p:ph type="sldNum" sz="quarter" idx="5"/>
          </p:nvPr>
        </p:nvSpPr>
        <p:spPr/>
        <p:txBody>
          <a:bodyPr/>
          <a:lstStyle/>
          <a:p>
            <a:fld id="{814105ED-92E5-4DBC-9ACA-611C869717B0}" type="slidenum">
              <a:rPr lang="en-US" smtClean="0"/>
              <a:t>34</a:t>
            </a:fld>
            <a:endParaRPr lang="en-US"/>
          </a:p>
        </p:txBody>
      </p:sp>
    </p:spTree>
    <p:extLst>
      <p:ext uri="{BB962C8B-B14F-4D97-AF65-F5344CB8AC3E}">
        <p14:creationId xmlns:p14="http://schemas.microsoft.com/office/powerpoint/2010/main" val="1614548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由于单线程并不能充分利用PM的带宽，而且为了</a:t>
            </a:r>
            <a:r>
              <a:rPr lang="ja-JP" altLang="en-US">
                <a:ea typeface="游ゴシック"/>
              </a:rPr>
              <a:t>索引的</a:t>
            </a:r>
            <a:r>
              <a:rPr lang="en-US" altLang="ja-JP" err="1">
                <a:ea typeface="游ゴシック"/>
              </a:rPr>
              <a:t>scalability，PACTree选择了支持多线程</a:t>
            </a:r>
            <a:r>
              <a:rPr lang="en-US" altLang="ja-JP">
                <a:ea typeface="游ゴシック"/>
              </a:rPr>
              <a:t>。</a:t>
            </a:r>
          </a:p>
          <a:p>
            <a:endParaRPr lang="en-US" altLang="ja-JP">
              <a:ea typeface="游ゴシック"/>
              <a:cs typeface="Calibri"/>
            </a:endParaRPr>
          </a:p>
          <a:p>
            <a:r>
              <a:rPr lang="en-US" altLang="ja-JP" err="1">
                <a:ea typeface="游ゴシック"/>
                <a:cs typeface="Calibri"/>
              </a:rPr>
              <a:t>而对于PM而言，读操作时应该产生更少的写，并未索引大小不应该影响操作性能，所以PACtree选择了读优化并发控制</a:t>
            </a:r>
          </a:p>
        </p:txBody>
      </p:sp>
      <p:sp>
        <p:nvSpPr>
          <p:cNvPr id="4" name="Slide Number Placeholder 3"/>
          <p:cNvSpPr>
            <a:spLocks noGrp="1"/>
          </p:cNvSpPr>
          <p:nvPr>
            <p:ph type="sldNum" sz="quarter" idx="5"/>
          </p:nvPr>
        </p:nvSpPr>
        <p:spPr/>
        <p:txBody>
          <a:bodyPr/>
          <a:lstStyle/>
          <a:p>
            <a:fld id="{814105ED-92E5-4DBC-9ACA-611C869717B0}" type="slidenum">
              <a:rPr lang="en-US" smtClean="0"/>
              <a:t>35</a:t>
            </a:fld>
            <a:endParaRPr lang="en-US"/>
          </a:p>
        </p:txBody>
      </p:sp>
    </p:spTree>
    <p:extLst>
      <p:ext uri="{BB962C8B-B14F-4D97-AF65-F5344CB8AC3E}">
        <p14:creationId xmlns:p14="http://schemas.microsoft.com/office/powerpoint/2010/main" val="263621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为了保证写操作时不会产生很多PM申请和持久化开销，同时为了尽可能避免SMO操作，PACtree将索引层拆离出IO关键路径</a:t>
            </a:r>
          </a:p>
        </p:txBody>
      </p:sp>
      <p:sp>
        <p:nvSpPr>
          <p:cNvPr id="4" name="Slide Number Placeholder 3"/>
          <p:cNvSpPr>
            <a:spLocks noGrp="1"/>
          </p:cNvSpPr>
          <p:nvPr>
            <p:ph type="sldNum" sz="quarter" idx="5"/>
          </p:nvPr>
        </p:nvSpPr>
        <p:spPr/>
        <p:txBody>
          <a:bodyPr/>
          <a:lstStyle/>
          <a:p>
            <a:fld id="{814105ED-92E5-4DBC-9ACA-611C869717B0}" type="slidenum">
              <a:rPr lang="en-US" smtClean="0"/>
              <a:t>36</a:t>
            </a:fld>
            <a:endParaRPr lang="en-US"/>
          </a:p>
        </p:txBody>
      </p:sp>
    </p:spTree>
    <p:extLst>
      <p:ext uri="{BB962C8B-B14F-4D97-AF65-F5344CB8AC3E}">
        <p14:creationId xmlns:p14="http://schemas.microsoft.com/office/powerpoint/2010/main" val="2015792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由于对于写操作应该减少对PM的持久化操作，所以PACtree并未选择copy on write或日志的方式，而是利用原子指令修改bitmap</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37</a:t>
            </a:fld>
            <a:endParaRPr lang="en-US"/>
          </a:p>
        </p:txBody>
      </p:sp>
    </p:spTree>
    <p:extLst>
      <p:ext uri="{BB962C8B-B14F-4D97-AF65-F5344CB8AC3E}">
        <p14:creationId xmlns:p14="http://schemas.microsoft.com/office/powerpoint/2010/main" val="1926913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最后，由于PM上的持久化操作是比较昂贵的，因此，PACtree仅对最重要的数据进行持久化，因此一些可以被重建的数据是可以被舍弃崩溃一致性保证</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38</a:t>
            </a:fld>
            <a:endParaRPr lang="en-US"/>
          </a:p>
        </p:txBody>
      </p:sp>
    </p:spTree>
    <p:extLst>
      <p:ext uri="{BB962C8B-B14F-4D97-AF65-F5344CB8AC3E}">
        <p14:creationId xmlns:p14="http://schemas.microsoft.com/office/powerpoint/2010/main" val="253571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至此，我们已经讨论完了PACtree的设计选择，现在我们详细讨论PACtree的设计细节</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39</a:t>
            </a:fld>
            <a:endParaRPr lang="en-US"/>
          </a:p>
        </p:txBody>
      </p:sp>
    </p:spTree>
    <p:extLst>
      <p:ext uri="{BB962C8B-B14F-4D97-AF65-F5344CB8AC3E}">
        <p14:creationId xmlns:p14="http://schemas.microsoft.com/office/powerpoint/2010/main" val="307934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6</a:t>
            </a:fld>
            <a:endParaRPr lang="en-US"/>
          </a:p>
        </p:txBody>
      </p:sp>
    </p:spTree>
    <p:extLst>
      <p:ext uri="{BB962C8B-B14F-4D97-AF65-F5344CB8AC3E}">
        <p14:creationId xmlns:p14="http://schemas.microsoft.com/office/powerpoint/2010/main" val="2903736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这里以一个PACtree的例子来详细解释其工作过程</a:t>
            </a:r>
            <a:endParaRPr lang="en-US" altLang="ja-JP">
              <a:ea typeface="游ゴシック"/>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40</a:t>
            </a:fld>
            <a:endParaRPr lang="en-US"/>
          </a:p>
        </p:txBody>
      </p:sp>
    </p:spTree>
    <p:extLst>
      <p:ext uri="{BB962C8B-B14F-4D97-AF65-F5344CB8AC3E}">
        <p14:creationId xmlns:p14="http://schemas.microsoft.com/office/powerpoint/2010/main" val="1002786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PACtree</a:t>
            </a:r>
            <a:r>
              <a:rPr lang="ja-JP" altLang="en-US">
                <a:ea typeface="游ゴシック"/>
                <a:cs typeface="Calibri"/>
              </a:rPr>
              <a:t>的索引层基于ART，但是它并不能保证线性持久化保证，另外，与ART结合的读偏向并发锁会频繁修改节点状态。</a:t>
            </a:r>
          </a:p>
          <a:p>
            <a:endParaRPr lang="ja-JP" altLang="en-US">
              <a:ea typeface="游ゴシック"/>
              <a:cs typeface="Calibri"/>
            </a:endParaRPr>
          </a:p>
          <a:p>
            <a:r>
              <a:rPr lang="ja-JP"/>
              <a:t>因此，PACtree使用了一个乐观版本锁来解决这些兼容性问题</a:t>
            </a:r>
          </a:p>
          <a:p>
            <a:endParaRPr lang="ja-JP" altLang="en-US">
              <a:ea typeface="游ゴシック"/>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41</a:t>
            </a:fld>
            <a:endParaRPr lang="en-US"/>
          </a:p>
        </p:txBody>
      </p:sp>
    </p:spTree>
    <p:extLst>
      <p:ext uri="{BB962C8B-B14F-4D97-AF65-F5344CB8AC3E}">
        <p14:creationId xmlns:p14="http://schemas.microsoft.com/office/powerpoint/2010/main" val="2481839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mn-lt"/>
              </a:rPr>
              <a:t>正是因为并发控制协议的选择，所以每个写操作可以使用log-free的方式保证崩溃一致性</a:t>
            </a:r>
          </a:p>
          <a:p>
            <a:endParaRPr lang="ja-JP" altLang="en-US">
              <a:ea typeface="游ゴシック"/>
              <a:cs typeface="+mn-lt"/>
            </a:endParaRPr>
          </a:p>
          <a:p>
            <a:r>
              <a:rPr lang="ja-JP" altLang="en-US">
                <a:ea typeface="游ゴシック"/>
                <a:cs typeface="+mn-lt"/>
              </a:rPr>
              <a:t>此时，指令的顺序就是程序的执行顺序</a:t>
            </a:r>
          </a:p>
        </p:txBody>
      </p:sp>
      <p:sp>
        <p:nvSpPr>
          <p:cNvPr id="4" name="Slide Number Placeholder 3"/>
          <p:cNvSpPr>
            <a:spLocks noGrp="1"/>
          </p:cNvSpPr>
          <p:nvPr>
            <p:ph type="sldNum" sz="quarter" idx="5"/>
          </p:nvPr>
        </p:nvSpPr>
        <p:spPr/>
        <p:txBody>
          <a:bodyPr/>
          <a:lstStyle/>
          <a:p>
            <a:fld id="{814105ED-92E5-4DBC-9ACA-611C869717B0}" type="slidenum">
              <a:rPr lang="en-US" smtClean="0"/>
              <a:t>42</a:t>
            </a:fld>
            <a:endParaRPr lang="en-US"/>
          </a:p>
        </p:txBody>
      </p:sp>
    </p:spTree>
    <p:extLst>
      <p:ext uri="{BB962C8B-B14F-4D97-AF65-F5344CB8AC3E}">
        <p14:creationId xmlns:p14="http://schemas.microsoft.com/office/powerpoint/2010/main" val="508485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另外，泄露的PM内存并不会随着重启被释放，为了避免内存泄漏，PACtree依赖于malloc语义以及</a:t>
            </a:r>
            <a:r>
              <a:rPr lang="en-US" altLang="ja-JP">
                <a:ea typeface="游ゴシック"/>
              </a:rPr>
              <a:t>allocation logs </a:t>
            </a:r>
            <a:r>
              <a:rPr lang="en-US" altLang="ja-JP" err="1">
                <a:ea typeface="游ゴシック"/>
              </a:rPr>
              <a:t>来检查地址</a:t>
            </a:r>
            <a:endParaRPr lang="ja-JP" err="1"/>
          </a:p>
        </p:txBody>
      </p:sp>
      <p:sp>
        <p:nvSpPr>
          <p:cNvPr id="4" name="Slide Number Placeholder 3"/>
          <p:cNvSpPr>
            <a:spLocks noGrp="1"/>
          </p:cNvSpPr>
          <p:nvPr>
            <p:ph type="sldNum" sz="quarter" idx="5"/>
          </p:nvPr>
        </p:nvSpPr>
        <p:spPr/>
        <p:txBody>
          <a:bodyPr/>
          <a:lstStyle/>
          <a:p>
            <a:fld id="{814105ED-92E5-4DBC-9ACA-611C869717B0}" type="slidenum">
              <a:rPr lang="en-US" smtClean="0"/>
              <a:t>43</a:t>
            </a:fld>
            <a:endParaRPr lang="en-US"/>
          </a:p>
        </p:txBody>
      </p:sp>
    </p:spTree>
    <p:extLst>
      <p:ext uri="{BB962C8B-B14F-4D97-AF65-F5344CB8AC3E}">
        <p14:creationId xmlns:p14="http://schemas.microsoft.com/office/powerpoint/2010/main" val="2466482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下面，我们详细讨论数据节点的存储结构</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44</a:t>
            </a:fld>
            <a:endParaRPr lang="en-US"/>
          </a:p>
        </p:txBody>
      </p:sp>
    </p:spTree>
    <p:extLst>
      <p:ext uri="{BB962C8B-B14F-4D97-AF65-F5344CB8AC3E}">
        <p14:creationId xmlns:p14="http://schemas.microsoft.com/office/powerpoint/2010/main" val="2547484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每个数据节点都包含了多个键值对，使用bitmap指示kv slot是否被占用。</a:t>
            </a:r>
          </a:p>
          <a:p>
            <a:endParaRPr lang="ja-JP" altLang="en-US">
              <a:ea typeface="游ゴシック"/>
              <a:cs typeface="Calibri"/>
            </a:endParaRPr>
          </a:p>
          <a:p>
            <a:r>
              <a:rPr lang="ja-JP" altLang="en-US">
                <a:ea typeface="游ゴシック"/>
                <a:cs typeface="Calibri"/>
              </a:rPr>
              <a:t>为了提供有序索引，额外提供了置换数组，不过由于这部分可以在运行时重建，并不会被保证崩溃一致性</a:t>
            </a:r>
          </a:p>
          <a:p>
            <a:endParaRPr lang="ja-JP" altLang="en-US">
              <a:ea typeface="游ゴシック"/>
              <a:cs typeface="Calibri"/>
            </a:endParaRPr>
          </a:p>
          <a:p>
            <a:r>
              <a:rPr lang="ja-JP" altLang="en-US">
                <a:ea typeface="游ゴシック"/>
                <a:cs typeface="Calibri"/>
              </a:rPr>
              <a:t>另外。为了保证并发控制，每个数据节点都会有个区域保存版本锁</a:t>
            </a:r>
          </a:p>
          <a:p>
            <a:endParaRPr lang="ja-JP" altLang="en-US">
              <a:ea typeface="游ゴシック"/>
              <a:cs typeface="Calibri"/>
            </a:endParaRPr>
          </a:p>
          <a:p>
            <a:endParaRPr lang="ja-JP" altLang="en-US">
              <a:ea typeface="游ゴシック"/>
              <a:cs typeface="Calibri"/>
            </a:endParaRPr>
          </a:p>
          <a:p>
            <a:r>
              <a:rPr lang="ja-JP" altLang="en-US">
                <a:ea typeface="游ゴシック"/>
                <a:cs typeface="Calibri"/>
              </a:rPr>
              <a:t>最后，为了提供B+树类型的叶节点，还要有双向链表的指针</a:t>
            </a:r>
          </a:p>
        </p:txBody>
      </p:sp>
      <p:sp>
        <p:nvSpPr>
          <p:cNvPr id="4" name="Slide Number Placeholder 3"/>
          <p:cNvSpPr>
            <a:spLocks noGrp="1"/>
          </p:cNvSpPr>
          <p:nvPr>
            <p:ph type="sldNum" sz="quarter" idx="5"/>
          </p:nvPr>
        </p:nvSpPr>
        <p:spPr/>
        <p:txBody>
          <a:bodyPr/>
          <a:lstStyle/>
          <a:p>
            <a:fld id="{814105ED-92E5-4DBC-9ACA-611C869717B0}" type="slidenum">
              <a:rPr lang="en-US" smtClean="0"/>
              <a:t>45</a:t>
            </a:fld>
            <a:endParaRPr lang="en-US"/>
          </a:p>
        </p:txBody>
      </p:sp>
    </p:spTree>
    <p:extLst>
      <p:ext uri="{BB962C8B-B14F-4D97-AF65-F5344CB8AC3E}">
        <p14:creationId xmlns:p14="http://schemas.microsoft.com/office/powerpoint/2010/main" val="110265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以上就是PACtree的主要索引结构，下面我们使用两个例子来详细解释其工作过程</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46</a:t>
            </a:fld>
            <a:endParaRPr lang="en-US"/>
          </a:p>
        </p:txBody>
      </p:sp>
    </p:spTree>
    <p:extLst>
      <p:ext uri="{BB962C8B-B14F-4D97-AF65-F5344CB8AC3E}">
        <p14:creationId xmlns:p14="http://schemas.microsoft.com/office/powerpoint/2010/main" val="3767130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当查询key "ABA"时，首先工作在索引层，通过比较中间节点的部分key值，此时ABA会找到最左边的数据节点</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47</a:t>
            </a:fld>
            <a:endParaRPr lang="en-US"/>
          </a:p>
        </p:txBody>
      </p:sp>
    </p:spTree>
    <p:extLst>
      <p:ext uri="{BB962C8B-B14F-4D97-AF65-F5344CB8AC3E}">
        <p14:creationId xmlns:p14="http://schemas.microsoft.com/office/powerpoint/2010/main" val="1442326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另外，由于索引层和数据层可能由于异步更新导致不一致，但是即使是这样，由于数据节点是有序的，所以可以根据比较此时的Jump node来寻找到正确的数据节点</a:t>
            </a:r>
          </a:p>
          <a:p>
            <a:endParaRPr lang="ja-JP" altLang="en-US">
              <a:ea typeface="游ゴシック"/>
              <a:cs typeface="Calibri"/>
            </a:endParaRPr>
          </a:p>
          <a:p>
            <a:endParaRPr lang="ja-JP" altLang="en-US">
              <a:ea typeface="游ゴシック"/>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48</a:t>
            </a:fld>
            <a:endParaRPr lang="en-US"/>
          </a:p>
        </p:txBody>
      </p:sp>
    </p:spTree>
    <p:extLst>
      <p:ext uri="{BB962C8B-B14F-4D97-AF65-F5344CB8AC3E}">
        <p14:creationId xmlns:p14="http://schemas.microsoft.com/office/powerpoint/2010/main" val="3181613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当然，在我们的例子中暂时不考虑这么复杂的情况，此时假设索引和数据层是一致的，那么左边第一个数据节点就是目标节点</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49</a:t>
            </a:fld>
            <a:endParaRPr lang="en-US"/>
          </a:p>
        </p:txBody>
      </p:sp>
    </p:spTree>
    <p:extLst>
      <p:ext uri="{BB962C8B-B14F-4D97-AF65-F5344CB8AC3E}">
        <p14:creationId xmlns:p14="http://schemas.microsoft.com/office/powerpoint/2010/main" val="246275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7</a:t>
            </a:fld>
            <a:endParaRPr lang="en-US"/>
          </a:p>
        </p:txBody>
      </p:sp>
    </p:spTree>
    <p:extLst>
      <p:ext uri="{BB962C8B-B14F-4D97-AF65-F5344CB8AC3E}">
        <p14:creationId xmlns:p14="http://schemas.microsoft.com/office/powerpoint/2010/main" val="3683375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由于数据节点包含了多个键值对，所以我们可以使用</a:t>
            </a:r>
            <a:r>
              <a:rPr lang="en-US" altLang="ja-JP">
                <a:ea typeface="游ゴシック"/>
              </a:rPr>
              <a:t>fingerprint 来快速寻找ABA</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50</a:t>
            </a:fld>
            <a:endParaRPr lang="en-US"/>
          </a:p>
        </p:txBody>
      </p:sp>
    </p:spTree>
    <p:extLst>
      <p:ext uri="{BB962C8B-B14F-4D97-AF65-F5344CB8AC3E}">
        <p14:creationId xmlns:p14="http://schemas.microsoft.com/office/powerpoint/2010/main" val="2617720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在找到ABA时，还需要检查该数据节点的版本信息来检查正确性</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51</a:t>
            </a:fld>
            <a:endParaRPr lang="en-US"/>
          </a:p>
        </p:txBody>
      </p:sp>
    </p:spTree>
    <p:extLst>
      <p:ext uri="{BB962C8B-B14F-4D97-AF65-F5344CB8AC3E}">
        <p14:creationId xmlns:p14="http://schemas.microsoft.com/office/powerpoint/2010/main" val="2382917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scan操作类似于lookup操作，在找到目标节点后，先检查是否需要重建置换数组，如果不需要，则可以快速的访问相应范围的键值</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52</a:t>
            </a:fld>
            <a:endParaRPr lang="en-US"/>
          </a:p>
        </p:txBody>
      </p:sp>
    </p:spTree>
    <p:extLst>
      <p:ext uri="{BB962C8B-B14F-4D97-AF65-F5344CB8AC3E}">
        <p14:creationId xmlns:p14="http://schemas.microsoft.com/office/powerpoint/2010/main" val="1387750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下面，我们来看一下插入操作，例如插入ACD，首先仍然是先找到对应的数据结点，如果此时还存在空余的操作，则先计算键值的</a:t>
            </a:r>
            <a:r>
              <a:rPr lang="en-US" altLang="ja-JP">
                <a:ea typeface="游ゴシック"/>
              </a:rPr>
              <a:t>fingerprint </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53</a:t>
            </a:fld>
            <a:endParaRPr lang="en-US"/>
          </a:p>
        </p:txBody>
      </p:sp>
    </p:spTree>
    <p:extLst>
      <p:ext uri="{BB962C8B-B14F-4D97-AF65-F5344CB8AC3E}">
        <p14:creationId xmlns:p14="http://schemas.microsoft.com/office/powerpoint/2010/main" val="3054728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然后持久化键值对和</a:t>
            </a:r>
            <a:r>
              <a:rPr lang="en-US" altLang="ja-JP"/>
              <a:t>fingerprint </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54</a:t>
            </a:fld>
            <a:endParaRPr lang="en-US"/>
          </a:p>
        </p:txBody>
      </p:sp>
    </p:spTree>
    <p:extLst>
      <p:ext uri="{BB962C8B-B14F-4D97-AF65-F5344CB8AC3E}">
        <p14:creationId xmlns:p14="http://schemas.microsoft.com/office/powerpoint/2010/main" val="3416837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最后，原子更新相应的元数据信息</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55</a:t>
            </a:fld>
            <a:endParaRPr lang="en-US"/>
          </a:p>
        </p:txBody>
      </p:sp>
    </p:spTree>
    <p:extLst>
      <p:ext uri="{BB962C8B-B14F-4D97-AF65-F5344CB8AC3E}">
        <p14:creationId xmlns:p14="http://schemas.microsoft.com/office/powerpoint/2010/main" val="3421952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但是，如果插入一个没有空余slot的数据节点会导致split操作，例如，插入键值ABB</a:t>
            </a:r>
          </a:p>
        </p:txBody>
      </p:sp>
      <p:sp>
        <p:nvSpPr>
          <p:cNvPr id="4" name="Slide Number Placeholder 3"/>
          <p:cNvSpPr>
            <a:spLocks noGrp="1"/>
          </p:cNvSpPr>
          <p:nvPr>
            <p:ph type="sldNum" sz="quarter" idx="5"/>
          </p:nvPr>
        </p:nvSpPr>
        <p:spPr/>
        <p:txBody>
          <a:bodyPr/>
          <a:lstStyle/>
          <a:p>
            <a:fld id="{814105ED-92E5-4DBC-9ACA-611C869717B0}" type="slidenum">
              <a:rPr lang="en-US" smtClean="0"/>
              <a:t>56</a:t>
            </a:fld>
            <a:endParaRPr lang="en-US"/>
          </a:p>
        </p:txBody>
      </p:sp>
    </p:spTree>
    <p:extLst>
      <p:ext uri="{BB962C8B-B14F-4D97-AF65-F5344CB8AC3E}">
        <p14:creationId xmlns:p14="http://schemas.microsoft.com/office/powerpoint/2010/main" val="117880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首先我们需要申请节点粒度的锁，同时记录“插入ABB”到SMO Log中</a:t>
            </a:r>
          </a:p>
        </p:txBody>
      </p:sp>
      <p:sp>
        <p:nvSpPr>
          <p:cNvPr id="4" name="Slide Number Placeholder 3"/>
          <p:cNvSpPr>
            <a:spLocks noGrp="1"/>
          </p:cNvSpPr>
          <p:nvPr>
            <p:ph type="sldNum" sz="quarter" idx="5"/>
          </p:nvPr>
        </p:nvSpPr>
        <p:spPr/>
        <p:txBody>
          <a:bodyPr/>
          <a:lstStyle/>
          <a:p>
            <a:fld id="{814105ED-92E5-4DBC-9ACA-611C869717B0}" type="slidenum">
              <a:rPr lang="en-US" smtClean="0"/>
              <a:t>57</a:t>
            </a:fld>
            <a:endParaRPr lang="en-US"/>
          </a:p>
        </p:txBody>
      </p:sp>
    </p:spTree>
    <p:extLst>
      <p:ext uri="{BB962C8B-B14F-4D97-AF65-F5344CB8AC3E}">
        <p14:creationId xmlns:p14="http://schemas.microsoft.com/office/powerpoint/2010/main" val="22826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然后申请一个新的数据节点，然后拷贝分裂节点的右半部分到新节点</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58</a:t>
            </a:fld>
            <a:endParaRPr lang="en-US"/>
          </a:p>
        </p:txBody>
      </p:sp>
    </p:spTree>
    <p:extLst>
      <p:ext uri="{BB962C8B-B14F-4D97-AF65-F5344CB8AC3E}">
        <p14:creationId xmlns:p14="http://schemas.microsoft.com/office/powerpoint/2010/main" val="176134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接着，删除分裂节点已被拷贝的数据，然后持久化分裂节点元数据等信息</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59</a:t>
            </a:fld>
            <a:endParaRPr lang="en-US"/>
          </a:p>
        </p:txBody>
      </p:sp>
    </p:spTree>
    <p:extLst>
      <p:ext uri="{BB962C8B-B14F-4D97-AF65-F5344CB8AC3E}">
        <p14:creationId xmlns:p14="http://schemas.microsoft.com/office/powerpoint/2010/main" val="87226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8</a:t>
            </a:fld>
            <a:endParaRPr lang="en-US"/>
          </a:p>
        </p:txBody>
      </p:sp>
    </p:spTree>
    <p:extLst>
      <p:ext uri="{BB962C8B-B14F-4D97-AF65-F5344CB8AC3E}">
        <p14:creationId xmlns:p14="http://schemas.microsoft.com/office/powerpoint/2010/main" val="1865985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最后，更新双向链表上的指针，然后进行持久化操作</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60</a:t>
            </a:fld>
            <a:endParaRPr lang="en-US"/>
          </a:p>
        </p:txBody>
      </p:sp>
    </p:spTree>
    <p:extLst>
      <p:ext uri="{BB962C8B-B14F-4D97-AF65-F5344CB8AC3E}">
        <p14:creationId xmlns:p14="http://schemas.microsoft.com/office/powerpoint/2010/main" val="2073630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需要注意的是，数据节点的分裂并不会传递到索引层，因此分裂并不会传递到根节点</a:t>
            </a:r>
          </a:p>
        </p:txBody>
      </p:sp>
      <p:sp>
        <p:nvSpPr>
          <p:cNvPr id="4" name="Slide Number Placeholder 3"/>
          <p:cNvSpPr>
            <a:spLocks noGrp="1"/>
          </p:cNvSpPr>
          <p:nvPr>
            <p:ph type="sldNum" sz="quarter" idx="5"/>
          </p:nvPr>
        </p:nvSpPr>
        <p:spPr/>
        <p:txBody>
          <a:bodyPr/>
          <a:lstStyle/>
          <a:p>
            <a:fld id="{814105ED-92E5-4DBC-9ACA-611C869717B0}" type="slidenum">
              <a:rPr lang="en-US" smtClean="0"/>
              <a:t>61</a:t>
            </a:fld>
            <a:endParaRPr lang="en-US"/>
          </a:p>
        </p:txBody>
      </p:sp>
    </p:spTree>
    <p:extLst>
      <p:ext uri="{BB962C8B-B14F-4D97-AF65-F5344CB8AC3E}">
        <p14:creationId xmlns:p14="http://schemas.microsoft.com/office/powerpoint/2010/main" val="2575510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在上面的一个例子中提到的乐观版本锁的粒度是节点层次，实际实现就是一个典型的版本锁协议</a:t>
            </a:r>
          </a:p>
          <a:p>
            <a:endParaRPr lang="ja-JP" altLang="en-US">
              <a:ea typeface="游ゴシック"/>
              <a:cs typeface="Calibri"/>
            </a:endParaRPr>
          </a:p>
          <a:p>
            <a:r>
              <a:rPr lang="ja-JP" altLang="en-US">
                <a:ea typeface="游ゴシック"/>
                <a:cs typeface="Calibri"/>
              </a:rPr>
              <a:t>仅有写操作在申请/释放锁时原子更新版本，当一个读或写线程看到数据节点的版本是偶数时，应该等待。</a:t>
            </a:r>
          </a:p>
          <a:p>
            <a:endParaRPr lang="ja-JP" altLang="en-US">
              <a:ea typeface="游ゴシック"/>
              <a:cs typeface="Calibri"/>
            </a:endParaRPr>
          </a:p>
          <a:p>
            <a:r>
              <a:rPr lang="ja-JP" altLang="en-US">
                <a:ea typeface="游ゴシック"/>
                <a:cs typeface="Calibri"/>
              </a:rPr>
              <a:t>而读操作负责检查是否存在写操作。如果没有则会在读完后再次检查版本号</a:t>
            </a:r>
          </a:p>
        </p:txBody>
      </p:sp>
      <p:sp>
        <p:nvSpPr>
          <p:cNvPr id="4" name="Slide Number Placeholder 3"/>
          <p:cNvSpPr>
            <a:spLocks noGrp="1"/>
          </p:cNvSpPr>
          <p:nvPr>
            <p:ph type="sldNum" sz="quarter" idx="5"/>
          </p:nvPr>
        </p:nvSpPr>
        <p:spPr/>
        <p:txBody>
          <a:bodyPr/>
          <a:lstStyle/>
          <a:p>
            <a:fld id="{814105ED-92E5-4DBC-9ACA-611C869717B0}" type="slidenum">
              <a:rPr lang="en-US" smtClean="0"/>
              <a:t>62</a:t>
            </a:fld>
            <a:endParaRPr lang="en-US"/>
          </a:p>
        </p:txBody>
      </p:sp>
    </p:spTree>
    <p:extLst>
      <p:ext uri="{BB962C8B-B14F-4D97-AF65-F5344CB8AC3E}">
        <p14:creationId xmlns:p14="http://schemas.microsoft.com/office/powerpoint/2010/main" val="27270503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以上，我们通过几个例子讨论了PACtree的查询与插入过程，至于删除，更新过程是比较类似的，另外，recovery其实就是重新执行SMO log，详细的可以参见论文的描述</a:t>
            </a:r>
          </a:p>
          <a:p>
            <a:endParaRPr lang="ja-JP" altLang="en-US">
              <a:ea typeface="游ゴシック"/>
              <a:cs typeface="Calibri"/>
            </a:endParaRPr>
          </a:p>
          <a:p>
            <a:r>
              <a:rPr lang="ja-JP" altLang="en-US">
                <a:ea typeface="游ゴシック"/>
                <a:cs typeface="Calibri"/>
              </a:rPr>
              <a:t>下面我们讨论下PACTree的实验，</a:t>
            </a:r>
          </a:p>
        </p:txBody>
      </p:sp>
      <p:sp>
        <p:nvSpPr>
          <p:cNvPr id="4" name="Slide Number Placeholder 3"/>
          <p:cNvSpPr>
            <a:spLocks noGrp="1"/>
          </p:cNvSpPr>
          <p:nvPr>
            <p:ph type="sldNum" sz="quarter" idx="5"/>
          </p:nvPr>
        </p:nvSpPr>
        <p:spPr/>
        <p:txBody>
          <a:bodyPr/>
          <a:lstStyle/>
          <a:p>
            <a:fld id="{814105ED-92E5-4DBC-9ACA-611C869717B0}" type="slidenum">
              <a:rPr lang="en-US" smtClean="0"/>
              <a:t>63</a:t>
            </a:fld>
            <a:endParaRPr lang="en-US"/>
          </a:p>
        </p:txBody>
      </p:sp>
    </p:spTree>
    <p:extLst>
      <p:ext uri="{BB962C8B-B14F-4D97-AF65-F5344CB8AC3E}">
        <p14:creationId xmlns:p14="http://schemas.microsoft.com/office/powerpoint/2010/main" val="4026403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在实验环境上，论文中使用的是两个插满PM的socket，并且NUMA间的协议是snoop。</a:t>
            </a:r>
          </a:p>
          <a:p>
            <a:endParaRPr lang="ja-JP" altLang="en-US">
              <a:ea typeface="游ゴシック"/>
              <a:cs typeface="Calibri"/>
            </a:endParaRPr>
          </a:p>
          <a:p>
            <a:r>
              <a:rPr lang="ja-JP" altLang="en-US">
                <a:ea typeface="游ゴシック"/>
                <a:cs typeface="Calibri"/>
              </a:rPr>
              <a:t>基准测试分别是</a:t>
            </a:r>
            <a:r>
              <a:rPr lang="en-US" altLang="ja-JP" err="1">
                <a:ea typeface="游ゴシック"/>
              </a:rPr>
              <a:t>FPTree</a:t>
            </a:r>
            <a:r>
              <a:rPr lang="en-US" altLang="ja-JP">
                <a:ea typeface="游ゴシック"/>
              </a:rPr>
              <a:t>, </a:t>
            </a:r>
            <a:r>
              <a:rPr lang="en-US" altLang="ja-JP" err="1">
                <a:ea typeface="游ゴシック"/>
              </a:rPr>
              <a:t>BzTree</a:t>
            </a:r>
            <a:r>
              <a:rPr lang="en-US" altLang="ja-JP">
                <a:ea typeface="游ゴシック"/>
              </a:rPr>
              <a:t>, </a:t>
            </a:r>
            <a:r>
              <a:rPr lang="en-US" altLang="ja-JP" err="1">
                <a:ea typeface="游ゴシック"/>
              </a:rPr>
              <a:t>FastFair</a:t>
            </a:r>
            <a:r>
              <a:rPr lang="en-US" altLang="ja-JP">
                <a:ea typeface="游ゴシック"/>
              </a:rPr>
              <a:t> and PDL-ART</a:t>
            </a:r>
            <a:br>
              <a:rPr lang="en-US" altLang="ja-JP">
                <a:cs typeface="+mn-lt"/>
              </a:rPr>
            </a:br>
            <a:endParaRPr lang="ja-JP"/>
          </a:p>
        </p:txBody>
      </p:sp>
      <p:sp>
        <p:nvSpPr>
          <p:cNvPr id="4" name="Slide Number Placeholder 3"/>
          <p:cNvSpPr>
            <a:spLocks noGrp="1"/>
          </p:cNvSpPr>
          <p:nvPr>
            <p:ph type="sldNum" sz="quarter" idx="5"/>
          </p:nvPr>
        </p:nvSpPr>
        <p:spPr/>
        <p:txBody>
          <a:bodyPr/>
          <a:lstStyle/>
          <a:p>
            <a:fld id="{814105ED-92E5-4DBC-9ACA-611C869717B0}" type="slidenum">
              <a:rPr lang="en-US" smtClean="0"/>
              <a:t>64</a:t>
            </a:fld>
            <a:endParaRPr lang="en-US"/>
          </a:p>
        </p:txBody>
      </p:sp>
    </p:spTree>
    <p:extLst>
      <p:ext uri="{BB962C8B-B14F-4D97-AF65-F5344CB8AC3E}">
        <p14:creationId xmlns:p14="http://schemas.microsoft.com/office/powerpoint/2010/main" val="3302544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测试的工作负载是YCSB，key的类型包括整型和字符串，分布是</a:t>
            </a:r>
            <a:r>
              <a:rPr lang="en-US" altLang="ja-JP"/>
              <a:t>Zipfian </a:t>
            </a:r>
            <a:endParaRPr lang="ja-JP" altLang="en-US">
              <a:ea typeface="游ゴシック"/>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65</a:t>
            </a:fld>
            <a:endParaRPr lang="en-US"/>
          </a:p>
        </p:txBody>
      </p:sp>
    </p:spTree>
    <p:extLst>
      <p:ext uri="{BB962C8B-B14F-4D97-AF65-F5344CB8AC3E}">
        <p14:creationId xmlns:p14="http://schemas.microsoft.com/office/powerpoint/2010/main" val="1732877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我们先谈论一下PACTree和B+树的性能，对于写密集型工作负载，PACTree的吞吐量是B+树的4倍</a:t>
            </a:r>
            <a:endParaRPr lang="en-US" altLang="ja-JP">
              <a:ea typeface="游ゴシック"/>
              <a:cs typeface="Calibri"/>
            </a:endParaRPr>
          </a:p>
          <a:p>
            <a:endParaRPr lang="ja-JP" altLang="en-US">
              <a:ea typeface="游ゴシック"/>
              <a:cs typeface="Calibri"/>
            </a:endParaRPr>
          </a:p>
          <a:p>
            <a:r>
              <a:rPr lang="ja-JP" altLang="en-US">
                <a:ea typeface="游ゴシック"/>
                <a:cs typeface="Calibri"/>
              </a:rPr>
              <a:t>收益来自于异步更新索引层</a:t>
            </a:r>
          </a:p>
        </p:txBody>
      </p:sp>
      <p:sp>
        <p:nvSpPr>
          <p:cNvPr id="4" name="Slide Number Placeholder 3"/>
          <p:cNvSpPr>
            <a:spLocks noGrp="1"/>
          </p:cNvSpPr>
          <p:nvPr>
            <p:ph type="sldNum" sz="quarter" idx="5"/>
          </p:nvPr>
        </p:nvSpPr>
        <p:spPr/>
        <p:txBody>
          <a:bodyPr/>
          <a:lstStyle/>
          <a:p>
            <a:fld id="{814105ED-92E5-4DBC-9ACA-611C869717B0}" type="slidenum">
              <a:rPr lang="en-US" smtClean="0"/>
              <a:t>66</a:t>
            </a:fld>
            <a:endParaRPr lang="en-US"/>
          </a:p>
        </p:txBody>
      </p:sp>
    </p:spTree>
    <p:extLst>
      <p:ext uri="{BB962C8B-B14F-4D97-AF65-F5344CB8AC3E}">
        <p14:creationId xmlns:p14="http://schemas.microsoft.com/office/powerpoint/2010/main" val="2640679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另外，对于读密集型工作负载，</a:t>
            </a:r>
            <a:r>
              <a:rPr lang="ja-JP">
                <a:ea typeface="游ゴシック"/>
              </a:rPr>
              <a:t>PACTree的吞吐量是B+树的</a:t>
            </a:r>
            <a:r>
              <a:rPr lang="en-US" altLang="ja-JP">
                <a:ea typeface="游ゴシック"/>
              </a:rPr>
              <a:t>3.2</a:t>
            </a:r>
            <a:r>
              <a:rPr lang="ja-JP">
                <a:ea typeface="游ゴシック"/>
              </a:rPr>
              <a:t>倍</a:t>
            </a:r>
          </a:p>
          <a:p>
            <a:endParaRPr lang="ja-JP" altLang="en-US">
              <a:ea typeface="游ゴシック"/>
              <a:cs typeface="Calibri"/>
            </a:endParaRPr>
          </a:p>
          <a:p>
            <a:endParaRPr lang="ja-JP" altLang="en-US">
              <a:ea typeface="游ゴシック"/>
              <a:cs typeface="Calibri"/>
            </a:endParaRPr>
          </a:p>
          <a:p>
            <a:r>
              <a:rPr lang="ja-JP" altLang="en-US">
                <a:ea typeface="游ゴシック"/>
                <a:cs typeface="Calibri"/>
              </a:rPr>
              <a:t>收益主要是因为PACTree仅需要比较部分key</a:t>
            </a:r>
          </a:p>
        </p:txBody>
      </p:sp>
      <p:sp>
        <p:nvSpPr>
          <p:cNvPr id="4" name="Slide Number Placeholder 3"/>
          <p:cNvSpPr>
            <a:spLocks noGrp="1"/>
          </p:cNvSpPr>
          <p:nvPr>
            <p:ph type="sldNum" sz="quarter" idx="5"/>
          </p:nvPr>
        </p:nvSpPr>
        <p:spPr/>
        <p:txBody>
          <a:bodyPr/>
          <a:lstStyle/>
          <a:p>
            <a:fld id="{814105ED-92E5-4DBC-9ACA-611C869717B0}" type="slidenum">
              <a:rPr lang="en-US" smtClean="0"/>
              <a:t>67</a:t>
            </a:fld>
            <a:endParaRPr lang="en-US"/>
          </a:p>
        </p:txBody>
      </p:sp>
    </p:spTree>
    <p:extLst>
      <p:ext uri="{BB962C8B-B14F-4D97-AF65-F5344CB8AC3E}">
        <p14:creationId xmlns:p14="http://schemas.microsoft.com/office/powerpoint/2010/main" val="1406753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其次，我们讨论下PACTree和BzTree，对于写密集型应用，由于内存申请和大量的clwb会导致BzTree性能下降</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68</a:t>
            </a:fld>
            <a:endParaRPr lang="en-US"/>
          </a:p>
        </p:txBody>
      </p:sp>
    </p:spTree>
    <p:extLst>
      <p:ext uri="{BB962C8B-B14F-4D97-AF65-F5344CB8AC3E}">
        <p14:creationId xmlns:p14="http://schemas.microsoft.com/office/powerpoint/2010/main" val="2535192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另外，PACtree的slotted叶节点减少了内存申请，并且由于异步更新索引曾，clwb的指令数量对关键路径的影响被大大较少了</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69</a:t>
            </a:fld>
            <a:endParaRPr lang="en-US"/>
          </a:p>
        </p:txBody>
      </p:sp>
    </p:spTree>
    <p:extLst>
      <p:ext uri="{BB962C8B-B14F-4D97-AF65-F5344CB8AC3E}">
        <p14:creationId xmlns:p14="http://schemas.microsoft.com/office/powerpoint/2010/main" val="79890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R/W Latency: 2-5x</a:t>
            </a:r>
          </a:p>
          <a:p>
            <a:r>
              <a:rPr lang="en-US"/>
              <a:t>- 5x slower write bandwidth</a:t>
            </a:r>
          </a:p>
          <a:p>
            <a:r>
              <a:rPr lang="en-US"/>
              <a:t>- Asymmetric R/W Performance: write is 3–5× slower than read in latency and bandwidth</a:t>
            </a:r>
          </a:p>
          <a:p>
            <a:r>
              <a:rPr lang="en-US"/>
              <a:t>- Seq Access 3-5x faster than random</a:t>
            </a:r>
          </a:p>
          <a:p>
            <a:r>
              <a:rPr lang="en-US"/>
              <a:t>  - Seq: 256-bytes</a:t>
            </a:r>
          </a:p>
          <a:p>
            <a:r>
              <a:rPr lang="en-US"/>
              <a:t>  - Rand: read-modified-write: Ineffective Combining buffer ineffective</a:t>
            </a:r>
          </a:p>
        </p:txBody>
      </p:sp>
      <p:sp>
        <p:nvSpPr>
          <p:cNvPr id="4" name="灯片编号占位符 3"/>
          <p:cNvSpPr>
            <a:spLocks noGrp="1"/>
          </p:cNvSpPr>
          <p:nvPr>
            <p:ph type="sldNum" sz="quarter" idx="5"/>
          </p:nvPr>
        </p:nvSpPr>
        <p:spPr/>
        <p:txBody>
          <a:bodyPr/>
          <a:lstStyle/>
          <a:p>
            <a:fld id="{814105ED-92E5-4DBC-9ACA-611C869717B0}" type="slidenum">
              <a:rPr lang="en-US" smtClean="0"/>
              <a:t>9</a:t>
            </a:fld>
            <a:endParaRPr lang="en-US"/>
          </a:p>
        </p:txBody>
      </p:sp>
    </p:spTree>
    <p:extLst>
      <p:ext uri="{BB962C8B-B14F-4D97-AF65-F5344CB8AC3E}">
        <p14:creationId xmlns:p14="http://schemas.microsoft.com/office/powerpoint/2010/main" val="2688589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接着，我们讨论PACTree和FastFair的性能比较，Fastfail在字符串类型的key会比整型差3倍</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70</a:t>
            </a:fld>
            <a:endParaRPr lang="en-US"/>
          </a:p>
        </p:txBody>
      </p:sp>
    </p:spTree>
    <p:extLst>
      <p:ext uri="{BB962C8B-B14F-4D97-AF65-F5344CB8AC3E}">
        <p14:creationId xmlns:p14="http://schemas.microsoft.com/office/powerpoint/2010/main" val="4063761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这是因为整型的key可以更容易保证cacheline</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71</a:t>
            </a:fld>
            <a:endParaRPr lang="en-US"/>
          </a:p>
        </p:txBody>
      </p:sp>
    </p:spTree>
    <p:extLst>
      <p:ext uri="{BB962C8B-B14F-4D97-AF65-F5344CB8AC3E}">
        <p14:creationId xmlns:p14="http://schemas.microsoft.com/office/powerpoint/2010/main" val="816447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而且，字符串型的key会导致更多次索引</a:t>
            </a:r>
          </a:p>
        </p:txBody>
      </p:sp>
      <p:sp>
        <p:nvSpPr>
          <p:cNvPr id="4" name="Slide Number Placeholder 3"/>
          <p:cNvSpPr>
            <a:spLocks noGrp="1"/>
          </p:cNvSpPr>
          <p:nvPr>
            <p:ph type="sldNum" sz="quarter" idx="5"/>
          </p:nvPr>
        </p:nvSpPr>
        <p:spPr/>
        <p:txBody>
          <a:bodyPr/>
          <a:lstStyle/>
          <a:p>
            <a:fld id="{814105ED-92E5-4DBC-9ACA-611C869717B0}" type="slidenum">
              <a:rPr lang="en-US" smtClean="0"/>
              <a:t>72</a:t>
            </a:fld>
            <a:endParaRPr lang="en-US"/>
          </a:p>
        </p:txBody>
      </p:sp>
    </p:spTree>
    <p:extLst>
      <p:ext uri="{BB962C8B-B14F-4D97-AF65-F5344CB8AC3E}">
        <p14:creationId xmlns:p14="http://schemas.microsoft.com/office/powerpoint/2010/main" val="3855510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最后，我们讨论下PACtree和PDL-ART的性能差别，PACTree可以获得3倍的性能提升，这是因为PDL-ART为每一个key申请内存，所以其内存申请开销很大</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73</a:t>
            </a:fld>
            <a:endParaRPr lang="en-US"/>
          </a:p>
        </p:txBody>
      </p:sp>
    </p:spTree>
    <p:extLst>
      <p:ext uri="{BB962C8B-B14F-4D97-AF65-F5344CB8AC3E}">
        <p14:creationId xmlns:p14="http://schemas.microsoft.com/office/powerpoint/2010/main" val="3327837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游ゴシック"/>
                <a:cs typeface="Calibri"/>
              </a:rPr>
              <a:t>另外，PDL-ART的范围扫描比PACTree差2倍，由于PDL-ART并没有叶节点，所以会造成更多的索引操作</a:t>
            </a:r>
            <a:endParaRPr lang="en-US" dirty="0">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74</a:t>
            </a:fld>
            <a:endParaRPr lang="en-US"/>
          </a:p>
        </p:txBody>
      </p:sp>
    </p:spTree>
    <p:extLst>
      <p:ext uri="{BB962C8B-B14F-4D97-AF65-F5344CB8AC3E}">
        <p14:creationId xmlns:p14="http://schemas.microsoft.com/office/powerpoint/2010/main" val="1227189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在上面的PACTree和基准测试的比较讨论后，PACtree提供了每个组件的影响分析，首先对于NUMA的影响，对于写密集型应用，两个NUMA node会比一个性能高2倍</a:t>
            </a:r>
          </a:p>
          <a:p>
            <a:endParaRPr lang="ja-JP" altLang="en-US">
              <a:ea typeface="游ゴシック"/>
              <a:cs typeface="Calibri"/>
            </a:endParaRPr>
          </a:p>
          <a:p>
            <a:r>
              <a:rPr lang="ja-JP" altLang="en-US">
                <a:ea typeface="游ゴシック"/>
                <a:cs typeface="Calibri"/>
              </a:rPr>
              <a:t>这是因为内存申请是本地的，所以可以比较好的利用PM带宽</a:t>
            </a:r>
          </a:p>
        </p:txBody>
      </p:sp>
      <p:sp>
        <p:nvSpPr>
          <p:cNvPr id="4" name="Slide Number Placeholder 3"/>
          <p:cNvSpPr>
            <a:spLocks noGrp="1"/>
          </p:cNvSpPr>
          <p:nvPr>
            <p:ph type="sldNum" sz="quarter" idx="5"/>
          </p:nvPr>
        </p:nvSpPr>
        <p:spPr/>
        <p:txBody>
          <a:bodyPr/>
          <a:lstStyle/>
          <a:p>
            <a:fld id="{814105ED-92E5-4DBC-9ACA-611C869717B0}" type="slidenum">
              <a:rPr lang="en-US" smtClean="0"/>
              <a:t>75</a:t>
            </a:fld>
            <a:endParaRPr lang="en-US"/>
          </a:p>
        </p:txBody>
      </p:sp>
    </p:spTree>
    <p:extLst>
      <p:ext uri="{BB962C8B-B14F-4D97-AF65-F5344CB8AC3E}">
        <p14:creationId xmlns:p14="http://schemas.microsoft.com/office/powerpoint/2010/main" val="3258073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接下来，B+树类型的叶节点可以提高2.5倍的性能，这是因为叶节点避免了大量的PM内存申请</a:t>
            </a:r>
          </a:p>
        </p:txBody>
      </p:sp>
      <p:sp>
        <p:nvSpPr>
          <p:cNvPr id="4" name="Slide Number Placeholder 3"/>
          <p:cNvSpPr>
            <a:spLocks noGrp="1"/>
          </p:cNvSpPr>
          <p:nvPr>
            <p:ph type="sldNum" sz="quarter" idx="5"/>
          </p:nvPr>
        </p:nvSpPr>
        <p:spPr/>
        <p:txBody>
          <a:bodyPr/>
          <a:lstStyle/>
          <a:p>
            <a:fld id="{814105ED-92E5-4DBC-9ACA-611C869717B0}" type="slidenum">
              <a:rPr lang="en-US" smtClean="0"/>
              <a:t>76</a:t>
            </a:fld>
            <a:endParaRPr lang="en-US"/>
          </a:p>
        </p:txBody>
      </p:sp>
    </p:spTree>
    <p:extLst>
      <p:ext uri="{BB962C8B-B14F-4D97-AF65-F5344CB8AC3E}">
        <p14:creationId xmlns:p14="http://schemas.microsoft.com/office/powerpoint/2010/main" val="1873583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一个例外是WC工作负载，这是因为</a:t>
            </a:r>
            <a:r>
              <a:rPr lang="en-US" altLang="ja-JP">
                <a:ea typeface="游ゴシック"/>
              </a:rPr>
              <a:t>fingerprint 在该负载下部分失效了</a:t>
            </a:r>
            <a:endParaRPr lang="ja-JP" altLang="en-US">
              <a:ea typeface="游ゴシック"/>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77</a:t>
            </a:fld>
            <a:endParaRPr lang="en-US"/>
          </a:p>
        </p:txBody>
      </p:sp>
    </p:spTree>
    <p:extLst>
      <p:ext uri="{BB962C8B-B14F-4D97-AF65-F5344CB8AC3E}">
        <p14:creationId xmlns:p14="http://schemas.microsoft.com/office/powerpoint/2010/main" val="1662849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然后，对于写密集型工作负载，异步更新索引索引层可以提高30%的性能，这是因为写操作部分操作拆离开了关键路径</a:t>
            </a:r>
          </a:p>
        </p:txBody>
      </p:sp>
      <p:sp>
        <p:nvSpPr>
          <p:cNvPr id="4" name="Slide Number Placeholder 3"/>
          <p:cNvSpPr>
            <a:spLocks noGrp="1"/>
          </p:cNvSpPr>
          <p:nvPr>
            <p:ph type="sldNum" sz="quarter" idx="5"/>
          </p:nvPr>
        </p:nvSpPr>
        <p:spPr/>
        <p:txBody>
          <a:bodyPr/>
          <a:lstStyle/>
          <a:p>
            <a:fld id="{814105ED-92E5-4DBC-9ACA-611C869717B0}" type="slidenum">
              <a:rPr lang="en-US" smtClean="0"/>
              <a:t>78</a:t>
            </a:fld>
            <a:endParaRPr lang="en-US"/>
          </a:p>
        </p:txBody>
      </p:sp>
    </p:spTree>
    <p:extLst>
      <p:ext uri="{BB962C8B-B14F-4D97-AF65-F5344CB8AC3E}">
        <p14:creationId xmlns:p14="http://schemas.microsoft.com/office/powerpoint/2010/main" val="777535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游ゴシック"/>
                <a:cs typeface="Calibri"/>
              </a:rPr>
              <a:t>最后，如果将索引曾放到DRAM上，此时并不会有利于PACTree，这是因为异步更新的设计选择在DRAM是无效的，DRAM并没有那些性能</a:t>
            </a:r>
            <a:endParaRPr lang="en-US">
              <a:cs typeface="Calibri"/>
            </a:endParaRPr>
          </a:p>
        </p:txBody>
      </p:sp>
      <p:sp>
        <p:nvSpPr>
          <p:cNvPr id="4" name="Slide Number Placeholder 3"/>
          <p:cNvSpPr>
            <a:spLocks noGrp="1"/>
          </p:cNvSpPr>
          <p:nvPr>
            <p:ph type="sldNum" sz="quarter" idx="5"/>
          </p:nvPr>
        </p:nvSpPr>
        <p:spPr/>
        <p:txBody>
          <a:bodyPr/>
          <a:lstStyle/>
          <a:p>
            <a:fld id="{814105ED-92E5-4DBC-9ACA-611C869717B0}" type="slidenum">
              <a:rPr lang="en-US" smtClean="0"/>
              <a:t>79</a:t>
            </a:fld>
            <a:endParaRPr lang="en-US"/>
          </a:p>
        </p:txBody>
      </p:sp>
    </p:spTree>
    <p:extLst>
      <p:ext uri="{BB962C8B-B14F-4D97-AF65-F5344CB8AC3E}">
        <p14:creationId xmlns:p14="http://schemas.microsoft.com/office/powerpoint/2010/main" val="357460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__DAX__ enabled file system: directly expose an NVM space associated with a file to the program’s virtual address space using </a:t>
            </a:r>
            <a:r>
              <a:rPr lang="en-US" err="1"/>
              <a:t>mmap</a:t>
            </a:r>
            <a:r>
              <a:rPr lang="en-US"/>
              <a:t>. </a:t>
            </a:r>
          </a:p>
          <a:p>
            <a:r>
              <a:rPr lang="en-US"/>
              <a:t>  - **Direct access (DAX)** treats persistent memory devices as byte-addressable memory to get the lowest latency, providing direct access to byte-addressable memory rather than following normal file system block I/O conventions. </a:t>
            </a:r>
          </a:p>
          <a:p>
            <a:r>
              <a:rPr lang="en-US"/>
              <a:t>- __NVM allocators__ manage the </a:t>
            </a:r>
            <a:r>
              <a:rPr lang="en-US" err="1"/>
              <a:t>mmap</a:t>
            </a:r>
            <a:r>
              <a:rPr lang="en-US"/>
              <a:t>-ed NVM space</a:t>
            </a:r>
          </a:p>
          <a:p>
            <a:r>
              <a:rPr lang="en-US"/>
              <a:t>  - Should guarantee crash consistency</a:t>
            </a:r>
          </a:p>
          <a:p>
            <a:r>
              <a:rPr lang="en-US"/>
              <a:t>  - One NVM Heap on one NVM raw device utilizes only NVM DIMMs and </a:t>
            </a:r>
            <a:r>
              <a:rPr lang="en-US" err="1"/>
              <a:t>iMCs</a:t>
            </a:r>
            <a:r>
              <a:rPr lang="en-US"/>
              <a:t> of that device</a:t>
            </a:r>
          </a:p>
          <a:p>
            <a:r>
              <a:rPr lang="en-US"/>
              <a:t>    - Thereby underutilizing both NVM bandwidth and capacity of a system</a:t>
            </a:r>
          </a:p>
        </p:txBody>
      </p:sp>
      <p:sp>
        <p:nvSpPr>
          <p:cNvPr id="4" name="灯片编号占位符 3"/>
          <p:cNvSpPr>
            <a:spLocks noGrp="1"/>
          </p:cNvSpPr>
          <p:nvPr>
            <p:ph type="sldNum" sz="quarter" idx="5"/>
          </p:nvPr>
        </p:nvSpPr>
        <p:spPr/>
        <p:txBody>
          <a:bodyPr/>
          <a:lstStyle/>
          <a:p>
            <a:fld id="{814105ED-92E5-4DBC-9ACA-611C869717B0}" type="slidenum">
              <a:rPr lang="en-US" smtClean="0"/>
              <a:t>10</a:t>
            </a:fld>
            <a:endParaRPr lang="en-US"/>
          </a:p>
        </p:txBody>
      </p:sp>
    </p:spTree>
    <p:extLst>
      <p:ext uri="{BB962C8B-B14F-4D97-AF65-F5344CB8AC3E}">
        <p14:creationId xmlns:p14="http://schemas.microsoft.com/office/powerpoint/2010/main" val="31097217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ja-JP" altLang="en-US">
                <a:ea typeface="游ゴシック"/>
                <a:cs typeface="Calibri"/>
              </a:rPr>
              <a:t>最后，总结一些PACTree这篇论文的主要内容</a:t>
            </a:r>
          </a:p>
          <a:p>
            <a:endParaRPr lang="ja-JP" altLang="en-US">
              <a:ea typeface="游ゴシック"/>
              <a:cs typeface="Calibri"/>
            </a:endParaRPr>
          </a:p>
          <a:p>
            <a:r>
              <a:rPr lang="ja-JP" altLang="en-US">
                <a:ea typeface="游ゴシック"/>
                <a:cs typeface="Calibri"/>
              </a:rPr>
              <a:t>首先提出了一些PAC指导意见，然后详细阐述了依据PACs设计了PACTree，最后论文提出PAC的指导意见可以适配到其他PM系统</a:t>
            </a:r>
          </a:p>
        </p:txBody>
      </p:sp>
      <p:sp>
        <p:nvSpPr>
          <p:cNvPr id="4" name="灯片编号占位符 3"/>
          <p:cNvSpPr>
            <a:spLocks noGrp="1"/>
          </p:cNvSpPr>
          <p:nvPr>
            <p:ph type="sldNum" sz="quarter" idx="5"/>
          </p:nvPr>
        </p:nvSpPr>
        <p:spPr/>
        <p:txBody>
          <a:bodyPr/>
          <a:lstStyle/>
          <a:p>
            <a:fld id="{814105ED-92E5-4DBC-9ACA-611C869717B0}" type="slidenum">
              <a:rPr lang="en-US" smtClean="0"/>
              <a:t>80</a:t>
            </a:fld>
            <a:endParaRPr lang="en-US"/>
          </a:p>
        </p:txBody>
      </p:sp>
    </p:spTree>
    <p:extLst>
      <p:ext uri="{BB962C8B-B14F-4D97-AF65-F5344CB8AC3E}">
        <p14:creationId xmlns:p14="http://schemas.microsoft.com/office/powerpoint/2010/main" val="874677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b="0" i="0">
                <a:solidFill>
                  <a:srgbClr val="333333"/>
                </a:solidFill>
                <a:effectLst/>
                <a:latin typeface="Open Sans" panose="020B0604020202020204" pitchFamily="34" charset="0"/>
              </a:rPr>
              <a:t>ADR Mode (Cache volatile)</a:t>
            </a:r>
          </a:p>
          <a:p>
            <a:pPr marL="742950" lvl="1" indent="-285750" algn="l">
              <a:buFont typeface="Arial" panose="020B0604020202020204" pitchFamily="34" charset="0"/>
              <a:buChar char="•"/>
            </a:pPr>
            <a:r>
              <a:rPr lang="en-US" b="0" i="0">
                <a:solidFill>
                  <a:srgbClr val="333333"/>
                </a:solidFill>
                <a:effectLst/>
                <a:latin typeface="Open Sans" panose="020B0604020202020204" pitchFamily="34" charset="0"/>
              </a:rPr>
              <a:t>Explicitly flush cache-line, enforce ordering (</a:t>
            </a:r>
            <a:r>
              <a:rPr lang="en-US" b="0" i="0" err="1">
                <a:solidFill>
                  <a:srgbClr val="333333"/>
                </a:solidFill>
                <a:effectLst/>
                <a:latin typeface="Open Sans" panose="020B0604020202020204" pitchFamily="34" charset="0"/>
              </a:rPr>
              <a:t>sfence</a:t>
            </a:r>
            <a:r>
              <a:rPr lang="en-US" b="0" i="0">
                <a:solidFill>
                  <a:srgbClr val="333333"/>
                </a:solidFill>
                <a:effectLst/>
                <a:latin typeface="Open Sans" panose="020B0604020202020204" pitchFamily="34" charset="0"/>
              </a:rPr>
              <a:t>, </a:t>
            </a:r>
            <a:r>
              <a:rPr lang="en-US" b="0" i="0" err="1">
                <a:solidFill>
                  <a:srgbClr val="333333"/>
                </a:solidFill>
                <a:effectLst/>
                <a:latin typeface="Open Sans" panose="020B0604020202020204" pitchFamily="34" charset="0"/>
              </a:rPr>
              <a:t>cflush</a:t>
            </a:r>
            <a:r>
              <a:rPr lang="en-US" b="0" i="0">
                <a:solidFill>
                  <a:srgbClr val="333333"/>
                </a:solidFill>
                <a:effectLst/>
                <a:latin typeface="Open Sans" panose="020B0604020202020204" pitchFamily="34" charset="0"/>
              </a:rPr>
              <a:t>)</a:t>
            </a:r>
          </a:p>
          <a:p>
            <a:pPr algn="l">
              <a:buFont typeface="Arial" panose="020B0604020202020204" pitchFamily="34" charset="0"/>
              <a:buChar char="•"/>
            </a:pPr>
            <a:r>
              <a:rPr lang="en-US" b="0" i="0" err="1">
                <a:solidFill>
                  <a:srgbClr val="333333"/>
                </a:solidFill>
                <a:effectLst/>
                <a:latin typeface="Open Sans" panose="020B0604020202020204" pitchFamily="34" charset="0"/>
              </a:rPr>
              <a:t>iMC</a:t>
            </a:r>
            <a:r>
              <a:rPr lang="en-US" b="0" i="0">
                <a:solidFill>
                  <a:srgbClr val="333333"/>
                </a:solidFill>
                <a:effectLst/>
                <a:latin typeface="Open Sans" panose="020B0604020202020204" pitchFamily="34" charset="0"/>
              </a:rPr>
              <a:t> &lt;-&gt; Optane NVM: 64 bytes</a:t>
            </a:r>
          </a:p>
          <a:p>
            <a:pPr algn="l">
              <a:buFont typeface="Arial" panose="020B0604020202020204" pitchFamily="34" charset="0"/>
              <a:buChar char="•"/>
            </a:pPr>
            <a:r>
              <a:rPr lang="en-US" b="0" i="0">
                <a:solidFill>
                  <a:srgbClr val="333333"/>
                </a:solidFill>
                <a:effectLst/>
                <a:latin typeface="Open Sans" panose="020B0604020202020204" pitchFamily="34" charset="0"/>
              </a:rPr>
              <a:t>NVM Access Data: 256 bytes</a:t>
            </a:r>
          </a:p>
          <a:p>
            <a:pPr algn="l">
              <a:buFont typeface="Arial" panose="020B0604020202020204" pitchFamily="34" charset="0"/>
              <a:buChar char="•"/>
            </a:pPr>
            <a:r>
              <a:rPr lang="en-US" b="0" i="0">
                <a:solidFill>
                  <a:srgbClr val="333333"/>
                </a:solidFill>
                <a:effectLst/>
                <a:latin typeface="Open Sans" panose="020B0604020202020204" pitchFamily="34" charset="0"/>
              </a:rPr>
              <a:t>Single Cache-line Write: Read-Modify Write</a:t>
            </a:r>
          </a:p>
          <a:p>
            <a:pPr algn="l">
              <a:buFont typeface="Arial" panose="020B0604020202020204" pitchFamily="34" charset="0"/>
              <a:buChar char="•"/>
            </a:pPr>
            <a:r>
              <a:rPr lang="en-US" b="0" i="0">
                <a:solidFill>
                  <a:srgbClr val="333333"/>
                </a:solidFill>
                <a:effectLst/>
                <a:latin typeface="Open Sans" panose="020B0604020202020204" pitchFamily="34" charset="0"/>
              </a:rPr>
              <a:t>Write Combining Buffer + Prefetcher</a:t>
            </a:r>
          </a:p>
          <a:p>
            <a:endParaRPr lang="en-US"/>
          </a:p>
        </p:txBody>
      </p:sp>
      <p:sp>
        <p:nvSpPr>
          <p:cNvPr id="4" name="灯片编号占位符 3"/>
          <p:cNvSpPr>
            <a:spLocks noGrp="1"/>
          </p:cNvSpPr>
          <p:nvPr>
            <p:ph type="sldNum" sz="quarter" idx="5"/>
          </p:nvPr>
        </p:nvSpPr>
        <p:spPr/>
        <p:txBody>
          <a:bodyPr/>
          <a:lstStyle/>
          <a:p>
            <a:fld id="{814105ED-92E5-4DBC-9ACA-611C869717B0}" type="slidenum">
              <a:rPr lang="en-US" smtClean="0"/>
              <a:t>84</a:t>
            </a:fld>
            <a:endParaRPr lang="en-US"/>
          </a:p>
        </p:txBody>
      </p:sp>
    </p:spTree>
    <p:extLst>
      <p:ext uri="{BB962C8B-B14F-4D97-AF65-F5344CB8AC3E}">
        <p14:creationId xmlns:p14="http://schemas.microsoft.com/office/powerpoint/2010/main" val="16796444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General</a:t>
            </a:r>
          </a:p>
          <a:p>
            <a:endParaRPr lang="en-US"/>
          </a:p>
          <a:p>
            <a:r>
              <a:rPr lang="en-US"/>
              <a:t>On systems with multiple processors, a directory is used for cache coherence. This directory is implemented as a distributed in-memory directory, with the coherence state of each cache line stored in metadata within the line itself in memory. This implementation improves over the pure snoop-based  mechanisms where for each memory access, the processor always checks the other processors’ caches  in order to know the coherence state of the line, i.e., if the line is present elsewhere, therefore increasing  the latency of each access. In directory based protocols, the directory tracks if the coherence state is changed. For example, a  memory read from another processor is recorded in the metadata in memory. These directory updates  result in write to memory (metadata) to record the change in coherence state.</a:t>
            </a:r>
          </a:p>
          <a:p>
            <a:endParaRPr lang="en-US"/>
          </a:p>
          <a:p>
            <a:r>
              <a:rPr lang="en-US"/>
              <a:t>### With DC PM</a:t>
            </a:r>
          </a:p>
          <a:p>
            <a:endParaRPr lang="en-US"/>
          </a:p>
          <a:p>
            <a:r>
              <a:rPr lang="en-US"/>
              <a:t> In cases where there are  cores in different processors repeatedly reading the same set of lines in the Intel Optane DC Persistent  Memory Module, there will be several writes to the Intel Optane DC Persistent Memory Module recording  the change in the coherence state each time. These writes are called “directory writes” and tend to be  random in nature. As a result, several of these writes can lower the effective Intel Optane DC Persistent  Memory Module bandwidth that is available to the application. From a software standpoint, it is worth while to consider how the Intel Optane DC Persistent Memory Module may be accessed by different  threads, and if these kind of patterns are observed, one option to consider is to change the coherence  protocol for Intel Optane DC Persistent Memory Module regions from directory-based to snoop-based by  disabling the directory system-wide.</a:t>
            </a:r>
          </a:p>
          <a:p>
            <a:endParaRPr lang="en-US"/>
          </a:p>
          <a:p>
            <a:endParaRPr lang="en-US"/>
          </a:p>
          <a:p>
            <a:endParaRPr lang="en-US"/>
          </a:p>
          <a:p>
            <a:r>
              <a:rPr lang="en-US"/>
              <a:t>__Lead to `bandwidth meltdown` in cross-NUMA NVM Access__</a:t>
            </a:r>
          </a:p>
        </p:txBody>
      </p:sp>
      <p:sp>
        <p:nvSpPr>
          <p:cNvPr id="4" name="灯片编号占位符 3"/>
          <p:cNvSpPr>
            <a:spLocks noGrp="1"/>
          </p:cNvSpPr>
          <p:nvPr>
            <p:ph type="sldNum" sz="quarter" idx="5"/>
          </p:nvPr>
        </p:nvSpPr>
        <p:spPr/>
        <p:txBody>
          <a:bodyPr/>
          <a:lstStyle/>
          <a:p>
            <a:fld id="{814105ED-92E5-4DBC-9ACA-611C869717B0}" type="slidenum">
              <a:rPr lang="en-US" smtClean="0"/>
              <a:t>85</a:t>
            </a:fld>
            <a:endParaRPr lang="en-US"/>
          </a:p>
        </p:txBody>
      </p:sp>
    </p:spTree>
    <p:extLst>
      <p:ext uri="{BB962C8B-B14F-4D97-AF65-F5344CB8AC3E}">
        <p14:creationId xmlns:p14="http://schemas.microsoft.com/office/powerpoint/2010/main" val="1132934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General</a:t>
            </a:r>
          </a:p>
          <a:p>
            <a:endParaRPr lang="en-US"/>
          </a:p>
          <a:p>
            <a:r>
              <a:rPr lang="en-US"/>
              <a:t>On systems with multiple processors, a directory is used for cache coherence. This directory is implemented as a distributed in-memory directory, with the coherence state of each cache line stored in metadata within the line itself in memory. This implementation improves over the pure snoop-based  mechanisms where for each memory access, the processor always checks the other processors’ caches  in order to know the coherence state of the line, i.e., if the line is present elsewhere, therefore increasing  the latency of each access. In directory based protocols, the directory tracks if the coherence state is changed. For example, a  memory read from another processor is recorded in the metadata in memory. These directory updates  result in write to memory (metadata) to record the change in coherence state.</a:t>
            </a:r>
          </a:p>
          <a:p>
            <a:endParaRPr lang="en-US"/>
          </a:p>
          <a:p>
            <a:r>
              <a:rPr lang="en-US"/>
              <a:t>### With DC PM</a:t>
            </a:r>
          </a:p>
          <a:p>
            <a:endParaRPr lang="en-US"/>
          </a:p>
          <a:p>
            <a:r>
              <a:rPr lang="en-US"/>
              <a:t> In cases where there are  cores in different processors repeatedly reading the same set of lines in the Intel Optane DC Persistent  Memory Module, there will be several writes to the Intel Optane DC Persistent Memory Module recording  the change in the coherence state each time. These writes are called “directory writes” and tend to be  random in nature. As a result, several of these writes can lower the effective Intel Optane DC Persistent  Memory Module bandwidth that is available to the application. From a software standpoint, it is worth while to consider how the Intel Optane DC Persistent Memory Module may be accessed by different  threads, and if these kind of patterns are observed, one option to consider is to change the coherence  protocol for Intel Optane DC Persistent Memory Module regions from directory-based to snoop-based by  disabling the directory system-wide.</a:t>
            </a:r>
          </a:p>
          <a:p>
            <a:endParaRPr lang="en-US"/>
          </a:p>
          <a:p>
            <a:endParaRPr lang="en-US"/>
          </a:p>
          <a:p>
            <a:endParaRPr lang="en-US"/>
          </a:p>
          <a:p>
            <a:r>
              <a:rPr lang="en-US"/>
              <a:t>__Lead to `bandwidth meltdown` in cross-NUMA NVM Access__</a:t>
            </a:r>
          </a:p>
        </p:txBody>
      </p:sp>
      <p:sp>
        <p:nvSpPr>
          <p:cNvPr id="4" name="灯片编号占位符 3"/>
          <p:cNvSpPr>
            <a:spLocks noGrp="1"/>
          </p:cNvSpPr>
          <p:nvPr>
            <p:ph type="sldNum" sz="quarter" idx="5"/>
          </p:nvPr>
        </p:nvSpPr>
        <p:spPr/>
        <p:txBody>
          <a:bodyPr/>
          <a:lstStyle/>
          <a:p>
            <a:fld id="{814105ED-92E5-4DBC-9ACA-611C869717B0}" type="slidenum">
              <a:rPr lang="en-US" smtClean="0"/>
              <a:t>86</a:t>
            </a:fld>
            <a:endParaRPr lang="en-US"/>
          </a:p>
        </p:txBody>
      </p:sp>
    </p:spTree>
    <p:extLst>
      <p:ext uri="{BB962C8B-B14F-4D97-AF65-F5344CB8AC3E}">
        <p14:creationId xmlns:p14="http://schemas.microsoft.com/office/powerpoint/2010/main" val="130654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Range Indexes (?????) --&gt; Maybe it means tree-based index?</a:t>
            </a:r>
          </a:p>
          <a:p>
            <a:endParaRPr lang="en-US"/>
          </a:p>
          <a:p>
            <a:r>
              <a:rPr lang="en-US"/>
              <a:t>### B+-Tree-Based persistent index</a:t>
            </a:r>
          </a:p>
          <a:p>
            <a:endParaRPr lang="en-US"/>
          </a:p>
          <a:p>
            <a:r>
              <a:rPr lang="en-US"/>
              <a:t>Use B+-Tree</a:t>
            </a:r>
          </a:p>
          <a:p>
            <a:endParaRPr lang="en-US"/>
          </a:p>
          <a:p>
            <a:endParaRPr lang="en-US"/>
          </a:p>
          <a:p>
            <a:endParaRPr lang="en-US"/>
          </a:p>
          <a:p>
            <a:r>
              <a:rPr lang="en-US"/>
              <a:t>__</a:t>
            </a:r>
            <a:r>
              <a:rPr lang="en-US" err="1"/>
              <a:t>FastFair</a:t>
            </a:r>
            <a:r>
              <a:rPr lang="en-US"/>
              <a:t>__</a:t>
            </a:r>
          </a:p>
          <a:p>
            <a:endParaRPr lang="en-US"/>
          </a:p>
          <a:p>
            <a:r>
              <a:rPr lang="en-US"/>
              <a:t>__</a:t>
            </a:r>
            <a:r>
              <a:rPr lang="en-US" err="1"/>
              <a:t>BzTree</a:t>
            </a:r>
            <a:r>
              <a:rPr lang="en-US"/>
              <a:t>__</a:t>
            </a:r>
          </a:p>
          <a:p>
            <a:endParaRPr lang="en-US"/>
          </a:p>
          <a:p>
            <a:r>
              <a:rPr lang="en-US"/>
              <a:t>__FP-Tree__</a:t>
            </a:r>
          </a:p>
          <a:p>
            <a:endParaRPr lang="en-US"/>
          </a:p>
          <a:p>
            <a:r>
              <a:rPr lang="en-US"/>
              <a:t>__LB+-Tree__</a:t>
            </a:r>
          </a:p>
          <a:p>
            <a:endParaRPr lang="en-US"/>
          </a:p>
          <a:p>
            <a:endParaRPr lang="en-US"/>
          </a:p>
          <a:p>
            <a:endParaRPr lang="en-US"/>
          </a:p>
          <a:p>
            <a:r>
              <a:rPr lang="en-US"/>
              <a:t>### </a:t>
            </a:r>
            <a:r>
              <a:rPr lang="en-US" err="1"/>
              <a:t>Trie</a:t>
            </a:r>
            <a:r>
              <a:rPr lang="en-US"/>
              <a:t>-based persistent index</a:t>
            </a:r>
          </a:p>
          <a:p>
            <a:endParaRPr lang="en-US"/>
          </a:p>
          <a:p>
            <a:r>
              <a:rPr lang="en-US"/>
              <a:t>ref: [</a:t>
            </a:r>
            <a:r>
              <a:rPr lang="en-US" err="1"/>
              <a:t>rohansuri</a:t>
            </a:r>
            <a:r>
              <a:rPr lang="en-US"/>
              <a:t>/adaptive-radix-tree: A fast and space efficient Radix tree in Java (github.com)](https://github.com/rohansuri/adaptive-radix-tree)</a:t>
            </a:r>
          </a:p>
          <a:p>
            <a:endParaRPr lang="en-US"/>
          </a:p>
          <a:p>
            <a:r>
              <a:rPr lang="en-US"/>
              <a:t>Prefix tree. (</a:t>
            </a:r>
            <a:r>
              <a:rPr lang="zh-CN" altLang="en-US"/>
              <a:t>前缀树</a:t>
            </a:r>
            <a:r>
              <a:rPr lang="en-US" altLang="zh-CN"/>
              <a:t>)</a:t>
            </a:r>
          </a:p>
          <a:p>
            <a:endParaRPr lang="en-US" altLang="zh-CN"/>
          </a:p>
          <a:p>
            <a:r>
              <a:rPr lang="en-US"/>
              <a:t>Radix Tree （</a:t>
            </a:r>
            <a:r>
              <a:rPr lang="zh-CN" altLang="en-US"/>
              <a:t>基数树）</a:t>
            </a:r>
            <a:r>
              <a:rPr lang="en-US" altLang="zh-CN"/>
              <a:t>: </a:t>
            </a:r>
            <a:r>
              <a:rPr lang="en-US"/>
              <a:t>A prefix tree  in which each node that is the only child is merged with its parents</a:t>
            </a:r>
          </a:p>
          <a:p>
            <a:endParaRPr lang="en-US"/>
          </a:p>
          <a:p>
            <a:r>
              <a:rPr lang="en-US"/>
              <a:t>Adaptive Radix Tree ()</a:t>
            </a:r>
          </a:p>
          <a:p>
            <a:endParaRPr lang="en-US"/>
          </a:p>
          <a:p>
            <a:pPr marL="171450" indent="-171450">
              <a:buFont typeface="Wingdings" panose="05000000000000000000" pitchFamily="2" charset="2"/>
              <a:buChar char="à"/>
            </a:pPr>
            <a:r>
              <a:rPr lang="en-US"/>
              <a:t>Adaptive Radix Tree</a:t>
            </a:r>
          </a:p>
          <a:p>
            <a:pPr marL="171450" indent="-171450">
              <a:buFont typeface="Wingdings" panose="05000000000000000000" pitchFamily="2" charset="2"/>
              <a:buChar char="à"/>
            </a:pPr>
            <a:r>
              <a:rPr lang="en-US"/>
              <a:t>A third class of data structures, known as </a:t>
            </a:r>
            <a:r>
              <a:rPr lang="en-US" err="1"/>
              <a:t>trie</a:t>
            </a:r>
            <a:r>
              <a:rPr lang="en-US"/>
              <a:t>, radix tree, prefix tree, and digital search tree, is illustrated in Figure 1. </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These data structures directly use the digital representation of keys instead of hashing or comparing keys. The underlying idea is similar to a thumb-index found in many alphabetically ordered dictionary books: The first character of a word can directly be used to jump to all words starting with that character. In a computer, this process can be repeated with the next characters until a match is found. As a consequence of this process, all operations have O(k) complexity where k is the length of the key. In the era of extremely large data sets, when n is growing faster than k, having a time complexity independent of n is very attractive. In this work, we present the adaptive radix tree (ART) which is a fast and space-efficient in-memory indexing structure specifically tuned for modern hardware. While most radix trees require to trade off tree height versus space efficiency by setting a globally valid fanout parameter, ART adapts the representation of every individual node, as exemplified in Figure 1. By adapting each inner node locally, it optimizes global space utilization and access efficiency at the same time. Nodes are represented using a small number of efficient and compact data structures, chosen dynamically depending on the number of child nodes. Two additional techniques, path compression and lazy expansion, allow ART to efficiently index long keys by collapsing nodes and thereby decreasing the tree height.</a:t>
            </a:r>
          </a:p>
          <a:p>
            <a:pPr marL="171450" indent="-171450">
              <a:buFont typeface="Wingdings" panose="05000000000000000000" pitchFamily="2" charset="2"/>
              <a:buChar char="à"/>
            </a:pPr>
            <a:r>
              <a:rPr lang="en-US"/>
              <a:t>__WOART__</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__P-ART__</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__ROART__</a:t>
            </a:r>
          </a:p>
        </p:txBody>
      </p:sp>
      <p:sp>
        <p:nvSpPr>
          <p:cNvPr id="4" name="灯片编号占位符 3"/>
          <p:cNvSpPr>
            <a:spLocks noGrp="1"/>
          </p:cNvSpPr>
          <p:nvPr>
            <p:ph type="sldNum" sz="quarter" idx="5"/>
          </p:nvPr>
        </p:nvSpPr>
        <p:spPr/>
        <p:txBody>
          <a:bodyPr/>
          <a:lstStyle/>
          <a:p>
            <a:fld id="{814105ED-92E5-4DBC-9ACA-611C869717B0}" type="slidenum">
              <a:rPr lang="en-US" smtClean="0"/>
              <a:t>11</a:t>
            </a:fld>
            <a:endParaRPr lang="en-US"/>
          </a:p>
        </p:txBody>
      </p:sp>
    </p:spTree>
    <p:extLst>
      <p:ext uri="{BB962C8B-B14F-4D97-AF65-F5344CB8AC3E}">
        <p14:creationId xmlns:p14="http://schemas.microsoft.com/office/powerpoint/2010/main" val="272415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 Range Indexes (?????) --&gt; Maybe it means tree-based index?</a:t>
            </a:r>
          </a:p>
          <a:p>
            <a:endParaRPr lang="en-US"/>
          </a:p>
          <a:p>
            <a:r>
              <a:rPr lang="en-US"/>
              <a:t>### B+-Tree-Based persistent index</a:t>
            </a:r>
          </a:p>
          <a:p>
            <a:endParaRPr lang="en-US"/>
          </a:p>
          <a:p>
            <a:r>
              <a:rPr lang="en-US"/>
              <a:t>Use B+-Tree</a:t>
            </a:r>
          </a:p>
          <a:p>
            <a:endParaRPr lang="en-US"/>
          </a:p>
          <a:p>
            <a:endParaRPr lang="en-US"/>
          </a:p>
          <a:p>
            <a:endParaRPr lang="en-US"/>
          </a:p>
          <a:p>
            <a:r>
              <a:rPr lang="en-US"/>
              <a:t>__</a:t>
            </a:r>
            <a:r>
              <a:rPr lang="en-US" err="1"/>
              <a:t>FastFair</a:t>
            </a:r>
            <a:r>
              <a:rPr lang="en-US"/>
              <a:t>__</a:t>
            </a:r>
          </a:p>
          <a:p>
            <a:endParaRPr lang="en-US"/>
          </a:p>
          <a:p>
            <a:r>
              <a:rPr lang="en-US"/>
              <a:t>__</a:t>
            </a:r>
            <a:r>
              <a:rPr lang="en-US" err="1"/>
              <a:t>BzTree</a:t>
            </a:r>
            <a:r>
              <a:rPr lang="en-US"/>
              <a:t>__</a:t>
            </a:r>
          </a:p>
          <a:p>
            <a:endParaRPr lang="en-US"/>
          </a:p>
          <a:p>
            <a:r>
              <a:rPr lang="en-US"/>
              <a:t>__FP-Tree__</a:t>
            </a:r>
          </a:p>
          <a:p>
            <a:endParaRPr lang="en-US"/>
          </a:p>
          <a:p>
            <a:r>
              <a:rPr lang="en-US"/>
              <a:t>__LB+-Tree__</a:t>
            </a:r>
          </a:p>
          <a:p>
            <a:endParaRPr lang="en-US"/>
          </a:p>
          <a:p>
            <a:endParaRPr lang="en-US"/>
          </a:p>
          <a:p>
            <a:endParaRPr lang="en-US"/>
          </a:p>
          <a:p>
            <a:r>
              <a:rPr lang="en-US"/>
              <a:t>### </a:t>
            </a:r>
            <a:r>
              <a:rPr lang="en-US" err="1"/>
              <a:t>Trie</a:t>
            </a:r>
            <a:r>
              <a:rPr lang="en-US"/>
              <a:t>-based persistent index</a:t>
            </a:r>
          </a:p>
          <a:p>
            <a:endParaRPr lang="en-US"/>
          </a:p>
          <a:p>
            <a:r>
              <a:rPr lang="en-US"/>
              <a:t>ref: [</a:t>
            </a:r>
            <a:r>
              <a:rPr lang="en-US" err="1"/>
              <a:t>rohansuri</a:t>
            </a:r>
            <a:r>
              <a:rPr lang="en-US"/>
              <a:t>/adaptive-radix-tree: A fast and space efficient Radix tree in Java (github.com)](https://github.com/rohansuri/adaptive-radix-tree)</a:t>
            </a:r>
          </a:p>
          <a:p>
            <a:endParaRPr lang="en-US"/>
          </a:p>
          <a:p>
            <a:r>
              <a:rPr lang="en-US"/>
              <a:t>Prefix tree. (</a:t>
            </a:r>
            <a:r>
              <a:rPr lang="zh-CN" altLang="en-US"/>
              <a:t>前缀树</a:t>
            </a:r>
            <a:r>
              <a:rPr lang="en-US" altLang="zh-CN"/>
              <a:t>)</a:t>
            </a:r>
          </a:p>
          <a:p>
            <a:endParaRPr lang="en-US" altLang="zh-CN"/>
          </a:p>
          <a:p>
            <a:r>
              <a:rPr lang="en-US"/>
              <a:t>Radix Tree （</a:t>
            </a:r>
            <a:r>
              <a:rPr lang="zh-CN" altLang="en-US"/>
              <a:t>基数树）</a:t>
            </a:r>
            <a:r>
              <a:rPr lang="en-US" altLang="zh-CN"/>
              <a:t>: </a:t>
            </a:r>
            <a:r>
              <a:rPr lang="en-US"/>
              <a:t>A prefix tree  in which each node that is the only child is merged with its parents</a:t>
            </a:r>
          </a:p>
          <a:p>
            <a:endParaRPr lang="en-US"/>
          </a:p>
          <a:p>
            <a:r>
              <a:rPr lang="en-US"/>
              <a:t>Adaptive Radix Tree ()</a:t>
            </a:r>
          </a:p>
          <a:p>
            <a:endParaRPr lang="en-US"/>
          </a:p>
          <a:p>
            <a:pPr marL="171450" indent="-171450">
              <a:buFont typeface="Wingdings" panose="05000000000000000000" pitchFamily="2" charset="2"/>
              <a:buChar char="à"/>
            </a:pPr>
            <a:r>
              <a:rPr lang="en-US"/>
              <a:t>Adaptive Radix Tree</a:t>
            </a:r>
          </a:p>
          <a:p>
            <a:pPr marL="171450" indent="-171450">
              <a:buFont typeface="Wingdings" panose="05000000000000000000" pitchFamily="2" charset="2"/>
              <a:buChar char="à"/>
            </a:pPr>
            <a:r>
              <a:rPr lang="en-US"/>
              <a:t>A third class of data structures, known as </a:t>
            </a:r>
            <a:r>
              <a:rPr lang="en-US" err="1"/>
              <a:t>trie</a:t>
            </a:r>
            <a:r>
              <a:rPr lang="en-US"/>
              <a:t>, radix tree, prefix tree, and digital search tree, is illustrated in Figure 1. </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These data structures directly use the digital representation of keys instead of hashing or comparing keys. The underlying idea is similar to a thumb-index found in many alphabetically ordered dictionary books: The first character of a word can directly be used to jump to all words starting with that character. In a computer, this process can be repeated with the next characters until a match is found. As a consequence of this process, all operations have O(k) complexity where k is the length of the key. In the era of extremely large data sets, when n is growing faster than k, having a time complexity independent of n is very attractive. In this work, we present the adaptive radix tree (ART) which is a fast and space-efficient in-memory indexing structure specifically tuned for modern hardware. While most radix trees require to trade off tree height versus space efficiency by setting a globally valid fanout parameter, ART adapts the representation of every individual node, as exemplified in Figure 1. By adapting each inner node locally, it optimizes global space utilization and access efficiency at the same time. Nodes are represented using a small number of efficient and compact data structures, chosen dynamically depending on the number of child nodes. Two additional techniques, path compression and lazy expansion, allow ART to efficiently index long keys by collapsing nodes and thereby decreasing the tree height.</a:t>
            </a:r>
          </a:p>
          <a:p>
            <a:pPr marL="171450" indent="-171450">
              <a:buFont typeface="Wingdings" panose="05000000000000000000" pitchFamily="2" charset="2"/>
              <a:buChar char="à"/>
            </a:pPr>
            <a:r>
              <a:rPr lang="en-US"/>
              <a:t>__WOART__</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__P-ART__</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__ROART__</a:t>
            </a:r>
          </a:p>
        </p:txBody>
      </p:sp>
      <p:sp>
        <p:nvSpPr>
          <p:cNvPr id="4" name="灯片编号占位符 3"/>
          <p:cNvSpPr>
            <a:spLocks noGrp="1"/>
          </p:cNvSpPr>
          <p:nvPr>
            <p:ph type="sldNum" sz="quarter" idx="5"/>
          </p:nvPr>
        </p:nvSpPr>
        <p:spPr/>
        <p:txBody>
          <a:bodyPr/>
          <a:lstStyle/>
          <a:p>
            <a:fld id="{814105ED-92E5-4DBC-9ACA-611C869717B0}" type="slidenum">
              <a:rPr lang="en-US" smtClean="0"/>
              <a:t>12</a:t>
            </a:fld>
            <a:endParaRPr lang="en-US"/>
          </a:p>
        </p:txBody>
      </p:sp>
    </p:spTree>
    <p:extLst>
      <p:ext uri="{BB962C8B-B14F-4D97-AF65-F5344CB8AC3E}">
        <p14:creationId xmlns:p14="http://schemas.microsoft.com/office/powerpoint/2010/main" val="295627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384933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203724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30477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a:defRPr sz="4000" b="1" baseline="0">
                <a:solidFill>
                  <a:srgbClr val="543795"/>
                </a:solidFill>
                <a:latin typeface="Gill Sans MT" panose="020B0502020104020203" pitchFamily="34" charset="0"/>
                <a:ea typeface="+mn-ea"/>
              </a:defRPr>
            </a:lvl1pPr>
          </a:lstStyle>
          <a:p>
            <a:r>
              <a:rPr lang="zh-CN" altLang="en-US"/>
              <a:t>单击此处编辑母版标题样式</a:t>
            </a:r>
          </a:p>
        </p:txBody>
      </p:sp>
      <p:sp>
        <p:nvSpPr>
          <p:cNvPr id="3" name="内容占位符 2"/>
          <p:cNvSpPr>
            <a:spLocks noGrp="1"/>
          </p:cNvSpPr>
          <p:nvPr>
            <p:ph idx="1"/>
          </p:nvPr>
        </p:nvSpPr>
        <p:spPr>
          <a:xfrm>
            <a:off x="838200" y="1213837"/>
            <a:ext cx="10515600" cy="4963126"/>
          </a:xfrm>
        </p:spPr>
        <p:txBody>
          <a:bodyPr>
            <a:normAutofit/>
          </a:bodyPr>
          <a:lstStyle>
            <a:lvl1pPr>
              <a:defRPr sz="3200" b="1" baseline="0">
                <a:latin typeface="Gill Sans MT" panose="020B0502020104020203" pitchFamily="34" charset="0"/>
              </a:defRPr>
            </a:lvl1pPr>
            <a:lvl2pPr>
              <a:defRPr sz="2800" b="1" baseline="0">
                <a:latin typeface="楷体" panose="02010609060101010101" pitchFamily="49" charset="-122"/>
                <a:ea typeface="楷体" panose="02010609060101010101" pitchFamily="49" charset="-122"/>
              </a:defRPr>
            </a:lvl2pPr>
            <a:lvl3pPr>
              <a:defRPr sz="2400" b="1" baseline="0">
                <a:latin typeface="楷体" panose="02010609060101010101" pitchFamily="49" charset="-122"/>
                <a:ea typeface="楷体" panose="02010609060101010101" pitchFamily="49" charset="-122"/>
              </a:defRPr>
            </a:lvl3pPr>
            <a:lvl4pPr>
              <a:defRPr sz="2000" b="1" baseline="0">
                <a:latin typeface="楷体" panose="02010609060101010101" pitchFamily="49" charset="-122"/>
                <a:ea typeface="楷体" panose="02010609060101010101" pitchFamily="49" charset="-122"/>
              </a:defRPr>
            </a:lvl4pPr>
            <a:lvl5pPr>
              <a:defRPr sz="2000" b="1" baseline="0">
                <a:latin typeface="楷体" panose="02010609060101010101" pitchFamily="49" charset="-122"/>
                <a:ea typeface="楷体" panose="02010609060101010101" pitchFamily="49"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a:p>
        </p:txBody>
      </p:sp>
    </p:spTree>
    <p:extLst>
      <p:ext uri="{BB962C8B-B14F-4D97-AF65-F5344CB8AC3E}">
        <p14:creationId xmlns:p14="http://schemas.microsoft.com/office/powerpoint/2010/main" val="42502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F947B6A-4B73-4BD1-9F1B-A1EB82EA820D}" type="datetimeFigureOut">
              <a:rPr lang="zh-CN" altLang="en-US" smtClean="0"/>
              <a:t>2021/11/24</a:t>
            </a:fld>
            <a:endParaRPr lang="zh-CN" altLang="en-US"/>
          </a:p>
        </p:txBody>
      </p:sp>
      <p:sp>
        <p:nvSpPr>
          <p:cNvPr id="6"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a:p>
        </p:txBody>
      </p:sp>
    </p:spTree>
    <p:extLst>
      <p:ext uri="{BB962C8B-B14F-4D97-AF65-F5344CB8AC3E}">
        <p14:creationId xmlns:p14="http://schemas.microsoft.com/office/powerpoint/2010/main" val="30816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a:defRPr>
                <a:latin typeface="Gill Sans MT" panose="020B0502020104020203" pitchFamily="34" charset="0"/>
                <a:ea typeface="+mn-ea"/>
              </a:defRPr>
            </a:lvl1pPr>
          </a:lstStyle>
          <a:p>
            <a:r>
              <a:rPr lang="zh-CN" altLang="en-US"/>
              <a:t>单击此处编辑母版标题样式</a:t>
            </a:r>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F947B6A-4B73-4BD1-9F1B-A1EB82EA820D}" type="datetimeFigureOut">
              <a:rPr lang="zh-CN" altLang="en-US" smtClean="0"/>
              <a:t>2021/11/24</a:t>
            </a:fld>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a:p>
        </p:txBody>
      </p:sp>
    </p:spTree>
    <p:extLst>
      <p:ext uri="{BB962C8B-B14F-4D97-AF65-F5344CB8AC3E}">
        <p14:creationId xmlns:p14="http://schemas.microsoft.com/office/powerpoint/2010/main" val="383362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a:defRPr>
                <a:latin typeface="+mn-ea"/>
                <a:ea typeface="+mn-ea"/>
              </a:defRPr>
            </a:lvl1pPr>
          </a:lstStyle>
          <a:p>
            <a:r>
              <a:rPr lang="zh-CN" altLang="en-US"/>
              <a:t>单击此处编辑母版标题样式</a:t>
            </a:r>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F947B6A-4B73-4BD1-9F1B-A1EB82EA820D}" type="datetimeFigureOut">
              <a:rPr lang="zh-CN" altLang="en-US" smtClean="0"/>
              <a:t>2021/11/24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a:p>
        </p:txBody>
      </p:sp>
    </p:spTree>
    <p:extLst>
      <p:ext uri="{BB962C8B-B14F-4D97-AF65-F5344CB8AC3E}">
        <p14:creationId xmlns:p14="http://schemas.microsoft.com/office/powerpoint/2010/main" val="9324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a:t>单击此处编辑母版标题样式</a:t>
            </a: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36524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257645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8"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20977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8" name="日期占位符 6"/>
          <p:cNvSpPr>
            <a:spLocks noGrp="1"/>
          </p:cNvSpPr>
          <p:nvPr>
            <p:ph type="dt" sz="half" idx="10"/>
          </p:nvPr>
        </p:nvSpPr>
        <p:spPr>
          <a:xfrm>
            <a:off x="838200" y="6356350"/>
            <a:ext cx="2743200" cy="365125"/>
          </a:xfrm>
        </p:spPr>
        <p:txBody>
          <a:bodyPr/>
          <a:lstStyle/>
          <a:p>
            <a:fld id="{7F947B6A-4B73-4BD1-9F1B-A1EB82EA820D}" type="datetimeFigureOut">
              <a:rPr lang="zh-CN" altLang="en-US" smtClean="0"/>
              <a:t>2021/11/24</a:t>
            </a:fld>
            <a:endParaRPr lang="zh-CN" altLang="en-US"/>
          </a:p>
        </p:txBody>
      </p:sp>
    </p:spTree>
    <p:extLst>
      <p:ext uri="{BB962C8B-B14F-4D97-AF65-F5344CB8AC3E}">
        <p14:creationId xmlns:p14="http://schemas.microsoft.com/office/powerpoint/2010/main" val="369473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7B6A-4B73-4BD1-9F1B-A1EB82EA820D}" type="datetimeFigureOut">
              <a:rPr lang="zh-CN" altLang="en-US" smtClean="0"/>
              <a:t>2021/11/24</a:t>
            </a:fld>
            <a:endParaRPr lang="zh-CN" altLang="en-US"/>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43AB-BB00-44EC-A70D-BD02C261FDC8}" type="slidenum">
              <a:rPr lang="zh-CN" altLang="en-US" smtClean="0"/>
              <a:t>‹#›</a:t>
            </a:fld>
            <a:endParaRPr lang="zh-CN" altLang="en-US"/>
          </a:p>
        </p:txBody>
      </p:sp>
    </p:spTree>
    <p:extLst>
      <p:ext uri="{BB962C8B-B14F-4D97-AF65-F5344CB8AC3E}">
        <p14:creationId xmlns:p14="http://schemas.microsoft.com/office/powerpoint/2010/main" val="713584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7.xml" /><Relationship Id="rId1" Type="http://schemas.openxmlformats.org/officeDocument/2006/relationships/slideLayout" Target="../slideLayouts/slideLayout2.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slides/_rels/slide5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8.xml" /><Relationship Id="rId1" Type="http://schemas.openxmlformats.org/officeDocument/2006/relationships/slideLayout" Target="../slideLayouts/slideLayout2.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slides/_rels/slide5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9.xml" /><Relationship Id="rId1" Type="http://schemas.openxmlformats.org/officeDocument/2006/relationships/slideLayout" Target="../slideLayouts/slideLayout2.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0.xml" /><Relationship Id="rId1" Type="http://schemas.openxmlformats.org/officeDocument/2006/relationships/slideLayout" Target="../slideLayouts/slideLayout2.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slides/_rels/slide6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1.xml" /><Relationship Id="rId1" Type="http://schemas.openxmlformats.org/officeDocument/2006/relationships/slideLayout" Target="../slideLayouts/slideLayout2.xml"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5193" y="1122363"/>
            <a:ext cx="11290040" cy="2387600"/>
          </a:xfrm>
        </p:spPr>
        <p:txBody>
          <a:bodyPr>
            <a:normAutofit/>
          </a:bodyPr>
          <a:lstStyle/>
          <a:p>
            <a:r>
              <a:rPr lang="en-US" altLang="zh-CN" sz="4000" err="1"/>
              <a:t>PACTree</a:t>
            </a:r>
            <a:r>
              <a:rPr lang="en-US" altLang="zh-CN" sz="4000"/>
              <a:t>: A High Performance Persistent Range Index Using PAC Guidelines</a:t>
            </a:r>
            <a:br>
              <a:rPr lang="en-US" altLang="zh-CN" sz="4000"/>
            </a:br>
            <a:br>
              <a:rPr lang="en-US" altLang="zh-CN" sz="4000"/>
            </a:br>
            <a:r>
              <a:rPr lang="en-US" altLang="zh-CN" sz="3200"/>
              <a:t>SOSP’21</a:t>
            </a:r>
            <a:endParaRPr lang="zh-CN" altLang="en-US" sz="4000"/>
          </a:p>
        </p:txBody>
      </p:sp>
      <p:sp>
        <p:nvSpPr>
          <p:cNvPr id="3" name="副标题 2"/>
          <p:cNvSpPr>
            <a:spLocks noGrp="1"/>
          </p:cNvSpPr>
          <p:nvPr>
            <p:ph type="subTitle" idx="1"/>
          </p:nvPr>
        </p:nvSpPr>
        <p:spPr>
          <a:xfrm>
            <a:off x="1206760" y="3620700"/>
            <a:ext cx="10400522" cy="2509512"/>
          </a:xfrm>
        </p:spPr>
        <p:txBody>
          <a:bodyPr>
            <a:normAutofit/>
          </a:bodyPr>
          <a:lstStyle/>
          <a:p>
            <a:r>
              <a:rPr lang="en-US" err="1"/>
              <a:t>Wook-Hee</a:t>
            </a:r>
            <a:r>
              <a:rPr lang="en-US"/>
              <a:t> Kim, R. Madhava Krishnan, </a:t>
            </a:r>
            <a:r>
              <a:rPr lang="en-US" err="1"/>
              <a:t>Xinwei</a:t>
            </a:r>
            <a:r>
              <a:rPr lang="en-US"/>
              <a:t> Fu, </a:t>
            </a:r>
            <a:r>
              <a:rPr lang="en-US" err="1"/>
              <a:t>Sanidhya</a:t>
            </a:r>
            <a:r>
              <a:rPr lang="en-US"/>
              <a:t> Kashyap </a:t>
            </a:r>
            <a:r>
              <a:rPr lang="en-US" err="1"/>
              <a:t>Changwoo</a:t>
            </a:r>
            <a:r>
              <a:rPr lang="en-US"/>
              <a:t> Min</a:t>
            </a:r>
          </a:p>
          <a:p>
            <a:endParaRPr lang="en-US" altLang="zh-CN" sz="2000"/>
          </a:p>
          <a:p>
            <a:r>
              <a:rPr lang="en-US" altLang="zh-CN" sz="2000"/>
              <a:t>Presenter: </a:t>
            </a:r>
            <a:r>
              <a:rPr lang="en-US" altLang="zh-CN" sz="2000" err="1"/>
              <a:t>Jingbo</a:t>
            </a:r>
            <a:r>
              <a:rPr lang="en-US" altLang="zh-CN" sz="2000"/>
              <a:t> </a:t>
            </a:r>
            <a:r>
              <a:rPr lang="en-US" altLang="zh-CN" sz="2000" err="1"/>
              <a:t>Su</a:t>
            </a:r>
            <a:r>
              <a:rPr lang="en-US" altLang="zh-CN" sz="2000"/>
              <a:t>, Luofan Chen</a:t>
            </a:r>
          </a:p>
          <a:p>
            <a:endParaRPr lang="en-US" altLang="zh-CN" sz="2000"/>
          </a:p>
          <a:p>
            <a:r>
              <a:rPr lang="en-US" altLang="zh-CN" sz="2000"/>
              <a:t>2021-11-17</a:t>
            </a:r>
          </a:p>
          <a:p>
            <a:endParaRPr lang="en-US" altLang="zh-CN" sz="2000"/>
          </a:p>
        </p:txBody>
      </p:sp>
    </p:spTree>
    <p:extLst>
      <p:ext uri="{BB962C8B-B14F-4D97-AF65-F5344CB8AC3E}">
        <p14:creationId xmlns:p14="http://schemas.microsoft.com/office/powerpoint/2010/main" val="245535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D8C-A4F6-4305-9D06-DF7EB61FD315}"/>
              </a:ext>
            </a:extLst>
          </p:cNvPr>
          <p:cNvSpPr>
            <a:spLocks noGrp="1"/>
          </p:cNvSpPr>
          <p:nvPr>
            <p:ph type="title"/>
          </p:nvPr>
        </p:nvSpPr>
        <p:spPr/>
        <p:txBody>
          <a:bodyPr/>
          <a:lstStyle/>
          <a:p>
            <a:r>
              <a:rPr lang="en-US" b="0">
                <a:latin typeface="Gill Sans MT"/>
              </a:rPr>
              <a:t>Primer: Software Stack</a:t>
            </a:r>
          </a:p>
        </p:txBody>
      </p:sp>
      <p:sp>
        <p:nvSpPr>
          <p:cNvPr id="6" name="文本框 5">
            <a:extLst>
              <a:ext uri="{FF2B5EF4-FFF2-40B4-BE49-F238E27FC236}">
                <a16:creationId xmlns:a16="http://schemas.microsoft.com/office/drawing/2014/main" id="{EA0A1329-C6CB-46FF-8A16-022DE608C87C}"/>
              </a:ext>
            </a:extLst>
          </p:cNvPr>
          <p:cNvSpPr txBox="1"/>
          <p:nvPr/>
        </p:nvSpPr>
        <p:spPr>
          <a:xfrm>
            <a:off x="767939" y="1337134"/>
            <a:ext cx="10656122" cy="461665"/>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US" sz="2400">
                <a:latin typeface="Gill Sans MT"/>
              </a:rPr>
              <a:t>DAX (Direct Access) : Directly expose an NVM space to the program using </a:t>
            </a:r>
            <a:r>
              <a:rPr lang="en-US" sz="2400" err="1">
                <a:latin typeface="Gill Sans MT"/>
                <a:cs typeface="Cascadia Mono" panose="020B0609020000020004" pitchFamily="49" charset="0"/>
              </a:rPr>
              <a:t>mmap</a:t>
            </a:r>
            <a:endParaRPr lang="en-US" sz="2400">
              <a:latin typeface="Gill Sans MT"/>
              <a:cs typeface="Cascadia Mono" panose="020B0609020000020004" pitchFamily="49" charset="0"/>
            </a:endParaRPr>
          </a:p>
        </p:txBody>
      </p:sp>
      <p:grpSp>
        <p:nvGrpSpPr>
          <p:cNvPr id="19" name="组合 18">
            <a:extLst>
              <a:ext uri="{FF2B5EF4-FFF2-40B4-BE49-F238E27FC236}">
                <a16:creationId xmlns:a16="http://schemas.microsoft.com/office/drawing/2014/main" id="{167A96A8-FF31-4D7B-9941-0C5A5142B96F}"/>
              </a:ext>
            </a:extLst>
          </p:cNvPr>
          <p:cNvGrpSpPr/>
          <p:nvPr/>
        </p:nvGrpSpPr>
        <p:grpSpPr>
          <a:xfrm>
            <a:off x="955559" y="2210739"/>
            <a:ext cx="4431669" cy="3596991"/>
            <a:chOff x="1136183" y="2213898"/>
            <a:chExt cx="4431669" cy="3596991"/>
          </a:xfrm>
        </p:grpSpPr>
        <p:cxnSp>
          <p:nvCxnSpPr>
            <p:cNvPr id="13" name="直接箭头连接符 12">
              <a:extLst>
                <a:ext uri="{FF2B5EF4-FFF2-40B4-BE49-F238E27FC236}">
                  <a16:creationId xmlns:a16="http://schemas.microsoft.com/office/drawing/2014/main" id="{D7887823-5A01-484E-BC7C-818E5AFB1F11}"/>
                </a:ext>
              </a:extLst>
            </p:cNvPr>
            <p:cNvCxnSpPr>
              <a:cxnSpLocks/>
            </p:cNvCxnSpPr>
            <p:nvPr/>
          </p:nvCxnSpPr>
          <p:spPr>
            <a:xfrm>
              <a:off x="3526222" y="2886560"/>
              <a:ext cx="0" cy="2224330"/>
            </a:xfrm>
            <a:prstGeom prst="straightConnector1">
              <a:avLst/>
            </a:prstGeom>
            <a:ln w="1397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29A2065-90CF-4C19-B9B2-A3F4F628355A}"/>
                </a:ext>
              </a:extLst>
            </p:cNvPr>
            <p:cNvCxnSpPr>
              <a:cxnSpLocks/>
            </p:cNvCxnSpPr>
            <p:nvPr/>
          </p:nvCxnSpPr>
          <p:spPr>
            <a:xfrm>
              <a:off x="2028497" y="2925739"/>
              <a:ext cx="0" cy="2224330"/>
            </a:xfrm>
            <a:prstGeom prst="straightConnector1">
              <a:avLst/>
            </a:prstGeom>
            <a:ln w="1397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C30EB6FB-9A7E-4058-84A4-A806B5A0A687}"/>
                </a:ext>
              </a:extLst>
            </p:cNvPr>
            <p:cNvSpPr/>
            <p:nvPr/>
          </p:nvSpPr>
          <p:spPr>
            <a:xfrm>
              <a:off x="1145628" y="2213898"/>
              <a:ext cx="3468413" cy="672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Gill Sans MT"/>
                </a:rPr>
                <a:t>NVM Program</a:t>
              </a:r>
            </a:p>
          </p:txBody>
        </p:sp>
        <p:sp>
          <p:nvSpPr>
            <p:cNvPr id="8" name="矩形 7">
              <a:extLst>
                <a:ext uri="{FF2B5EF4-FFF2-40B4-BE49-F238E27FC236}">
                  <a16:creationId xmlns:a16="http://schemas.microsoft.com/office/drawing/2014/main" id="{4F04FCAD-F4BA-4389-AA4D-A3740CA613F5}"/>
                </a:ext>
              </a:extLst>
            </p:cNvPr>
            <p:cNvSpPr/>
            <p:nvPr/>
          </p:nvSpPr>
          <p:spPr>
            <a:xfrm>
              <a:off x="1145628" y="4010619"/>
              <a:ext cx="1849820" cy="59414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NVM File system</a:t>
              </a:r>
            </a:p>
          </p:txBody>
        </p:sp>
        <p:sp>
          <p:nvSpPr>
            <p:cNvPr id="9" name="矩形 8">
              <a:extLst>
                <a:ext uri="{FF2B5EF4-FFF2-40B4-BE49-F238E27FC236}">
                  <a16:creationId xmlns:a16="http://schemas.microsoft.com/office/drawing/2014/main" id="{D622B4A8-7700-497D-81C9-F14F2937ED5D}"/>
                </a:ext>
              </a:extLst>
            </p:cNvPr>
            <p:cNvSpPr/>
            <p:nvPr/>
          </p:nvSpPr>
          <p:spPr>
            <a:xfrm>
              <a:off x="2564524" y="3377215"/>
              <a:ext cx="2049515" cy="59414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NVM Allocator</a:t>
              </a:r>
            </a:p>
          </p:txBody>
        </p:sp>
        <p:sp>
          <p:nvSpPr>
            <p:cNvPr id="14" name="矩形 13">
              <a:extLst>
                <a:ext uri="{FF2B5EF4-FFF2-40B4-BE49-F238E27FC236}">
                  <a16:creationId xmlns:a16="http://schemas.microsoft.com/office/drawing/2014/main" id="{B8D4617B-8508-4B58-9BCE-A300E815D486}"/>
                </a:ext>
              </a:extLst>
            </p:cNvPr>
            <p:cNvSpPr/>
            <p:nvPr/>
          </p:nvSpPr>
          <p:spPr>
            <a:xfrm>
              <a:off x="2995447" y="4010619"/>
              <a:ext cx="1618589" cy="594146"/>
            </a:xfrm>
            <a:prstGeom prst="rect">
              <a:avLst/>
            </a:prstGeom>
            <a:noFill/>
            <a:ln w="190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D0341934-B5F6-43D8-AF5C-A512E0846D6D}"/>
                </a:ext>
              </a:extLst>
            </p:cNvPr>
            <p:cNvSpPr txBox="1"/>
            <p:nvPr/>
          </p:nvSpPr>
          <p:spPr>
            <a:xfrm>
              <a:off x="3025139" y="4092684"/>
              <a:ext cx="1651414" cy="369332"/>
            </a:xfrm>
            <a:prstGeom prst="rect">
              <a:avLst/>
            </a:prstGeom>
            <a:noFill/>
          </p:spPr>
          <p:txBody>
            <a:bodyPr wrap="none" lIns="91440" tIns="45720" rIns="91440" bIns="45720" rtlCol="0" anchor="t">
              <a:spAutoFit/>
            </a:bodyPr>
            <a:lstStyle/>
            <a:p>
              <a:r>
                <a:rPr lang="en-US" err="1">
                  <a:latin typeface="Cascadia Mono"/>
                  <a:cs typeface="Cascadia Mono" panose="020B0609020000020004" pitchFamily="49" charset="0"/>
                </a:rPr>
                <a:t>mmap</a:t>
              </a:r>
              <a:r>
                <a:rPr lang="en-US"/>
                <a:t> </a:t>
              </a:r>
              <a:r>
                <a:rPr lang="en-US">
                  <a:latin typeface="Gill Sans MT"/>
                </a:rPr>
                <a:t>mapping</a:t>
              </a:r>
            </a:p>
          </p:txBody>
        </p:sp>
        <p:sp>
          <p:nvSpPr>
            <p:cNvPr id="16" name="矩形 15">
              <a:extLst>
                <a:ext uri="{FF2B5EF4-FFF2-40B4-BE49-F238E27FC236}">
                  <a16:creationId xmlns:a16="http://schemas.microsoft.com/office/drawing/2014/main" id="{D74268D3-1B10-4483-9BC0-04A815F43832}"/>
                </a:ext>
              </a:extLst>
            </p:cNvPr>
            <p:cNvSpPr/>
            <p:nvPr/>
          </p:nvSpPr>
          <p:spPr>
            <a:xfrm>
              <a:off x="1145628" y="5138227"/>
              <a:ext cx="3268717" cy="672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Gill Sans MT"/>
                </a:rPr>
                <a:t>NVM Hardware</a:t>
              </a:r>
            </a:p>
          </p:txBody>
        </p:sp>
        <p:sp>
          <p:nvSpPr>
            <p:cNvPr id="17" name="文本框 16">
              <a:extLst>
                <a:ext uri="{FF2B5EF4-FFF2-40B4-BE49-F238E27FC236}">
                  <a16:creationId xmlns:a16="http://schemas.microsoft.com/office/drawing/2014/main" id="{94505ED2-5F61-4AF5-B585-2712A4C00818}"/>
                </a:ext>
              </a:extLst>
            </p:cNvPr>
            <p:cNvSpPr txBox="1"/>
            <p:nvPr/>
          </p:nvSpPr>
          <p:spPr>
            <a:xfrm>
              <a:off x="1136183" y="3067512"/>
              <a:ext cx="1043155" cy="923330"/>
            </a:xfrm>
            <a:prstGeom prst="rect">
              <a:avLst/>
            </a:prstGeom>
            <a:noFill/>
          </p:spPr>
          <p:txBody>
            <a:bodyPr wrap="square" lIns="91440" tIns="45720" rIns="91440" bIns="45720" rtlCol="0" anchor="t">
              <a:spAutoFit/>
            </a:bodyPr>
            <a:lstStyle/>
            <a:p>
              <a:r>
                <a:rPr lang="en-US">
                  <a:latin typeface="Gill Sans MT"/>
                </a:rPr>
                <a:t>File system API</a:t>
              </a:r>
            </a:p>
          </p:txBody>
        </p:sp>
        <p:sp>
          <p:nvSpPr>
            <p:cNvPr id="18" name="文本框 17">
              <a:extLst>
                <a:ext uri="{FF2B5EF4-FFF2-40B4-BE49-F238E27FC236}">
                  <a16:creationId xmlns:a16="http://schemas.microsoft.com/office/drawing/2014/main" id="{DE625241-3A5A-4D3A-9D93-EE99F5F0739D}"/>
                </a:ext>
              </a:extLst>
            </p:cNvPr>
            <p:cNvSpPr txBox="1"/>
            <p:nvPr/>
          </p:nvSpPr>
          <p:spPr>
            <a:xfrm>
              <a:off x="3718032" y="2971644"/>
              <a:ext cx="1849820" cy="369332"/>
            </a:xfrm>
            <a:prstGeom prst="rect">
              <a:avLst/>
            </a:prstGeom>
            <a:noFill/>
          </p:spPr>
          <p:txBody>
            <a:bodyPr wrap="square" rtlCol="0">
              <a:spAutoFit/>
            </a:bodyPr>
            <a:lstStyle/>
            <a:p>
              <a:r>
                <a:rPr lang="en-US">
                  <a:latin typeface="Cascadia Mono" panose="020B0609020000020004" pitchFamily="49" charset="0"/>
                  <a:cs typeface="Cascadia Mono" panose="020B0609020000020004" pitchFamily="49" charset="0"/>
                </a:rPr>
                <a:t>load/store</a:t>
              </a:r>
            </a:p>
          </p:txBody>
        </p:sp>
      </p:grpSp>
      <p:sp>
        <p:nvSpPr>
          <p:cNvPr id="20" name="文本框 19">
            <a:extLst>
              <a:ext uri="{FF2B5EF4-FFF2-40B4-BE49-F238E27FC236}">
                <a16:creationId xmlns:a16="http://schemas.microsoft.com/office/drawing/2014/main" id="{F67482FD-B8CE-400B-B69C-209DBED9FC45}"/>
              </a:ext>
            </a:extLst>
          </p:cNvPr>
          <p:cNvSpPr txBox="1"/>
          <p:nvPr/>
        </p:nvSpPr>
        <p:spPr>
          <a:xfrm>
            <a:off x="5316286" y="2220022"/>
            <a:ext cx="6938823" cy="1846275"/>
          </a:xfrm>
          <a:prstGeom prst="rect">
            <a:avLst/>
          </a:prstGeom>
          <a:noFill/>
        </p:spPr>
        <p:txBody>
          <a:bodyPr wrap="none" lIns="91440" tIns="45720" rIns="91440" bIns="45720" rtlCol="0" anchor="t">
            <a:spAutoFit/>
          </a:bodyPr>
          <a:lstStyle/>
          <a:p>
            <a:pPr marL="342900" indent="-342900">
              <a:lnSpc>
                <a:spcPct val="200000"/>
              </a:lnSpc>
              <a:buFont typeface="Wingdings" panose="020B0604020202020204" pitchFamily="34" charset="0"/>
              <a:buChar char="§"/>
            </a:pPr>
            <a:r>
              <a:rPr lang="en-US" sz="2000">
                <a:latin typeface="Gill Sans MT"/>
              </a:rPr>
              <a:t>NVM Allocator: Manages the </a:t>
            </a:r>
            <a:r>
              <a:rPr lang="en-US" sz="2000" err="1">
                <a:latin typeface="Gill Sans MT"/>
              </a:rPr>
              <a:t>mmap</a:t>
            </a:r>
            <a:r>
              <a:rPr lang="en-US" sz="2000">
                <a:latin typeface="Gill Sans MT"/>
              </a:rPr>
              <a:t>-ed NVM space</a:t>
            </a:r>
            <a:endParaRPr lang="en-US"/>
          </a:p>
          <a:p>
            <a:pPr marL="742950" lvl="1" indent="-285750">
              <a:lnSpc>
                <a:spcPct val="200000"/>
              </a:lnSpc>
              <a:buFont typeface="Arial" panose="020B0604020202020204" pitchFamily="34" charset="0"/>
              <a:buChar char="•"/>
            </a:pPr>
            <a:r>
              <a:rPr lang="en-US" sz="2000">
                <a:latin typeface="Gill Sans MT"/>
              </a:rPr>
              <a:t>Should guarantee crash consistency</a:t>
            </a:r>
          </a:p>
          <a:p>
            <a:pPr marL="742950" lvl="1" indent="-285750">
              <a:lnSpc>
                <a:spcPct val="200000"/>
              </a:lnSpc>
              <a:buFont typeface="Arial" panose="020B0604020202020204" pitchFamily="34" charset="0"/>
              <a:buChar char="•"/>
            </a:pPr>
            <a:r>
              <a:rPr lang="en-US" sz="2000">
                <a:latin typeface="Gill Sans MT"/>
              </a:rPr>
              <a:t>One NVM heap             Resources on one NUMA node</a:t>
            </a:r>
          </a:p>
        </p:txBody>
      </p:sp>
      <p:cxnSp>
        <p:nvCxnSpPr>
          <p:cNvPr id="22" name="直接箭头连接符 21">
            <a:extLst>
              <a:ext uri="{FF2B5EF4-FFF2-40B4-BE49-F238E27FC236}">
                <a16:creationId xmlns:a16="http://schemas.microsoft.com/office/drawing/2014/main" id="{66E35606-7A8D-4256-8F66-51DC116CCD93}"/>
              </a:ext>
            </a:extLst>
          </p:cNvPr>
          <p:cNvCxnSpPr/>
          <p:nvPr/>
        </p:nvCxnSpPr>
        <p:spPr>
          <a:xfrm>
            <a:off x="7911780" y="3882977"/>
            <a:ext cx="6831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6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466E-BEF2-4625-BEF0-D59F86B69562}"/>
              </a:ext>
            </a:extLst>
          </p:cNvPr>
          <p:cNvSpPr>
            <a:spLocks noGrp="1"/>
          </p:cNvSpPr>
          <p:nvPr>
            <p:ph type="title"/>
          </p:nvPr>
        </p:nvSpPr>
        <p:spPr/>
        <p:txBody>
          <a:bodyPr>
            <a:normAutofit/>
          </a:bodyPr>
          <a:lstStyle/>
          <a:p>
            <a:r>
              <a:rPr lang="en-US" sz="3600" b="0">
                <a:latin typeface="Gill Sans MT"/>
              </a:rPr>
              <a:t>Primer</a:t>
            </a:r>
            <a:r>
              <a:rPr lang="en-US" altLang="zh-CN" sz="3600" b="0">
                <a:latin typeface="Gill Sans MT"/>
              </a:rPr>
              <a:t>: Persistent Range Indexes</a:t>
            </a:r>
            <a:endParaRPr lang="en-US" sz="3600" b="0">
              <a:latin typeface="Gill Sans MT"/>
            </a:endParaRPr>
          </a:p>
        </p:txBody>
      </p:sp>
      <p:sp>
        <p:nvSpPr>
          <p:cNvPr id="3" name="Content Placeholder 2">
            <a:extLst>
              <a:ext uri="{FF2B5EF4-FFF2-40B4-BE49-F238E27FC236}">
                <a16:creationId xmlns:a16="http://schemas.microsoft.com/office/drawing/2014/main" id="{225E23E9-D9D4-42B2-9CC0-7682DCAF78EB}"/>
              </a:ext>
            </a:extLst>
          </p:cNvPr>
          <p:cNvSpPr>
            <a:spLocks noGrp="1"/>
          </p:cNvSpPr>
          <p:nvPr>
            <p:ph idx="1"/>
          </p:nvPr>
        </p:nvSpPr>
        <p:spPr>
          <a:xfrm>
            <a:off x="838200" y="1213837"/>
            <a:ext cx="4742793" cy="846191"/>
          </a:xfrm>
        </p:spPr>
        <p:txBody>
          <a:bodyPr vert="horz" lIns="91440" tIns="45720" rIns="91440" bIns="45720" rtlCol="0" anchor="t">
            <a:normAutofit/>
          </a:bodyPr>
          <a:lstStyle/>
          <a:p>
            <a:r>
              <a:rPr lang="en-US" b="0">
                <a:latin typeface="Gill Sans MT"/>
              </a:rPr>
              <a:t>B+-tree-based</a:t>
            </a:r>
          </a:p>
        </p:txBody>
      </p:sp>
      <p:grpSp>
        <p:nvGrpSpPr>
          <p:cNvPr id="41" name="组合 40">
            <a:extLst>
              <a:ext uri="{FF2B5EF4-FFF2-40B4-BE49-F238E27FC236}">
                <a16:creationId xmlns:a16="http://schemas.microsoft.com/office/drawing/2014/main" id="{D6A703D7-A1E4-4857-8180-9A395F9BF19B}"/>
              </a:ext>
            </a:extLst>
          </p:cNvPr>
          <p:cNvGrpSpPr/>
          <p:nvPr/>
        </p:nvGrpSpPr>
        <p:grpSpPr>
          <a:xfrm>
            <a:off x="588579" y="2060028"/>
            <a:ext cx="4800600" cy="2443653"/>
            <a:chOff x="588579" y="2060028"/>
            <a:chExt cx="4800600" cy="2443653"/>
          </a:xfrm>
        </p:grpSpPr>
        <p:grpSp>
          <p:nvGrpSpPr>
            <p:cNvPr id="32" name="组合 31">
              <a:extLst>
                <a:ext uri="{FF2B5EF4-FFF2-40B4-BE49-F238E27FC236}">
                  <a16:creationId xmlns:a16="http://schemas.microsoft.com/office/drawing/2014/main" id="{CA146EB8-0E86-425E-9220-1D86DB0567B5}"/>
                </a:ext>
              </a:extLst>
            </p:cNvPr>
            <p:cNvGrpSpPr/>
            <p:nvPr/>
          </p:nvGrpSpPr>
          <p:grpSpPr>
            <a:xfrm>
              <a:off x="588579" y="2060028"/>
              <a:ext cx="4800600" cy="2443653"/>
              <a:chOff x="977462" y="1891862"/>
              <a:chExt cx="4800600" cy="2443653"/>
            </a:xfrm>
          </p:grpSpPr>
          <p:sp>
            <p:nvSpPr>
              <p:cNvPr id="5" name="矩形 4">
                <a:extLst>
                  <a:ext uri="{FF2B5EF4-FFF2-40B4-BE49-F238E27FC236}">
                    <a16:creationId xmlns:a16="http://schemas.microsoft.com/office/drawing/2014/main" id="{AC3235CD-2435-4B47-AA1D-4553907E21E7}"/>
                  </a:ext>
                </a:extLst>
              </p:cNvPr>
              <p:cNvSpPr/>
              <p:nvPr/>
            </p:nvSpPr>
            <p:spPr>
              <a:xfrm>
                <a:off x="2091559" y="1891862"/>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AAD</a:t>
                </a:r>
              </a:p>
            </p:txBody>
          </p:sp>
          <p:sp>
            <p:nvSpPr>
              <p:cNvPr id="6" name="矩形 5">
                <a:extLst>
                  <a:ext uri="{FF2B5EF4-FFF2-40B4-BE49-F238E27FC236}">
                    <a16:creationId xmlns:a16="http://schemas.microsoft.com/office/drawing/2014/main" id="{4AD20A1D-BF0C-4E51-9EDB-45A79E0B78BA}"/>
                  </a:ext>
                </a:extLst>
              </p:cNvPr>
              <p:cNvSpPr/>
              <p:nvPr/>
            </p:nvSpPr>
            <p:spPr>
              <a:xfrm>
                <a:off x="1615966" y="2885087"/>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AAC</a:t>
                </a:r>
              </a:p>
            </p:txBody>
          </p:sp>
          <p:sp>
            <p:nvSpPr>
              <p:cNvPr id="7" name="矩形 6">
                <a:extLst>
                  <a:ext uri="{FF2B5EF4-FFF2-40B4-BE49-F238E27FC236}">
                    <a16:creationId xmlns:a16="http://schemas.microsoft.com/office/drawing/2014/main" id="{7E70FA4A-E9C9-4F49-A3AB-2D45FBF5D607}"/>
                  </a:ext>
                </a:extLst>
              </p:cNvPr>
              <p:cNvSpPr/>
              <p:nvPr/>
            </p:nvSpPr>
            <p:spPr>
              <a:xfrm>
                <a:off x="4001814" y="2890340"/>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BCA</a:t>
                </a:r>
              </a:p>
            </p:txBody>
          </p:sp>
          <p:sp>
            <p:nvSpPr>
              <p:cNvPr id="8" name="矩形 7">
                <a:extLst>
                  <a:ext uri="{FF2B5EF4-FFF2-40B4-BE49-F238E27FC236}">
                    <a16:creationId xmlns:a16="http://schemas.microsoft.com/office/drawing/2014/main" id="{852A1D7B-4AF6-47B6-AB12-5692EFC356FA}"/>
                  </a:ext>
                </a:extLst>
              </p:cNvPr>
              <p:cNvSpPr/>
              <p:nvPr/>
            </p:nvSpPr>
            <p:spPr>
              <a:xfrm>
                <a:off x="977462" y="3831018"/>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AAA</a:t>
                </a:r>
              </a:p>
            </p:txBody>
          </p:sp>
          <p:sp>
            <p:nvSpPr>
              <p:cNvPr id="9" name="矩形 8">
                <a:extLst>
                  <a:ext uri="{FF2B5EF4-FFF2-40B4-BE49-F238E27FC236}">
                    <a16:creationId xmlns:a16="http://schemas.microsoft.com/office/drawing/2014/main" id="{7952815C-768C-4251-99F0-11B9EA35E39D}"/>
                  </a:ext>
                </a:extLst>
              </p:cNvPr>
              <p:cNvSpPr/>
              <p:nvPr/>
            </p:nvSpPr>
            <p:spPr>
              <a:xfrm>
                <a:off x="2627586" y="3820510"/>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AAC</a:t>
                </a:r>
              </a:p>
            </p:txBody>
          </p:sp>
          <p:sp>
            <p:nvSpPr>
              <p:cNvPr id="10" name="矩形 9">
                <a:extLst>
                  <a:ext uri="{FF2B5EF4-FFF2-40B4-BE49-F238E27FC236}">
                    <a16:creationId xmlns:a16="http://schemas.microsoft.com/office/drawing/2014/main" id="{17DB2785-0511-4469-8697-FF5197DD63A9}"/>
                  </a:ext>
                </a:extLst>
              </p:cNvPr>
              <p:cNvSpPr/>
              <p:nvPr/>
            </p:nvSpPr>
            <p:spPr>
              <a:xfrm>
                <a:off x="4306614" y="3831017"/>
                <a:ext cx="1471448"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AAD</a:t>
                </a:r>
              </a:p>
            </p:txBody>
          </p:sp>
          <p:cxnSp>
            <p:nvCxnSpPr>
              <p:cNvPr id="12" name="直接箭头连接符 11">
                <a:extLst>
                  <a:ext uri="{FF2B5EF4-FFF2-40B4-BE49-F238E27FC236}">
                    <a16:creationId xmlns:a16="http://schemas.microsoft.com/office/drawing/2014/main" id="{E65462B6-67CA-4C81-995F-21D04CD2637C}"/>
                  </a:ext>
                </a:extLst>
              </p:cNvPr>
              <p:cNvCxnSpPr>
                <a:cxnSpLocks/>
              </p:cNvCxnSpPr>
              <p:nvPr/>
            </p:nvCxnSpPr>
            <p:spPr>
              <a:xfrm flipH="1">
                <a:off x="1615966" y="2396359"/>
                <a:ext cx="475594" cy="4887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B99E814-599B-4041-9CB6-337059E32B16}"/>
                  </a:ext>
                </a:extLst>
              </p:cNvPr>
              <p:cNvCxnSpPr>
                <a:cxnSpLocks/>
              </p:cNvCxnSpPr>
              <p:nvPr/>
            </p:nvCxnSpPr>
            <p:spPr>
              <a:xfrm>
                <a:off x="3563007" y="2396358"/>
                <a:ext cx="438807" cy="488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D3B5991B-B1A4-4A14-A922-9D9E024631AA}"/>
                  </a:ext>
                </a:extLst>
              </p:cNvPr>
              <p:cNvCxnSpPr>
                <a:cxnSpLocks/>
              </p:cNvCxnSpPr>
              <p:nvPr/>
            </p:nvCxnSpPr>
            <p:spPr>
              <a:xfrm flipH="1">
                <a:off x="977462" y="3389584"/>
                <a:ext cx="638504" cy="4414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CE935DA-7C2C-4A70-AA94-71A13FEAEFB4}"/>
                  </a:ext>
                </a:extLst>
              </p:cNvPr>
              <p:cNvCxnSpPr>
                <a:cxnSpLocks/>
              </p:cNvCxnSpPr>
              <p:nvPr/>
            </p:nvCxnSpPr>
            <p:spPr>
              <a:xfrm flipH="1">
                <a:off x="2648607" y="3389583"/>
                <a:ext cx="438807" cy="4361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B3266FEF-BCAD-47E5-9F3A-4BD6DB7724E4}"/>
                  </a:ext>
                </a:extLst>
              </p:cNvPr>
              <p:cNvCxnSpPr>
                <a:cxnSpLocks/>
              </p:cNvCxnSpPr>
              <p:nvPr/>
            </p:nvCxnSpPr>
            <p:spPr>
              <a:xfrm>
                <a:off x="4001814" y="3389583"/>
                <a:ext cx="325821" cy="441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直接箭头连接符 32">
              <a:extLst>
                <a:ext uri="{FF2B5EF4-FFF2-40B4-BE49-F238E27FC236}">
                  <a16:creationId xmlns:a16="http://schemas.microsoft.com/office/drawing/2014/main" id="{FD0A9E04-6635-4217-8F50-268DBE480C5D}"/>
                </a:ext>
              </a:extLst>
            </p:cNvPr>
            <p:cNvCxnSpPr>
              <a:cxnSpLocks/>
              <a:stCxn id="8" idx="3"/>
              <a:endCxn id="9" idx="1"/>
            </p:cNvCxnSpPr>
            <p:nvPr/>
          </p:nvCxnSpPr>
          <p:spPr>
            <a:xfrm flipV="1">
              <a:off x="2060027" y="4240925"/>
              <a:ext cx="178676" cy="10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ED3F64B-F9F7-4595-85E1-19BFE1D9233A}"/>
                </a:ext>
              </a:extLst>
            </p:cNvPr>
            <p:cNvCxnSpPr>
              <a:cxnSpLocks/>
              <a:endCxn id="10" idx="1"/>
            </p:cNvCxnSpPr>
            <p:nvPr/>
          </p:nvCxnSpPr>
          <p:spPr>
            <a:xfrm flipV="1">
              <a:off x="3735113" y="4251432"/>
              <a:ext cx="182618" cy="157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Rectangle 1">
            <a:extLst>
              <a:ext uri="{FF2B5EF4-FFF2-40B4-BE49-F238E27FC236}">
                <a16:creationId xmlns:a16="http://schemas.microsoft.com/office/drawing/2014/main" id="{F6CDF76F-DC25-42F3-A05F-678E193EBCF1}"/>
              </a:ext>
            </a:extLst>
          </p:cNvPr>
          <p:cNvSpPr>
            <a:spLocks noChangeArrowheads="1"/>
          </p:cNvSpPr>
          <p:nvPr/>
        </p:nvSpPr>
        <p:spPr bwMode="auto">
          <a:xfrm>
            <a:off x="877614" y="4857141"/>
            <a:ext cx="4276396" cy="129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lnSpc>
                <a:spcPct val="150000"/>
              </a:lnSpc>
              <a:buFont typeface="Arial" panose="020B0604020202020204" pitchFamily="34" charset="0"/>
              <a:buChar char="•"/>
            </a:pPr>
            <a:r>
              <a:rPr lang="en-US" err="1">
                <a:latin typeface="Gill Sans MT"/>
              </a:rPr>
              <a:t>FastFair</a:t>
            </a:r>
            <a:r>
              <a:rPr lang="en-US">
                <a:latin typeface="Gill Sans MT"/>
              </a:rPr>
              <a:t>	(2018 FAST)</a:t>
            </a:r>
          </a:p>
          <a:p>
            <a:pPr marL="742950" lvl="1" indent="-285750">
              <a:lnSpc>
                <a:spcPct val="150000"/>
              </a:lnSpc>
              <a:buFont typeface="Arial" panose="020B0604020202020204" pitchFamily="34" charset="0"/>
              <a:buChar char="•"/>
            </a:pPr>
            <a:r>
              <a:rPr lang="en-US" err="1">
                <a:latin typeface="Gill Sans MT"/>
              </a:rPr>
              <a:t>BzTree</a:t>
            </a:r>
            <a:r>
              <a:rPr lang="en-US">
                <a:latin typeface="Gill Sans MT"/>
              </a:rPr>
              <a:t>	(2018 VLDB)</a:t>
            </a:r>
          </a:p>
          <a:p>
            <a:pPr marL="742950" lvl="1" indent="-285750">
              <a:lnSpc>
                <a:spcPct val="150000"/>
              </a:lnSpc>
              <a:buFont typeface="Arial" panose="020B0604020202020204" pitchFamily="34" charset="0"/>
              <a:buChar char="•"/>
            </a:pPr>
            <a:r>
              <a:rPr lang="en-US">
                <a:latin typeface="Gill Sans MT"/>
              </a:rPr>
              <a:t>LB+-Tree	(2020 VLDB)</a:t>
            </a:r>
          </a:p>
        </p:txBody>
      </p:sp>
      <p:sp>
        <p:nvSpPr>
          <p:cNvPr id="4" name="右大括号 3">
            <a:extLst>
              <a:ext uri="{FF2B5EF4-FFF2-40B4-BE49-F238E27FC236}">
                <a16:creationId xmlns:a16="http://schemas.microsoft.com/office/drawing/2014/main" id="{EF52F0D1-6835-4C91-BDC5-AE7DD96BEA1A}"/>
              </a:ext>
            </a:extLst>
          </p:cNvPr>
          <p:cNvSpPr/>
          <p:nvPr/>
        </p:nvSpPr>
        <p:spPr>
          <a:xfrm>
            <a:off x="5402038" y="1828800"/>
            <a:ext cx="199975" cy="1728949"/>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文本框 10">
            <a:extLst>
              <a:ext uri="{FF2B5EF4-FFF2-40B4-BE49-F238E27FC236}">
                <a16:creationId xmlns:a16="http://schemas.microsoft.com/office/drawing/2014/main" id="{25B69CF2-33CF-495E-BAB6-8703FF860E6E}"/>
              </a:ext>
            </a:extLst>
          </p:cNvPr>
          <p:cNvSpPr txBox="1"/>
          <p:nvPr/>
        </p:nvSpPr>
        <p:spPr>
          <a:xfrm>
            <a:off x="5602013" y="2508608"/>
            <a:ext cx="1592103" cy="369332"/>
          </a:xfrm>
          <a:prstGeom prst="rect">
            <a:avLst/>
          </a:prstGeom>
          <a:noFill/>
        </p:spPr>
        <p:txBody>
          <a:bodyPr wrap="none" rtlCol="0">
            <a:spAutoFit/>
          </a:bodyPr>
          <a:lstStyle/>
          <a:p>
            <a:r>
              <a:rPr lang="en-US" altLang="zh-CN" dirty="0"/>
              <a:t>Internal Nodes</a:t>
            </a:r>
            <a:endParaRPr lang="en-US" dirty="0"/>
          </a:p>
        </p:txBody>
      </p:sp>
    </p:spTree>
    <p:extLst>
      <p:ext uri="{BB962C8B-B14F-4D97-AF65-F5344CB8AC3E}">
        <p14:creationId xmlns:p14="http://schemas.microsoft.com/office/powerpoint/2010/main" val="306503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466E-BEF2-4625-BEF0-D59F86B69562}"/>
              </a:ext>
            </a:extLst>
          </p:cNvPr>
          <p:cNvSpPr>
            <a:spLocks noGrp="1"/>
          </p:cNvSpPr>
          <p:nvPr>
            <p:ph type="title"/>
          </p:nvPr>
        </p:nvSpPr>
        <p:spPr/>
        <p:txBody>
          <a:bodyPr>
            <a:normAutofit/>
          </a:bodyPr>
          <a:lstStyle/>
          <a:p>
            <a:r>
              <a:rPr lang="en-US" sz="3600" b="0">
                <a:latin typeface="Gill Sans MT"/>
              </a:rPr>
              <a:t>Primer</a:t>
            </a:r>
            <a:r>
              <a:rPr lang="en-US" altLang="zh-CN" sz="3600" b="0">
                <a:latin typeface="Gill Sans MT"/>
              </a:rPr>
              <a:t>: Persistent Range Indexes</a:t>
            </a:r>
            <a:endParaRPr lang="en-US" sz="3600" b="0">
              <a:latin typeface="Gill Sans MT"/>
            </a:endParaRPr>
          </a:p>
        </p:txBody>
      </p:sp>
      <p:sp>
        <p:nvSpPr>
          <p:cNvPr id="3" name="Content Placeholder 2">
            <a:extLst>
              <a:ext uri="{FF2B5EF4-FFF2-40B4-BE49-F238E27FC236}">
                <a16:creationId xmlns:a16="http://schemas.microsoft.com/office/drawing/2014/main" id="{225E23E9-D9D4-42B2-9CC0-7682DCAF78EB}"/>
              </a:ext>
            </a:extLst>
          </p:cNvPr>
          <p:cNvSpPr>
            <a:spLocks noGrp="1"/>
          </p:cNvSpPr>
          <p:nvPr>
            <p:ph idx="1"/>
          </p:nvPr>
        </p:nvSpPr>
        <p:spPr>
          <a:xfrm>
            <a:off x="838200" y="1213837"/>
            <a:ext cx="4742793" cy="846191"/>
          </a:xfrm>
          <a:ln>
            <a:noFill/>
          </a:ln>
        </p:spPr>
        <p:txBody>
          <a:bodyPr vert="horz" lIns="91440" tIns="45720" rIns="91440" bIns="45720" rtlCol="0" anchor="t">
            <a:normAutofit/>
          </a:bodyPr>
          <a:lstStyle/>
          <a:p>
            <a:r>
              <a:rPr lang="en-US" b="0" dirty="0">
                <a:solidFill>
                  <a:schemeClr val="bg1">
                    <a:lumMod val="75000"/>
                  </a:schemeClr>
                </a:solidFill>
                <a:latin typeface="Gill Sans MT"/>
              </a:rPr>
              <a:t>B+-tree-based</a:t>
            </a:r>
          </a:p>
        </p:txBody>
      </p:sp>
      <p:grpSp>
        <p:nvGrpSpPr>
          <p:cNvPr id="41" name="组合 40">
            <a:extLst>
              <a:ext uri="{FF2B5EF4-FFF2-40B4-BE49-F238E27FC236}">
                <a16:creationId xmlns:a16="http://schemas.microsoft.com/office/drawing/2014/main" id="{D6A703D7-A1E4-4857-8180-9A395F9BF19B}"/>
              </a:ext>
            </a:extLst>
          </p:cNvPr>
          <p:cNvGrpSpPr/>
          <p:nvPr/>
        </p:nvGrpSpPr>
        <p:grpSpPr>
          <a:xfrm>
            <a:off x="588579" y="2060028"/>
            <a:ext cx="4800600" cy="2443653"/>
            <a:chOff x="588579" y="2060028"/>
            <a:chExt cx="4800600" cy="2443653"/>
          </a:xfrm>
        </p:grpSpPr>
        <p:grpSp>
          <p:nvGrpSpPr>
            <p:cNvPr id="32" name="组合 31">
              <a:extLst>
                <a:ext uri="{FF2B5EF4-FFF2-40B4-BE49-F238E27FC236}">
                  <a16:creationId xmlns:a16="http://schemas.microsoft.com/office/drawing/2014/main" id="{CA146EB8-0E86-425E-9220-1D86DB0567B5}"/>
                </a:ext>
              </a:extLst>
            </p:cNvPr>
            <p:cNvGrpSpPr/>
            <p:nvPr/>
          </p:nvGrpSpPr>
          <p:grpSpPr>
            <a:xfrm>
              <a:off x="588579" y="2060028"/>
              <a:ext cx="4800600" cy="2443653"/>
              <a:chOff x="977462" y="1891862"/>
              <a:chExt cx="4800600" cy="2443653"/>
            </a:xfrm>
          </p:grpSpPr>
          <p:sp>
            <p:nvSpPr>
              <p:cNvPr id="5" name="矩形 4">
                <a:extLst>
                  <a:ext uri="{FF2B5EF4-FFF2-40B4-BE49-F238E27FC236}">
                    <a16:creationId xmlns:a16="http://schemas.microsoft.com/office/drawing/2014/main" id="{AC3235CD-2435-4B47-AA1D-4553907E21E7}"/>
                  </a:ext>
                </a:extLst>
              </p:cNvPr>
              <p:cNvSpPr/>
              <p:nvPr/>
            </p:nvSpPr>
            <p:spPr>
              <a:xfrm>
                <a:off x="2091559" y="1891862"/>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AAD</a:t>
                </a:r>
              </a:p>
            </p:txBody>
          </p:sp>
          <p:sp>
            <p:nvSpPr>
              <p:cNvPr id="6" name="矩形 5">
                <a:extLst>
                  <a:ext uri="{FF2B5EF4-FFF2-40B4-BE49-F238E27FC236}">
                    <a16:creationId xmlns:a16="http://schemas.microsoft.com/office/drawing/2014/main" id="{4AD20A1D-BF0C-4E51-9EDB-45A79E0B78BA}"/>
                  </a:ext>
                </a:extLst>
              </p:cNvPr>
              <p:cNvSpPr/>
              <p:nvPr/>
            </p:nvSpPr>
            <p:spPr>
              <a:xfrm>
                <a:off x="1615966" y="2885087"/>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AAC</a:t>
                </a:r>
              </a:p>
            </p:txBody>
          </p:sp>
          <p:sp>
            <p:nvSpPr>
              <p:cNvPr id="7" name="矩形 6">
                <a:extLst>
                  <a:ext uri="{FF2B5EF4-FFF2-40B4-BE49-F238E27FC236}">
                    <a16:creationId xmlns:a16="http://schemas.microsoft.com/office/drawing/2014/main" id="{7E70FA4A-E9C9-4F49-A3AB-2D45FBF5D607}"/>
                  </a:ext>
                </a:extLst>
              </p:cNvPr>
              <p:cNvSpPr/>
              <p:nvPr/>
            </p:nvSpPr>
            <p:spPr>
              <a:xfrm>
                <a:off x="4001814" y="2890340"/>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BCA</a:t>
                </a:r>
              </a:p>
            </p:txBody>
          </p:sp>
          <p:sp>
            <p:nvSpPr>
              <p:cNvPr id="8" name="矩形 7">
                <a:extLst>
                  <a:ext uri="{FF2B5EF4-FFF2-40B4-BE49-F238E27FC236}">
                    <a16:creationId xmlns:a16="http://schemas.microsoft.com/office/drawing/2014/main" id="{852A1D7B-4AF6-47B6-AB12-5692EFC356FA}"/>
                  </a:ext>
                </a:extLst>
              </p:cNvPr>
              <p:cNvSpPr/>
              <p:nvPr/>
            </p:nvSpPr>
            <p:spPr>
              <a:xfrm>
                <a:off x="977462" y="3831018"/>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AAA</a:t>
                </a:r>
              </a:p>
            </p:txBody>
          </p:sp>
          <p:sp>
            <p:nvSpPr>
              <p:cNvPr id="9" name="矩形 8">
                <a:extLst>
                  <a:ext uri="{FF2B5EF4-FFF2-40B4-BE49-F238E27FC236}">
                    <a16:creationId xmlns:a16="http://schemas.microsoft.com/office/drawing/2014/main" id="{7952815C-768C-4251-99F0-11B9EA35E39D}"/>
                  </a:ext>
                </a:extLst>
              </p:cNvPr>
              <p:cNvSpPr/>
              <p:nvPr/>
            </p:nvSpPr>
            <p:spPr>
              <a:xfrm>
                <a:off x="2627586" y="3820510"/>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AAC</a:t>
                </a:r>
              </a:p>
            </p:txBody>
          </p:sp>
          <p:sp>
            <p:nvSpPr>
              <p:cNvPr id="10" name="矩形 9">
                <a:extLst>
                  <a:ext uri="{FF2B5EF4-FFF2-40B4-BE49-F238E27FC236}">
                    <a16:creationId xmlns:a16="http://schemas.microsoft.com/office/drawing/2014/main" id="{17DB2785-0511-4469-8697-FF5197DD63A9}"/>
                  </a:ext>
                </a:extLst>
              </p:cNvPr>
              <p:cNvSpPr/>
              <p:nvPr/>
            </p:nvSpPr>
            <p:spPr>
              <a:xfrm>
                <a:off x="4306614" y="3831017"/>
                <a:ext cx="1471448" cy="5044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lumMod val="75000"/>
                      </a:schemeClr>
                    </a:solidFill>
                    <a:latin typeface="Gill Sans MT"/>
                  </a:rPr>
                  <a:t>AAD</a:t>
                </a:r>
              </a:p>
            </p:txBody>
          </p:sp>
          <p:cxnSp>
            <p:nvCxnSpPr>
              <p:cNvPr id="12" name="直接箭头连接符 11">
                <a:extLst>
                  <a:ext uri="{FF2B5EF4-FFF2-40B4-BE49-F238E27FC236}">
                    <a16:creationId xmlns:a16="http://schemas.microsoft.com/office/drawing/2014/main" id="{E65462B6-67CA-4C81-995F-21D04CD2637C}"/>
                  </a:ext>
                </a:extLst>
              </p:cNvPr>
              <p:cNvCxnSpPr>
                <a:cxnSpLocks/>
              </p:cNvCxnSpPr>
              <p:nvPr/>
            </p:nvCxnSpPr>
            <p:spPr>
              <a:xfrm flipH="1">
                <a:off x="1615966" y="2396359"/>
                <a:ext cx="475594" cy="48872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B99E814-599B-4041-9CB6-337059E32B16}"/>
                  </a:ext>
                </a:extLst>
              </p:cNvPr>
              <p:cNvCxnSpPr>
                <a:cxnSpLocks/>
              </p:cNvCxnSpPr>
              <p:nvPr/>
            </p:nvCxnSpPr>
            <p:spPr>
              <a:xfrm>
                <a:off x="3563007" y="2396358"/>
                <a:ext cx="438807" cy="488729"/>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D3B5991B-B1A4-4A14-A922-9D9E024631AA}"/>
                  </a:ext>
                </a:extLst>
              </p:cNvPr>
              <p:cNvCxnSpPr>
                <a:cxnSpLocks/>
              </p:cNvCxnSpPr>
              <p:nvPr/>
            </p:nvCxnSpPr>
            <p:spPr>
              <a:xfrm flipH="1">
                <a:off x="977462" y="3389584"/>
                <a:ext cx="638504" cy="44143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CE935DA-7C2C-4A70-AA94-71A13FEAEFB4}"/>
                  </a:ext>
                </a:extLst>
              </p:cNvPr>
              <p:cNvCxnSpPr>
                <a:cxnSpLocks/>
              </p:cNvCxnSpPr>
              <p:nvPr/>
            </p:nvCxnSpPr>
            <p:spPr>
              <a:xfrm flipH="1">
                <a:off x="2648607" y="3389583"/>
                <a:ext cx="438807" cy="436181"/>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B3266FEF-BCAD-47E5-9F3A-4BD6DB7724E4}"/>
                  </a:ext>
                </a:extLst>
              </p:cNvPr>
              <p:cNvCxnSpPr>
                <a:cxnSpLocks/>
              </p:cNvCxnSpPr>
              <p:nvPr/>
            </p:nvCxnSpPr>
            <p:spPr>
              <a:xfrm>
                <a:off x="4001814" y="3389583"/>
                <a:ext cx="325821" cy="44143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直接箭头连接符 32">
              <a:extLst>
                <a:ext uri="{FF2B5EF4-FFF2-40B4-BE49-F238E27FC236}">
                  <a16:creationId xmlns:a16="http://schemas.microsoft.com/office/drawing/2014/main" id="{FD0A9E04-6635-4217-8F50-268DBE480C5D}"/>
                </a:ext>
              </a:extLst>
            </p:cNvPr>
            <p:cNvCxnSpPr>
              <a:cxnSpLocks/>
              <a:stCxn id="8" idx="3"/>
              <a:endCxn id="9" idx="1"/>
            </p:cNvCxnSpPr>
            <p:nvPr/>
          </p:nvCxnSpPr>
          <p:spPr>
            <a:xfrm flipV="1">
              <a:off x="2060027" y="4240925"/>
              <a:ext cx="178676" cy="1050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ED3F64B-F9F7-4595-85E1-19BFE1D9233A}"/>
                </a:ext>
              </a:extLst>
            </p:cNvPr>
            <p:cNvCxnSpPr>
              <a:cxnSpLocks/>
              <a:endCxn id="10" idx="1"/>
            </p:cNvCxnSpPr>
            <p:nvPr/>
          </p:nvCxnSpPr>
          <p:spPr>
            <a:xfrm flipV="1">
              <a:off x="3735113" y="4251432"/>
              <a:ext cx="182618" cy="1576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Rectangle 1">
            <a:extLst>
              <a:ext uri="{FF2B5EF4-FFF2-40B4-BE49-F238E27FC236}">
                <a16:creationId xmlns:a16="http://schemas.microsoft.com/office/drawing/2014/main" id="{F6CDF76F-DC25-42F3-A05F-678E193EBCF1}"/>
              </a:ext>
            </a:extLst>
          </p:cNvPr>
          <p:cNvSpPr>
            <a:spLocks noChangeArrowheads="1"/>
          </p:cNvSpPr>
          <p:nvPr/>
        </p:nvSpPr>
        <p:spPr bwMode="auto">
          <a:xfrm>
            <a:off x="877614" y="4649873"/>
            <a:ext cx="4276396" cy="1704569"/>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lnSpc>
                <a:spcPct val="150000"/>
              </a:lnSpc>
              <a:buFont typeface="Arial" panose="020B0604020202020204" pitchFamily="34" charset="0"/>
              <a:buChar char="•"/>
            </a:pPr>
            <a:r>
              <a:rPr lang="en-US">
                <a:solidFill>
                  <a:schemeClr val="bg1">
                    <a:lumMod val="75000"/>
                  </a:schemeClr>
                </a:solidFill>
                <a:latin typeface="Gill Sans MT"/>
              </a:rPr>
              <a:t>FP-Tree	(2015 SIGMOD)</a:t>
            </a:r>
          </a:p>
          <a:p>
            <a:pPr marL="742950" lvl="1" indent="-285750">
              <a:lnSpc>
                <a:spcPct val="150000"/>
              </a:lnSpc>
              <a:buFont typeface="Arial" panose="020B0604020202020204" pitchFamily="34" charset="0"/>
              <a:buChar char="•"/>
            </a:pPr>
            <a:r>
              <a:rPr lang="en-US" err="1">
                <a:solidFill>
                  <a:schemeClr val="bg1">
                    <a:lumMod val="75000"/>
                  </a:schemeClr>
                </a:solidFill>
                <a:latin typeface="Gill Sans MT"/>
              </a:rPr>
              <a:t>FastFair</a:t>
            </a:r>
            <a:r>
              <a:rPr lang="en-US">
                <a:solidFill>
                  <a:schemeClr val="bg1">
                    <a:lumMod val="75000"/>
                  </a:schemeClr>
                </a:solidFill>
                <a:latin typeface="Gill Sans MT"/>
              </a:rPr>
              <a:t>	(2018 FAST)</a:t>
            </a:r>
          </a:p>
          <a:p>
            <a:pPr marL="742950" lvl="1" indent="-285750">
              <a:lnSpc>
                <a:spcPct val="150000"/>
              </a:lnSpc>
              <a:buFont typeface="Arial" panose="020B0604020202020204" pitchFamily="34" charset="0"/>
              <a:buChar char="•"/>
            </a:pPr>
            <a:r>
              <a:rPr lang="en-US" err="1">
                <a:solidFill>
                  <a:schemeClr val="bg1">
                    <a:lumMod val="75000"/>
                  </a:schemeClr>
                </a:solidFill>
                <a:latin typeface="Gill Sans MT"/>
              </a:rPr>
              <a:t>BzTree</a:t>
            </a:r>
            <a:r>
              <a:rPr lang="en-US">
                <a:solidFill>
                  <a:schemeClr val="bg1">
                    <a:lumMod val="75000"/>
                  </a:schemeClr>
                </a:solidFill>
                <a:latin typeface="Gill Sans MT"/>
              </a:rPr>
              <a:t>	(2018 VLDB)</a:t>
            </a:r>
          </a:p>
          <a:p>
            <a:pPr marL="742950" lvl="1" indent="-285750">
              <a:lnSpc>
                <a:spcPct val="150000"/>
              </a:lnSpc>
              <a:buFont typeface="Arial" panose="020B0604020202020204" pitchFamily="34" charset="0"/>
              <a:buChar char="•"/>
            </a:pPr>
            <a:r>
              <a:rPr lang="en-US">
                <a:solidFill>
                  <a:schemeClr val="bg1">
                    <a:lumMod val="75000"/>
                  </a:schemeClr>
                </a:solidFill>
                <a:latin typeface="Gill Sans MT"/>
              </a:rPr>
              <a:t>LB+-Tree	(2020 VLDB)</a:t>
            </a:r>
          </a:p>
        </p:txBody>
      </p:sp>
      <p:sp>
        <p:nvSpPr>
          <p:cNvPr id="21" name="Content Placeholder 2">
            <a:extLst>
              <a:ext uri="{FF2B5EF4-FFF2-40B4-BE49-F238E27FC236}">
                <a16:creationId xmlns:a16="http://schemas.microsoft.com/office/drawing/2014/main" id="{4852860C-3661-4165-8696-679EEFA609F8}"/>
              </a:ext>
            </a:extLst>
          </p:cNvPr>
          <p:cNvSpPr txBox="1">
            <a:spLocks/>
          </p:cNvSpPr>
          <p:nvPr/>
        </p:nvSpPr>
        <p:spPr>
          <a:xfrm>
            <a:off x="6625457" y="1213837"/>
            <a:ext cx="4742793" cy="49631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baseline="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err="1">
                <a:latin typeface="Gill Sans MT"/>
              </a:rPr>
              <a:t>Trie</a:t>
            </a:r>
            <a:r>
              <a:rPr lang="en-US" b="0" dirty="0">
                <a:latin typeface="Gill Sans MT"/>
              </a:rPr>
              <a:t>-based (ART)</a:t>
            </a:r>
          </a:p>
        </p:txBody>
      </p:sp>
      <p:sp>
        <p:nvSpPr>
          <p:cNvPr id="22" name="矩形 21">
            <a:extLst>
              <a:ext uri="{FF2B5EF4-FFF2-40B4-BE49-F238E27FC236}">
                <a16:creationId xmlns:a16="http://schemas.microsoft.com/office/drawing/2014/main" id="{C751CFD3-BDD5-435B-9D85-8C39A909FAE0}"/>
              </a:ext>
            </a:extLst>
          </p:cNvPr>
          <p:cNvSpPr/>
          <p:nvPr/>
        </p:nvSpPr>
        <p:spPr>
          <a:xfrm>
            <a:off x="7949760" y="2060028"/>
            <a:ext cx="859220"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a:t>
            </a:r>
          </a:p>
        </p:txBody>
      </p:sp>
      <p:sp>
        <p:nvSpPr>
          <p:cNvPr id="23" name="矩形 22">
            <a:extLst>
              <a:ext uri="{FF2B5EF4-FFF2-40B4-BE49-F238E27FC236}">
                <a16:creationId xmlns:a16="http://schemas.microsoft.com/office/drawing/2014/main" id="{1E0A3B65-9F52-4E73-A603-50EB91F50622}"/>
              </a:ext>
            </a:extLst>
          </p:cNvPr>
          <p:cNvSpPr/>
          <p:nvPr/>
        </p:nvSpPr>
        <p:spPr>
          <a:xfrm>
            <a:off x="8808980" y="2060027"/>
            <a:ext cx="578070"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B</a:t>
            </a:r>
          </a:p>
        </p:txBody>
      </p:sp>
      <p:grpSp>
        <p:nvGrpSpPr>
          <p:cNvPr id="24" name="组合 23">
            <a:extLst>
              <a:ext uri="{FF2B5EF4-FFF2-40B4-BE49-F238E27FC236}">
                <a16:creationId xmlns:a16="http://schemas.microsoft.com/office/drawing/2014/main" id="{62746348-252B-4C17-AAD4-5305057BD7D6}"/>
              </a:ext>
            </a:extLst>
          </p:cNvPr>
          <p:cNvGrpSpPr/>
          <p:nvPr/>
        </p:nvGrpSpPr>
        <p:grpSpPr>
          <a:xfrm>
            <a:off x="7106300" y="3092368"/>
            <a:ext cx="1739466" cy="504497"/>
            <a:chOff x="6371895" y="3076901"/>
            <a:chExt cx="1739466" cy="504497"/>
          </a:xfrm>
          <a:solidFill>
            <a:schemeClr val="accent1">
              <a:lumMod val="40000"/>
              <a:lumOff val="60000"/>
            </a:schemeClr>
          </a:solidFill>
        </p:grpSpPr>
        <p:sp>
          <p:nvSpPr>
            <p:cNvPr id="26" name="矩形 25">
              <a:extLst>
                <a:ext uri="{FF2B5EF4-FFF2-40B4-BE49-F238E27FC236}">
                  <a16:creationId xmlns:a16="http://schemas.microsoft.com/office/drawing/2014/main" id="{2F972FD1-0955-477E-8293-2F6FB4910A1C}"/>
                </a:ext>
              </a:extLst>
            </p:cNvPr>
            <p:cNvSpPr/>
            <p:nvPr/>
          </p:nvSpPr>
          <p:spPr>
            <a:xfrm>
              <a:off x="7533291" y="3076901"/>
              <a:ext cx="578070" cy="504497"/>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a:t>
              </a:r>
            </a:p>
          </p:txBody>
        </p:sp>
        <p:sp>
          <p:nvSpPr>
            <p:cNvPr id="27" name="矩形 26">
              <a:extLst>
                <a:ext uri="{FF2B5EF4-FFF2-40B4-BE49-F238E27FC236}">
                  <a16:creationId xmlns:a16="http://schemas.microsoft.com/office/drawing/2014/main" id="{E84CF2A7-28A7-4A0D-9168-53A23AA9DDF8}"/>
                </a:ext>
              </a:extLst>
            </p:cNvPr>
            <p:cNvSpPr/>
            <p:nvPr/>
          </p:nvSpPr>
          <p:spPr>
            <a:xfrm>
              <a:off x="6949965" y="3076901"/>
              <a:ext cx="578070" cy="504497"/>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C</a:t>
              </a:r>
            </a:p>
          </p:txBody>
        </p:sp>
        <p:sp>
          <p:nvSpPr>
            <p:cNvPr id="29" name="矩形 28">
              <a:extLst>
                <a:ext uri="{FF2B5EF4-FFF2-40B4-BE49-F238E27FC236}">
                  <a16:creationId xmlns:a16="http://schemas.microsoft.com/office/drawing/2014/main" id="{FC811514-F17D-4128-A242-87986FE14881}"/>
                </a:ext>
              </a:extLst>
            </p:cNvPr>
            <p:cNvSpPr/>
            <p:nvPr/>
          </p:nvSpPr>
          <p:spPr>
            <a:xfrm>
              <a:off x="6371895" y="3076901"/>
              <a:ext cx="578070" cy="504497"/>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t>
              </a:r>
            </a:p>
          </p:txBody>
        </p:sp>
      </p:grpSp>
      <p:sp>
        <p:nvSpPr>
          <p:cNvPr id="30" name="矩形 29">
            <a:extLst>
              <a:ext uri="{FF2B5EF4-FFF2-40B4-BE49-F238E27FC236}">
                <a16:creationId xmlns:a16="http://schemas.microsoft.com/office/drawing/2014/main" id="{5F468C6D-92C5-4C1E-8AAD-849C3D339B0B}"/>
              </a:ext>
            </a:extLst>
          </p:cNvPr>
          <p:cNvSpPr/>
          <p:nvPr/>
        </p:nvSpPr>
        <p:spPr>
          <a:xfrm>
            <a:off x="9486896" y="3071643"/>
            <a:ext cx="578070"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C</a:t>
            </a:r>
          </a:p>
        </p:txBody>
      </p:sp>
      <p:sp>
        <p:nvSpPr>
          <p:cNvPr id="31" name="矩形 30">
            <a:extLst>
              <a:ext uri="{FF2B5EF4-FFF2-40B4-BE49-F238E27FC236}">
                <a16:creationId xmlns:a16="http://schemas.microsoft.com/office/drawing/2014/main" id="{A8510DFF-E936-46CC-847F-FD0C9EF3EE4B}"/>
              </a:ext>
            </a:extLst>
          </p:cNvPr>
          <p:cNvSpPr/>
          <p:nvPr/>
        </p:nvSpPr>
        <p:spPr>
          <a:xfrm>
            <a:off x="9828481" y="4022723"/>
            <a:ext cx="578070" cy="504497"/>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A</a:t>
            </a:r>
          </a:p>
        </p:txBody>
      </p:sp>
      <p:cxnSp>
        <p:nvCxnSpPr>
          <p:cNvPr id="34" name="直接箭头连接符 33">
            <a:extLst>
              <a:ext uri="{FF2B5EF4-FFF2-40B4-BE49-F238E27FC236}">
                <a16:creationId xmlns:a16="http://schemas.microsoft.com/office/drawing/2014/main" id="{7E1BDFB5-C344-4ABA-81A6-7CAD378409E0}"/>
              </a:ext>
            </a:extLst>
          </p:cNvPr>
          <p:cNvCxnSpPr>
            <a:cxnSpLocks/>
          </p:cNvCxnSpPr>
          <p:nvPr/>
        </p:nvCxnSpPr>
        <p:spPr>
          <a:xfrm flipH="1">
            <a:off x="7111557" y="2564524"/>
            <a:ext cx="838204" cy="521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53F1EF1B-62E8-496B-88B3-6D5E6F76BE6C}"/>
              </a:ext>
            </a:extLst>
          </p:cNvPr>
          <p:cNvCxnSpPr>
            <a:cxnSpLocks/>
          </p:cNvCxnSpPr>
          <p:nvPr/>
        </p:nvCxnSpPr>
        <p:spPr>
          <a:xfrm>
            <a:off x="9387050" y="2551387"/>
            <a:ext cx="107731" cy="534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899A6A38-8FFB-4166-BA4F-0AC3077DE7B4}"/>
              </a:ext>
            </a:extLst>
          </p:cNvPr>
          <p:cNvCxnSpPr>
            <a:cxnSpLocks/>
          </p:cNvCxnSpPr>
          <p:nvPr/>
        </p:nvCxnSpPr>
        <p:spPr>
          <a:xfrm>
            <a:off x="9494781" y="3557749"/>
            <a:ext cx="354721" cy="4649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1">
            <a:extLst>
              <a:ext uri="{FF2B5EF4-FFF2-40B4-BE49-F238E27FC236}">
                <a16:creationId xmlns:a16="http://schemas.microsoft.com/office/drawing/2014/main" id="{259A6E8B-B79D-4D1B-9661-7002C83FCA28}"/>
              </a:ext>
            </a:extLst>
          </p:cNvPr>
          <p:cNvSpPr>
            <a:spLocks noChangeArrowheads="1"/>
          </p:cNvSpPr>
          <p:nvPr/>
        </p:nvSpPr>
        <p:spPr bwMode="auto">
          <a:xfrm>
            <a:off x="7484295" y="4640424"/>
            <a:ext cx="2633221" cy="166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nSpc>
                <a:spcPct val="200000"/>
              </a:lnSpc>
              <a:buFont typeface="Arial" panose="020B0604020202020204" pitchFamily="34" charset="0"/>
              <a:buChar char="•"/>
            </a:pPr>
            <a:r>
              <a:rPr kumimoji="0" lang="en-US" altLang="en-US" i="0" u="none" strike="noStrike" cap="none" normalizeH="0" baseline="0">
                <a:ln>
                  <a:noFill/>
                </a:ln>
                <a:solidFill>
                  <a:srgbClr val="333333"/>
                </a:solidFill>
                <a:effectLst/>
                <a:latin typeface="Gill Sans MT"/>
                <a:cs typeface="Open Sans"/>
              </a:rPr>
              <a:t>WOART</a:t>
            </a:r>
            <a:r>
              <a:rPr lang="en-US" altLang="en-US">
                <a:solidFill>
                  <a:srgbClr val="333333"/>
                </a:solidFill>
                <a:latin typeface="Gill Sans MT"/>
                <a:cs typeface="Open Sans"/>
              </a:rPr>
              <a:t>   </a:t>
            </a:r>
            <a:r>
              <a:rPr kumimoji="0" lang="en-US" altLang="en-US" i="0" u="none" strike="noStrike" cap="none" normalizeH="0" baseline="0">
                <a:ln>
                  <a:noFill/>
                </a:ln>
                <a:solidFill>
                  <a:srgbClr val="333333"/>
                </a:solidFill>
                <a:effectLst/>
                <a:latin typeface="Gill Sans MT"/>
                <a:cs typeface="Open Sans"/>
              </a:rPr>
              <a:t> (FAST 2017)</a:t>
            </a:r>
            <a:endParaRPr lang="en-US" altLang="en-US" sz="700" i="0" u="none" strike="noStrike" cap="none" normalizeH="0" baseline="0">
              <a:ln>
                <a:noFill/>
              </a:ln>
              <a:effectLst/>
              <a:latin typeface="Gill Sans MT"/>
              <a:cs typeface="Open Sans"/>
            </a:endParaRPr>
          </a:p>
          <a:p>
            <a:pPr marL="171450" indent="-171450">
              <a:lnSpc>
                <a:spcPct val="200000"/>
              </a:lnSpc>
              <a:buFont typeface="Arial" panose="020B0604020202020204" pitchFamily="34" charset="0"/>
              <a:buChar char="•"/>
            </a:pPr>
            <a:r>
              <a:rPr kumimoji="0" lang="en-US" altLang="en-US" i="0" u="none" strike="noStrike" cap="none" normalizeH="0" baseline="0">
                <a:ln>
                  <a:noFill/>
                </a:ln>
                <a:solidFill>
                  <a:srgbClr val="333333"/>
                </a:solidFill>
                <a:effectLst/>
                <a:latin typeface="Gill Sans MT"/>
                <a:cs typeface="Open Sans"/>
              </a:rPr>
              <a:t>P-ART	</a:t>
            </a:r>
            <a:r>
              <a:rPr lang="en-US" altLang="en-US">
                <a:solidFill>
                  <a:srgbClr val="333333"/>
                </a:solidFill>
                <a:latin typeface="Gill Sans MT"/>
                <a:cs typeface="Open Sans"/>
              </a:rPr>
              <a:t>    </a:t>
            </a:r>
            <a:r>
              <a:rPr kumimoji="0" lang="en-US" altLang="en-US" i="0" u="none" strike="noStrike" cap="none" normalizeH="0" baseline="0">
                <a:ln>
                  <a:noFill/>
                </a:ln>
                <a:solidFill>
                  <a:srgbClr val="333333"/>
                </a:solidFill>
                <a:effectLst/>
                <a:latin typeface="Gill Sans MT"/>
                <a:cs typeface="Open Sans"/>
              </a:rPr>
              <a:t> (SOSP 2019)</a:t>
            </a:r>
            <a:endParaRPr lang="en-US" altLang="en-US" sz="700" i="0" u="none" strike="noStrike" cap="none" normalizeH="0" baseline="0">
              <a:ln>
                <a:noFill/>
              </a:ln>
              <a:effectLst/>
              <a:latin typeface="Gill Sans MT"/>
              <a:cs typeface="Open Sans"/>
            </a:endParaRPr>
          </a:p>
          <a:p>
            <a:pPr marL="171450" indent="-171450">
              <a:lnSpc>
                <a:spcPct val="200000"/>
              </a:lnSpc>
              <a:buFont typeface="Arial" panose="020B0604020202020204" pitchFamily="34" charset="0"/>
              <a:buChar char="•"/>
            </a:pPr>
            <a:r>
              <a:rPr kumimoji="0" lang="en-US" altLang="en-US" i="0" u="none" strike="noStrike" cap="none" normalizeH="0" baseline="0">
                <a:ln>
                  <a:noFill/>
                </a:ln>
                <a:solidFill>
                  <a:srgbClr val="333333"/>
                </a:solidFill>
                <a:effectLst/>
                <a:latin typeface="Gill Sans MT"/>
                <a:cs typeface="Open Sans"/>
              </a:rPr>
              <a:t>ROART</a:t>
            </a:r>
            <a:r>
              <a:rPr lang="en-US" altLang="en-US">
                <a:solidFill>
                  <a:srgbClr val="333333"/>
                </a:solidFill>
                <a:latin typeface="Gill Sans MT"/>
                <a:cs typeface="Open Sans"/>
              </a:rPr>
              <a:t>    </a:t>
            </a:r>
            <a:r>
              <a:rPr kumimoji="0" lang="en-US" altLang="en-US" i="0" u="none" strike="noStrike" cap="none" normalizeH="0" baseline="0">
                <a:ln>
                  <a:noFill/>
                </a:ln>
                <a:solidFill>
                  <a:srgbClr val="333333"/>
                </a:solidFill>
                <a:effectLst/>
                <a:latin typeface="Gill Sans MT"/>
                <a:cs typeface="Open Sans"/>
              </a:rPr>
              <a:t> (FAST 2021)</a:t>
            </a:r>
            <a:endParaRPr lang="en-US" altLang="en-US" sz="2800" i="0" u="none" strike="noStrike" cap="none" normalizeH="0" baseline="0">
              <a:ln>
                <a:noFill/>
              </a:ln>
              <a:effectLst/>
              <a:latin typeface="Gill Sans MT"/>
              <a:cs typeface="Open Sans"/>
            </a:endParaRPr>
          </a:p>
        </p:txBody>
      </p:sp>
    </p:spTree>
    <p:extLst>
      <p:ext uri="{BB962C8B-B14F-4D97-AF65-F5344CB8AC3E}">
        <p14:creationId xmlns:p14="http://schemas.microsoft.com/office/powerpoint/2010/main" val="8396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EF5F-D9CE-4C10-A667-986BC38381CD}"/>
              </a:ext>
            </a:extLst>
          </p:cNvPr>
          <p:cNvSpPr>
            <a:spLocks noGrp="1"/>
          </p:cNvSpPr>
          <p:nvPr>
            <p:ph type="title"/>
          </p:nvPr>
        </p:nvSpPr>
        <p:spPr/>
        <p:txBody>
          <a:bodyPr/>
          <a:lstStyle/>
          <a:p>
            <a:pPr>
              <a:spcBef>
                <a:spcPts val="1000"/>
              </a:spcBef>
            </a:pPr>
            <a:r>
              <a:rPr lang="en-US">
                <a:latin typeface="Gill Sans MT"/>
                <a:cs typeface="+mn-ea"/>
              </a:rPr>
              <a:t>PAC </a:t>
            </a:r>
            <a:r>
              <a:rPr lang="en-US">
                <a:latin typeface="Gill Sans MT"/>
              </a:rPr>
              <a:t>Guidelines</a:t>
            </a:r>
            <a:endParaRPr lang="en-US">
              <a:cs typeface="+mn-ea"/>
            </a:endParaRPr>
          </a:p>
        </p:txBody>
      </p:sp>
      <p:sp>
        <p:nvSpPr>
          <p:cNvPr id="3" name="Content Placeholder 2">
            <a:extLst>
              <a:ext uri="{FF2B5EF4-FFF2-40B4-BE49-F238E27FC236}">
                <a16:creationId xmlns:a16="http://schemas.microsoft.com/office/drawing/2014/main" id="{6EB4AEDE-472F-46F3-8712-4DF47D8123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319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C09E-EEF7-45AA-AFEB-68E67BABA84A}"/>
              </a:ext>
            </a:extLst>
          </p:cNvPr>
          <p:cNvSpPr>
            <a:spLocks noGrp="1"/>
          </p:cNvSpPr>
          <p:nvPr>
            <p:ph type="title"/>
          </p:nvPr>
        </p:nvSpPr>
        <p:spPr/>
        <p:txBody>
          <a:bodyPr/>
          <a:lstStyle/>
          <a:p>
            <a:r>
              <a:rPr lang="en-US" b="0">
                <a:latin typeface="Gill Sans MT"/>
              </a:rPr>
              <a:t>Guideline: Lessons learned</a:t>
            </a:r>
          </a:p>
        </p:txBody>
      </p:sp>
      <p:sp>
        <p:nvSpPr>
          <p:cNvPr id="3" name="Content Placeholder 2">
            <a:extLst>
              <a:ext uri="{FF2B5EF4-FFF2-40B4-BE49-F238E27FC236}">
                <a16:creationId xmlns:a16="http://schemas.microsoft.com/office/drawing/2014/main" id="{FD0468B8-B878-40A5-9691-0FD7C57E2C35}"/>
              </a:ext>
            </a:extLst>
          </p:cNvPr>
          <p:cNvSpPr>
            <a:spLocks noGrp="1"/>
          </p:cNvSpPr>
          <p:nvPr>
            <p:ph idx="1"/>
          </p:nvPr>
        </p:nvSpPr>
        <p:spPr/>
        <p:txBody>
          <a:bodyPr vert="horz" lIns="91440" tIns="45720" rIns="91440" bIns="45720" rtlCol="0" anchor="t">
            <a:normAutofit/>
          </a:bodyPr>
          <a:lstStyle/>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1</a:t>
            </a:r>
            <a:r>
              <a:rPr lang="en-US" sz="2800" b="0">
                <a:latin typeface="Gill Sans MT"/>
              </a:rPr>
              <a:t>: NVM Bandwidth is limited</a:t>
            </a:r>
            <a:endParaRPr lang="en-US"/>
          </a:p>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2</a:t>
            </a:r>
            <a:r>
              <a:rPr lang="en-US" sz="2800" b="0">
                <a:latin typeface="Gill Sans MT"/>
              </a:rPr>
              <a:t>: NVM </a:t>
            </a:r>
            <a:r>
              <a:rPr lang="en-US" sz="2800" b="0" err="1">
                <a:latin typeface="Gill Sans MT"/>
              </a:rPr>
              <a:t>exhibites</a:t>
            </a:r>
            <a:r>
              <a:rPr lang="en-US" sz="2800" b="0">
                <a:latin typeface="Gill Sans MT"/>
              </a:rPr>
              <a:t> asymmetric latency and bandwidth</a:t>
            </a:r>
          </a:p>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3</a:t>
            </a:r>
            <a:r>
              <a:rPr lang="en-US" sz="2800" b="0">
                <a:latin typeface="Gill Sans MT"/>
              </a:rPr>
              <a:t>: Sequential NVM access is preferred</a:t>
            </a:r>
          </a:p>
        </p:txBody>
      </p:sp>
    </p:spTree>
    <p:extLst>
      <p:ext uri="{BB962C8B-B14F-4D97-AF65-F5344CB8AC3E}">
        <p14:creationId xmlns:p14="http://schemas.microsoft.com/office/powerpoint/2010/main" val="381103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C09E-EEF7-45AA-AFEB-68E67BABA84A}"/>
              </a:ext>
            </a:extLst>
          </p:cNvPr>
          <p:cNvSpPr>
            <a:spLocks noGrp="1"/>
          </p:cNvSpPr>
          <p:nvPr>
            <p:ph type="title"/>
          </p:nvPr>
        </p:nvSpPr>
        <p:spPr/>
        <p:txBody>
          <a:bodyPr/>
          <a:lstStyle/>
          <a:p>
            <a:r>
              <a:rPr lang="en-US" b="0">
                <a:latin typeface="Gill Sans MT"/>
              </a:rPr>
              <a:t>Guideline: Lessons learned</a:t>
            </a:r>
          </a:p>
        </p:txBody>
      </p:sp>
      <p:sp>
        <p:nvSpPr>
          <p:cNvPr id="3" name="Content Placeholder 2">
            <a:extLst>
              <a:ext uri="{FF2B5EF4-FFF2-40B4-BE49-F238E27FC236}">
                <a16:creationId xmlns:a16="http://schemas.microsoft.com/office/drawing/2014/main" id="{FD0468B8-B878-40A5-9691-0FD7C57E2C35}"/>
              </a:ext>
            </a:extLst>
          </p:cNvPr>
          <p:cNvSpPr>
            <a:spLocks noGrp="1"/>
          </p:cNvSpPr>
          <p:nvPr>
            <p:ph idx="1"/>
          </p:nvPr>
        </p:nvSpPr>
        <p:spPr>
          <a:xfrm>
            <a:off x="838200" y="1213837"/>
            <a:ext cx="10639926" cy="4963126"/>
          </a:xfrm>
        </p:spPr>
        <p:txBody>
          <a:bodyPr vert="horz" lIns="91440" tIns="45720" rIns="91440" bIns="45720" rtlCol="0" anchor="t">
            <a:normAutofit/>
          </a:bodyPr>
          <a:lstStyle/>
          <a:p>
            <a:pPr>
              <a:buFont typeface="Wingdings" panose="020B0604020202020204" pitchFamily="34" charset="0"/>
              <a:buChar char="§"/>
            </a:pPr>
            <a:r>
              <a:rPr lang="en-US" sz="2800" b="0">
                <a:solidFill>
                  <a:schemeClr val="bg1">
                    <a:lumMod val="75000"/>
                  </a:schemeClr>
                </a:solidFill>
                <a:latin typeface="Gill Sans MT"/>
                <a:cs typeface="Times New Roman"/>
              </a:rPr>
              <a:t>FH</a:t>
            </a:r>
            <a:r>
              <a:rPr lang="en-US" sz="2800" b="0" baseline="-25000">
                <a:solidFill>
                  <a:schemeClr val="bg1">
                    <a:lumMod val="75000"/>
                  </a:schemeClr>
                </a:solidFill>
                <a:latin typeface="Gill Sans MT"/>
                <a:cs typeface="Times New Roman"/>
              </a:rPr>
              <a:t>1</a:t>
            </a:r>
            <a:r>
              <a:rPr lang="en-US" sz="2800" b="0">
                <a:solidFill>
                  <a:schemeClr val="bg1">
                    <a:lumMod val="75000"/>
                  </a:schemeClr>
                </a:solidFill>
                <a:latin typeface="Gill Sans MT"/>
                <a:cs typeface="Times New Roman"/>
              </a:rPr>
              <a:t>: NVM Bandwidth is limited</a:t>
            </a:r>
            <a:endParaRPr lang="en-US"/>
          </a:p>
          <a:p>
            <a:pPr>
              <a:buFont typeface="Wingdings" panose="020B0604020202020204" pitchFamily="34" charset="0"/>
              <a:buChar char="§"/>
            </a:pPr>
            <a:r>
              <a:rPr lang="en-US" sz="2800" b="0">
                <a:solidFill>
                  <a:schemeClr val="bg1">
                    <a:lumMod val="75000"/>
                  </a:schemeClr>
                </a:solidFill>
                <a:latin typeface="Gill Sans MT"/>
                <a:cs typeface="Times New Roman"/>
              </a:rPr>
              <a:t>FH</a:t>
            </a:r>
            <a:r>
              <a:rPr lang="en-US" sz="2800" b="0" baseline="-25000">
                <a:solidFill>
                  <a:schemeClr val="bg1">
                    <a:lumMod val="75000"/>
                  </a:schemeClr>
                </a:solidFill>
                <a:latin typeface="Gill Sans MT"/>
                <a:cs typeface="Times New Roman"/>
              </a:rPr>
              <a:t>2</a:t>
            </a:r>
            <a:r>
              <a:rPr lang="en-US" sz="2800" b="0">
                <a:solidFill>
                  <a:schemeClr val="bg1">
                    <a:lumMod val="75000"/>
                  </a:schemeClr>
                </a:solidFill>
                <a:latin typeface="Gill Sans MT"/>
                <a:cs typeface="Times New Roman"/>
              </a:rPr>
              <a:t>: NVM </a:t>
            </a:r>
            <a:r>
              <a:rPr lang="en-US" sz="2800" b="0" err="1">
                <a:solidFill>
                  <a:schemeClr val="bg1">
                    <a:lumMod val="75000"/>
                  </a:schemeClr>
                </a:solidFill>
                <a:latin typeface="Gill Sans MT"/>
                <a:cs typeface="Times New Roman"/>
              </a:rPr>
              <a:t>exhibites</a:t>
            </a:r>
            <a:r>
              <a:rPr lang="en-US" sz="2800" b="0">
                <a:solidFill>
                  <a:schemeClr val="bg1">
                    <a:lumMod val="75000"/>
                  </a:schemeClr>
                </a:solidFill>
                <a:latin typeface="Gill Sans MT"/>
                <a:cs typeface="Times New Roman"/>
              </a:rPr>
              <a:t> asymmetric latency and bandwidth</a:t>
            </a:r>
          </a:p>
          <a:p>
            <a:pPr>
              <a:buFont typeface="Wingdings" panose="020B0604020202020204" pitchFamily="34" charset="0"/>
              <a:buChar char="§"/>
            </a:pPr>
            <a:r>
              <a:rPr lang="en-US" sz="2800" b="0">
                <a:solidFill>
                  <a:schemeClr val="bg1">
                    <a:lumMod val="75000"/>
                  </a:schemeClr>
                </a:solidFill>
                <a:latin typeface="Gill Sans MT"/>
                <a:cs typeface="Times New Roman"/>
              </a:rPr>
              <a:t>FH</a:t>
            </a:r>
            <a:r>
              <a:rPr lang="en-US" sz="2800" b="0" baseline="-25000">
                <a:solidFill>
                  <a:schemeClr val="bg1">
                    <a:lumMod val="75000"/>
                  </a:schemeClr>
                </a:solidFill>
                <a:latin typeface="Gill Sans MT"/>
                <a:cs typeface="Times New Roman"/>
              </a:rPr>
              <a:t>3</a:t>
            </a:r>
            <a:r>
              <a:rPr lang="en-US" sz="2800" b="0">
                <a:solidFill>
                  <a:schemeClr val="bg1">
                    <a:lumMod val="75000"/>
                  </a:schemeClr>
                </a:solidFill>
                <a:latin typeface="Gill Sans MT"/>
                <a:cs typeface="Times New Roman"/>
              </a:rPr>
              <a:t>: Sequential NVM access is preferred</a:t>
            </a:r>
            <a:endParaRPr lang="en-US" sz="2800">
              <a:solidFill>
                <a:schemeClr val="bg1">
                  <a:lumMod val="75000"/>
                </a:schemeClr>
              </a:solidFill>
              <a:latin typeface="Gill Sans MT"/>
              <a:cs typeface="Times New Roman"/>
            </a:endParaRPr>
          </a:p>
          <a:p>
            <a:pPr algn="just">
              <a:lnSpc>
                <a:spcPct val="150000"/>
              </a:lnSpc>
              <a:buFont typeface="Wingdings" panose="020B0604020202020204" pitchFamily="34" charset="0"/>
              <a:buChar char="§"/>
            </a:pPr>
            <a:r>
              <a:rPr lang="en-US" sz="2400">
                <a:latin typeface="Gill Sans MT"/>
                <a:cs typeface="Times New Roman"/>
              </a:rPr>
              <a:t>FH</a:t>
            </a:r>
            <a:r>
              <a:rPr lang="en-US" sz="2400" baseline="-25000">
                <a:latin typeface="Gill Sans MT"/>
                <a:cs typeface="Times New Roman"/>
              </a:rPr>
              <a:t>4</a:t>
            </a:r>
            <a:r>
              <a:rPr lang="en-US" sz="2400">
                <a:latin typeface="Gill Sans MT"/>
                <a:cs typeface="Times New Roman"/>
              </a:rPr>
              <a:t>: NVM’s data persistence cost is more expensive than expected</a:t>
            </a:r>
          </a:p>
          <a:p>
            <a:pPr lvl="1" algn="just">
              <a:lnSpc>
                <a:spcPct val="150000"/>
              </a:lnSpc>
            </a:pPr>
            <a:r>
              <a:rPr lang="en-US" b="0" err="1">
                <a:latin typeface="Cascadia Mono"/>
                <a:ea typeface="楷体"/>
                <a:cs typeface="Cascadia Mono" panose="020B0609020000020004" pitchFamily="49" charset="0"/>
              </a:rPr>
              <a:t>clwb</a:t>
            </a:r>
            <a:r>
              <a:rPr lang="en-US" b="0">
                <a:latin typeface="Cascadia Mono"/>
                <a:ea typeface="楷体"/>
                <a:cs typeface="Cascadia Mono" panose="020B0609020000020004" pitchFamily="49" charset="0"/>
              </a:rPr>
              <a:t>, </a:t>
            </a:r>
            <a:r>
              <a:rPr lang="en-US" b="0" err="1">
                <a:latin typeface="Cascadia Mono"/>
                <a:ea typeface="楷体"/>
                <a:cs typeface="Cascadia Mono" panose="020B0609020000020004" pitchFamily="49" charset="0"/>
              </a:rPr>
              <a:t>sfence</a:t>
            </a:r>
            <a:endParaRPr lang="en-US" b="0">
              <a:latin typeface="Cascadia Mono"/>
              <a:ea typeface="楷体"/>
              <a:cs typeface="Cascadia Mono" panose="020B0609020000020004" pitchFamily="49" charset="0"/>
            </a:endParaRPr>
          </a:p>
          <a:p>
            <a:pPr lvl="1" algn="just">
              <a:lnSpc>
                <a:spcPct val="150000"/>
              </a:lnSpc>
            </a:pPr>
            <a:r>
              <a:rPr lang="en-US" b="0">
                <a:latin typeface="Gill Sans MT"/>
                <a:ea typeface="楷体"/>
                <a:cs typeface="Courier New"/>
              </a:rPr>
              <a:t>Reveal raw NVM media latency</a:t>
            </a:r>
          </a:p>
          <a:p>
            <a:pPr lvl="1" algn="just">
              <a:lnSpc>
                <a:spcPct val="150000"/>
              </a:lnSpc>
            </a:pPr>
            <a:r>
              <a:rPr lang="en-US" b="0" err="1">
                <a:latin typeface="Cascadia Mono"/>
                <a:ea typeface="楷体"/>
                <a:cs typeface="Cascadia Mono" panose="020B0609020000020004" pitchFamily="49" charset="0"/>
              </a:rPr>
              <a:t>clwb</a:t>
            </a:r>
            <a:r>
              <a:rPr lang="en-US" b="0">
                <a:latin typeface="Courier New"/>
                <a:ea typeface="楷体"/>
                <a:cs typeface="Courier New"/>
              </a:rPr>
              <a:t> </a:t>
            </a:r>
            <a:r>
              <a:rPr lang="en-US" b="0">
                <a:latin typeface="Gill Sans MT"/>
                <a:ea typeface="楷体"/>
                <a:cs typeface="Courier New"/>
              </a:rPr>
              <a:t>invalidates cache lines</a:t>
            </a:r>
          </a:p>
          <a:p>
            <a:pPr lvl="1"/>
            <a:endParaRPr lang="en-US">
              <a:latin typeface="Times New Roman"/>
              <a:cs typeface="Times New Roman"/>
            </a:endParaRPr>
          </a:p>
          <a:p>
            <a:endParaRPr lang="en-US"/>
          </a:p>
        </p:txBody>
      </p:sp>
    </p:spTree>
    <p:extLst>
      <p:ext uri="{BB962C8B-B14F-4D97-AF65-F5344CB8AC3E}">
        <p14:creationId xmlns:p14="http://schemas.microsoft.com/office/powerpoint/2010/main" val="281478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2B536A9-A01F-4457-911B-15E4588D9B44}"/>
              </a:ext>
            </a:extLst>
          </p:cNvPr>
          <p:cNvPicPr>
            <a:picLocks noChangeAspect="1"/>
          </p:cNvPicPr>
          <p:nvPr/>
        </p:nvPicPr>
        <p:blipFill>
          <a:blip r:embed="rId3"/>
          <a:stretch>
            <a:fillRect/>
          </a:stretch>
        </p:blipFill>
        <p:spPr>
          <a:xfrm>
            <a:off x="998116" y="3951503"/>
            <a:ext cx="3452396" cy="2455037"/>
          </a:xfrm>
          <a:prstGeom prst="rect">
            <a:avLst/>
          </a:prstGeom>
        </p:spPr>
      </p:pic>
      <p:sp>
        <p:nvSpPr>
          <p:cNvPr id="2" name="Title 1">
            <a:extLst>
              <a:ext uri="{FF2B5EF4-FFF2-40B4-BE49-F238E27FC236}">
                <a16:creationId xmlns:a16="http://schemas.microsoft.com/office/drawing/2014/main" id="{71BFC09E-EEF7-45AA-AFEB-68E67BABA84A}"/>
              </a:ext>
            </a:extLst>
          </p:cNvPr>
          <p:cNvSpPr>
            <a:spLocks noGrp="1"/>
          </p:cNvSpPr>
          <p:nvPr>
            <p:ph type="title"/>
          </p:nvPr>
        </p:nvSpPr>
        <p:spPr/>
        <p:txBody>
          <a:bodyPr/>
          <a:lstStyle/>
          <a:p>
            <a:r>
              <a:rPr lang="en-US" b="0">
                <a:latin typeface="Gill Sans MT"/>
              </a:rPr>
              <a:t>Guideline: Lessons learned</a:t>
            </a:r>
          </a:p>
        </p:txBody>
      </p:sp>
      <p:sp>
        <p:nvSpPr>
          <p:cNvPr id="3" name="Content Placeholder 2">
            <a:extLst>
              <a:ext uri="{FF2B5EF4-FFF2-40B4-BE49-F238E27FC236}">
                <a16:creationId xmlns:a16="http://schemas.microsoft.com/office/drawing/2014/main" id="{FD0468B8-B878-40A5-9691-0FD7C57E2C35}"/>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
            </a:pPr>
            <a:r>
              <a:rPr lang="en-US" sz="2800" b="0">
                <a:solidFill>
                  <a:schemeClr val="bg1">
                    <a:lumMod val="75000"/>
                  </a:schemeClr>
                </a:solidFill>
                <a:latin typeface="Gill Sans MT"/>
              </a:rPr>
              <a:t>FH</a:t>
            </a:r>
            <a:r>
              <a:rPr lang="en-US" sz="2800" b="0" baseline="-25000">
                <a:solidFill>
                  <a:schemeClr val="bg1">
                    <a:lumMod val="75000"/>
                  </a:schemeClr>
                </a:solidFill>
                <a:latin typeface="Gill Sans MT"/>
              </a:rPr>
              <a:t>1</a:t>
            </a:r>
            <a:r>
              <a:rPr lang="en-US" sz="2800" b="0">
                <a:solidFill>
                  <a:schemeClr val="bg1">
                    <a:lumMod val="75000"/>
                  </a:schemeClr>
                </a:solidFill>
                <a:latin typeface="Gill Sans MT"/>
              </a:rPr>
              <a:t>: NVM Bandwidth is limited</a:t>
            </a:r>
            <a:endParaRPr lang="en-US"/>
          </a:p>
          <a:p>
            <a:pPr>
              <a:buFont typeface="Wingdings" panose="020B0604020202020204" pitchFamily="34" charset="0"/>
              <a:buChar char="§"/>
            </a:pPr>
            <a:r>
              <a:rPr lang="en-US" sz="2800" b="0">
                <a:solidFill>
                  <a:schemeClr val="bg1">
                    <a:lumMod val="75000"/>
                  </a:schemeClr>
                </a:solidFill>
                <a:latin typeface="Gill Sans MT"/>
              </a:rPr>
              <a:t>FH</a:t>
            </a:r>
            <a:r>
              <a:rPr lang="en-US" sz="2800" b="0" baseline="-25000">
                <a:solidFill>
                  <a:schemeClr val="bg1">
                    <a:lumMod val="75000"/>
                  </a:schemeClr>
                </a:solidFill>
                <a:latin typeface="Gill Sans MT"/>
              </a:rPr>
              <a:t>2</a:t>
            </a:r>
            <a:r>
              <a:rPr lang="en-US" sz="2800" b="0">
                <a:solidFill>
                  <a:schemeClr val="bg1">
                    <a:lumMod val="75000"/>
                  </a:schemeClr>
                </a:solidFill>
                <a:latin typeface="Gill Sans MT"/>
              </a:rPr>
              <a:t>: NVM </a:t>
            </a:r>
            <a:r>
              <a:rPr lang="en-US" sz="2800" b="0" err="1">
                <a:solidFill>
                  <a:schemeClr val="bg1">
                    <a:lumMod val="75000"/>
                  </a:schemeClr>
                </a:solidFill>
                <a:latin typeface="Gill Sans MT"/>
              </a:rPr>
              <a:t>exhibites</a:t>
            </a:r>
            <a:r>
              <a:rPr lang="en-US" sz="2800" b="0">
                <a:solidFill>
                  <a:schemeClr val="bg1">
                    <a:lumMod val="75000"/>
                  </a:schemeClr>
                </a:solidFill>
                <a:latin typeface="Gill Sans MT"/>
              </a:rPr>
              <a:t> asymmetric latency and bandwidth</a:t>
            </a:r>
          </a:p>
          <a:p>
            <a:pPr>
              <a:buFont typeface="Wingdings" panose="020B0604020202020204" pitchFamily="34" charset="0"/>
              <a:buChar char="§"/>
            </a:pPr>
            <a:r>
              <a:rPr lang="en-US" sz="2800" b="0">
                <a:solidFill>
                  <a:schemeClr val="bg1">
                    <a:lumMod val="75000"/>
                  </a:schemeClr>
                </a:solidFill>
                <a:latin typeface="Gill Sans MT"/>
              </a:rPr>
              <a:t>FH</a:t>
            </a:r>
            <a:r>
              <a:rPr lang="en-US" sz="2800" b="0" baseline="-25000">
                <a:solidFill>
                  <a:schemeClr val="bg1">
                    <a:lumMod val="75000"/>
                  </a:schemeClr>
                </a:solidFill>
                <a:latin typeface="Gill Sans MT"/>
              </a:rPr>
              <a:t>3</a:t>
            </a:r>
            <a:r>
              <a:rPr lang="en-US" sz="2800" b="0">
                <a:solidFill>
                  <a:schemeClr val="bg1">
                    <a:lumMod val="75000"/>
                  </a:schemeClr>
                </a:solidFill>
                <a:latin typeface="Gill Sans MT"/>
              </a:rPr>
              <a:t>: Sequential NVM access is preferred</a:t>
            </a:r>
            <a:endParaRPr lang="en-US" sz="2800">
              <a:solidFill>
                <a:schemeClr val="bg1">
                  <a:lumMod val="75000"/>
                </a:schemeClr>
              </a:solidFill>
              <a:latin typeface="Gill Sans MT"/>
            </a:endParaRPr>
          </a:p>
          <a:p>
            <a:pPr>
              <a:buFont typeface="Wingdings" panose="020B0604020202020204" pitchFamily="34" charset="0"/>
              <a:buChar char="§"/>
            </a:pPr>
            <a:r>
              <a:rPr lang="en-US" sz="2400">
                <a:solidFill>
                  <a:schemeClr val="bg1">
                    <a:lumMod val="75000"/>
                  </a:schemeClr>
                </a:solidFill>
                <a:latin typeface="Gill Sans MT"/>
              </a:rPr>
              <a:t>FH</a:t>
            </a:r>
            <a:r>
              <a:rPr lang="en-US" sz="2400" baseline="-25000">
                <a:solidFill>
                  <a:schemeClr val="bg1">
                    <a:lumMod val="75000"/>
                  </a:schemeClr>
                </a:solidFill>
                <a:latin typeface="Gill Sans MT"/>
              </a:rPr>
              <a:t>4</a:t>
            </a:r>
            <a:r>
              <a:rPr lang="en-US" sz="2400">
                <a:solidFill>
                  <a:schemeClr val="bg1">
                    <a:lumMod val="75000"/>
                  </a:schemeClr>
                </a:solidFill>
                <a:latin typeface="Gill Sans MT"/>
              </a:rPr>
              <a:t>: NVM’s data persistence cost is more expensive than expected</a:t>
            </a:r>
          </a:p>
          <a:p>
            <a:pPr>
              <a:buFont typeface="Wingdings" panose="020B0604020202020204" pitchFamily="34" charset="0"/>
              <a:buChar char="§"/>
            </a:pPr>
            <a:r>
              <a:rPr lang="en-US" sz="2800">
                <a:latin typeface="Gill Sans MT"/>
              </a:rPr>
              <a:t>FH</a:t>
            </a:r>
            <a:r>
              <a:rPr lang="en-US" sz="2800" baseline="-25000">
                <a:latin typeface="Gill Sans MT"/>
              </a:rPr>
              <a:t>5</a:t>
            </a:r>
            <a:r>
              <a:rPr lang="en-US" sz="2800">
                <a:latin typeface="Gill Sans MT"/>
              </a:rPr>
              <a:t>: </a:t>
            </a:r>
            <a:r>
              <a:rPr lang="pt-BR" sz="2800">
                <a:latin typeface="Gill Sans MT"/>
              </a:rPr>
              <a:t>Cache coherence protocol impedes NUMA scalability</a:t>
            </a:r>
            <a:endParaRPr lang="en-US" sz="2800">
              <a:latin typeface="Gill Sans MT"/>
            </a:endParaRPr>
          </a:p>
          <a:p>
            <a:endParaRPr lang="en-US"/>
          </a:p>
        </p:txBody>
      </p:sp>
      <p:sp>
        <p:nvSpPr>
          <p:cNvPr id="6" name="文本框 5">
            <a:extLst>
              <a:ext uri="{FF2B5EF4-FFF2-40B4-BE49-F238E27FC236}">
                <a16:creationId xmlns:a16="http://schemas.microsoft.com/office/drawing/2014/main" id="{D677DB77-C69C-4390-9104-B1D268B42DE4}"/>
              </a:ext>
            </a:extLst>
          </p:cNvPr>
          <p:cNvSpPr txBox="1"/>
          <p:nvPr/>
        </p:nvSpPr>
        <p:spPr>
          <a:xfrm>
            <a:off x="4610427" y="4371109"/>
            <a:ext cx="7327232" cy="1615827"/>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a:latin typeface="Gill Sans MT"/>
              </a:rPr>
              <a:t>Directory coherence protocol                  </a:t>
            </a:r>
            <a:r>
              <a:rPr lang="en-US" b="1" i="1">
                <a:latin typeface="Gill Sans MT"/>
              </a:rPr>
              <a:t>NUMA bandwidth meltdown</a:t>
            </a:r>
          </a:p>
          <a:p>
            <a:pPr marL="742950" lvl="1" indent="-285750">
              <a:lnSpc>
                <a:spcPct val="150000"/>
              </a:lnSpc>
              <a:buFont typeface="Arial" panose="020B0604020202020204" pitchFamily="34" charset="0"/>
              <a:buChar char="•"/>
            </a:pPr>
            <a:r>
              <a:rPr lang="en-US">
                <a:latin typeface="Gill Sans MT"/>
              </a:rPr>
              <a:t>Remote read causes directory “write” to 3D-Xpoint media</a:t>
            </a:r>
          </a:p>
          <a:p>
            <a:pPr marL="742950" lvl="1" indent="-285750">
              <a:lnSpc>
                <a:spcPct val="150000"/>
              </a:lnSpc>
              <a:buFont typeface="Arial" panose="020B0604020202020204" pitchFamily="34" charset="0"/>
              <a:buChar char="•"/>
            </a:pPr>
            <a:r>
              <a:rPr lang="en-US">
                <a:latin typeface="Gill Sans MT"/>
              </a:rPr>
              <a:t>Snoop improves throughput by 2.5x</a:t>
            </a:r>
          </a:p>
          <a:p>
            <a:pPr marL="742950" lvl="1" indent="-285750">
              <a:buFont typeface="Arial" panose="020B0604020202020204" pitchFamily="34" charset="0"/>
              <a:buChar char="•"/>
            </a:pPr>
            <a:endParaRPr lang="en-US">
              <a:latin typeface="Gill Sans MT"/>
            </a:endParaRPr>
          </a:p>
        </p:txBody>
      </p:sp>
      <p:cxnSp>
        <p:nvCxnSpPr>
          <p:cNvPr id="8" name="直接箭头连接符 7">
            <a:extLst>
              <a:ext uri="{FF2B5EF4-FFF2-40B4-BE49-F238E27FC236}">
                <a16:creationId xmlns:a16="http://schemas.microsoft.com/office/drawing/2014/main" id="{1DCC118D-4000-4AB1-AE79-E976E7BF29A0}"/>
              </a:ext>
            </a:extLst>
          </p:cNvPr>
          <p:cNvCxnSpPr/>
          <p:nvPr/>
        </p:nvCxnSpPr>
        <p:spPr>
          <a:xfrm>
            <a:off x="7937883" y="4646474"/>
            <a:ext cx="914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7EFE1FF-B95C-411F-928F-1E80D6C21657}"/>
              </a:ext>
            </a:extLst>
          </p:cNvPr>
          <p:cNvSpPr txBox="1"/>
          <p:nvPr/>
        </p:nvSpPr>
        <p:spPr>
          <a:xfrm>
            <a:off x="1238250" y="6280786"/>
            <a:ext cx="6096000" cy="376834"/>
          </a:xfrm>
          <a:prstGeom prst="rect">
            <a:avLst/>
          </a:prstGeom>
          <a:noFill/>
        </p:spPr>
        <p:txBody>
          <a:bodyPr wrap="square">
            <a:spAutoFit/>
          </a:bodyPr>
          <a:lstStyle/>
          <a:p>
            <a:pPr>
              <a:lnSpc>
                <a:spcPct val="150000"/>
              </a:lnSpc>
            </a:pPr>
            <a:r>
              <a:rPr lang="en-US" sz="1400" err="1">
                <a:latin typeface="+mj-lt"/>
              </a:rPr>
              <a:t>FastFair</a:t>
            </a:r>
            <a:r>
              <a:rPr lang="en-US" sz="1400">
                <a:latin typeface="+mj-lt"/>
              </a:rPr>
              <a:t> on YCSB workload-A, 60M integer keys</a:t>
            </a:r>
          </a:p>
        </p:txBody>
      </p:sp>
    </p:spTree>
    <p:extLst>
      <p:ext uri="{BB962C8B-B14F-4D97-AF65-F5344CB8AC3E}">
        <p14:creationId xmlns:p14="http://schemas.microsoft.com/office/powerpoint/2010/main" val="385274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C09E-EEF7-45AA-AFEB-68E67BABA84A}"/>
              </a:ext>
            </a:extLst>
          </p:cNvPr>
          <p:cNvSpPr>
            <a:spLocks noGrp="1"/>
          </p:cNvSpPr>
          <p:nvPr>
            <p:ph type="title"/>
          </p:nvPr>
        </p:nvSpPr>
        <p:spPr/>
        <p:txBody>
          <a:bodyPr/>
          <a:lstStyle/>
          <a:p>
            <a:r>
              <a:rPr lang="en-US" b="0">
                <a:latin typeface="Gill Sans MT"/>
              </a:rPr>
              <a:t>Guideline: Lessons learned</a:t>
            </a:r>
          </a:p>
        </p:txBody>
      </p:sp>
      <p:sp>
        <p:nvSpPr>
          <p:cNvPr id="3" name="Content Placeholder 2">
            <a:extLst>
              <a:ext uri="{FF2B5EF4-FFF2-40B4-BE49-F238E27FC236}">
                <a16:creationId xmlns:a16="http://schemas.microsoft.com/office/drawing/2014/main" id="{FD0468B8-B878-40A5-9691-0FD7C57E2C35}"/>
              </a:ext>
            </a:extLst>
          </p:cNvPr>
          <p:cNvSpPr>
            <a:spLocks noGrp="1"/>
          </p:cNvSpPr>
          <p:nvPr>
            <p:ph idx="1"/>
          </p:nvPr>
        </p:nvSpPr>
        <p:spPr>
          <a:xfrm>
            <a:off x="477714" y="1240214"/>
            <a:ext cx="11532577" cy="4963126"/>
          </a:xfrm>
        </p:spPr>
        <p:txBody>
          <a:bodyPr vert="horz" lIns="91440" tIns="45720" rIns="91440" bIns="45720" rtlCol="0" anchor="t">
            <a:normAutofit/>
          </a:bodyPr>
          <a:lstStyle/>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1</a:t>
            </a:r>
            <a:r>
              <a:rPr lang="en-US" sz="2800" b="0">
                <a:latin typeface="Gill Sans MT"/>
              </a:rPr>
              <a:t>: NVM Bandwidth is limited</a:t>
            </a:r>
            <a:endParaRPr lang="en-US"/>
          </a:p>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2</a:t>
            </a:r>
            <a:r>
              <a:rPr lang="en-US" sz="2800" b="0">
                <a:latin typeface="Gill Sans MT"/>
              </a:rPr>
              <a:t>: NVM </a:t>
            </a:r>
            <a:r>
              <a:rPr lang="en-US" sz="2800" b="0" err="1">
                <a:latin typeface="Gill Sans MT"/>
              </a:rPr>
              <a:t>exhibites</a:t>
            </a:r>
            <a:r>
              <a:rPr lang="en-US" sz="2800" b="0">
                <a:latin typeface="Gill Sans MT"/>
              </a:rPr>
              <a:t> asymmetric latency and bandwidth</a:t>
            </a:r>
          </a:p>
          <a:p>
            <a:pPr>
              <a:lnSpc>
                <a:spcPct val="150000"/>
              </a:lnSpc>
              <a:buFont typeface="Wingdings" panose="020B0604020202020204" pitchFamily="34" charset="0"/>
              <a:buChar char="§"/>
            </a:pPr>
            <a:r>
              <a:rPr lang="en-US" sz="2800" b="0">
                <a:latin typeface="Gill Sans MT"/>
              </a:rPr>
              <a:t>FH</a:t>
            </a:r>
            <a:r>
              <a:rPr lang="en-US" sz="2800" b="0" baseline="-25000">
                <a:latin typeface="Gill Sans MT"/>
              </a:rPr>
              <a:t>3</a:t>
            </a:r>
            <a:r>
              <a:rPr lang="en-US" sz="2800" b="0">
                <a:latin typeface="Gill Sans MT"/>
              </a:rPr>
              <a:t>: Sequential NVM access is preferred</a:t>
            </a:r>
            <a:endParaRPr lang="en-US" sz="2800">
              <a:latin typeface="Gill Sans MT"/>
            </a:endParaRPr>
          </a:p>
          <a:p>
            <a:pPr>
              <a:lnSpc>
                <a:spcPct val="150000"/>
              </a:lnSpc>
              <a:buFont typeface="Wingdings" panose="020B0604020202020204" pitchFamily="34" charset="0"/>
              <a:buChar char="§"/>
            </a:pPr>
            <a:r>
              <a:rPr lang="en-US" sz="2800">
                <a:latin typeface="Gill Sans MT"/>
              </a:rPr>
              <a:t>FH</a:t>
            </a:r>
            <a:r>
              <a:rPr lang="en-US" sz="2800" baseline="-25000">
                <a:latin typeface="Gill Sans MT"/>
              </a:rPr>
              <a:t>4</a:t>
            </a:r>
            <a:r>
              <a:rPr lang="en-US" sz="2800">
                <a:latin typeface="Gill Sans MT"/>
              </a:rPr>
              <a:t>: NVM’s data persistence cost is more expensive than expected</a:t>
            </a:r>
          </a:p>
          <a:p>
            <a:pPr>
              <a:lnSpc>
                <a:spcPct val="150000"/>
              </a:lnSpc>
              <a:buFont typeface="Wingdings" panose="020B0604020202020204" pitchFamily="34" charset="0"/>
              <a:buChar char="§"/>
            </a:pPr>
            <a:r>
              <a:rPr lang="en-US" sz="2800">
                <a:latin typeface="Gill Sans MT"/>
              </a:rPr>
              <a:t>FH</a:t>
            </a:r>
            <a:r>
              <a:rPr lang="en-US" sz="2800" baseline="-25000">
                <a:latin typeface="Gill Sans MT"/>
              </a:rPr>
              <a:t>5</a:t>
            </a:r>
            <a:r>
              <a:rPr lang="en-US" sz="2800">
                <a:latin typeface="Gill Sans MT"/>
              </a:rPr>
              <a:t>: </a:t>
            </a:r>
            <a:r>
              <a:rPr lang="pt-BR" sz="2800">
                <a:latin typeface="Gill Sans MT"/>
              </a:rPr>
              <a:t>Cache coherence protocol impedes NUMA scalability</a:t>
            </a:r>
            <a:endParaRPr lang="en-US" sz="2800">
              <a:latin typeface="Gill Sans MT"/>
            </a:endParaRPr>
          </a:p>
          <a:p>
            <a:endParaRPr lang="en-US"/>
          </a:p>
        </p:txBody>
      </p:sp>
    </p:spTree>
    <p:extLst>
      <p:ext uri="{BB962C8B-B14F-4D97-AF65-F5344CB8AC3E}">
        <p14:creationId xmlns:p14="http://schemas.microsoft.com/office/powerpoint/2010/main" val="107294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a:latin typeface="Gill Sans MT"/>
              </a:rPr>
              <a:t>Guideline: Software Stack</a:t>
            </a:r>
          </a:p>
        </p:txBody>
      </p:sp>
      <p:grpSp>
        <p:nvGrpSpPr>
          <p:cNvPr id="6" name="组合 5">
            <a:extLst>
              <a:ext uri="{FF2B5EF4-FFF2-40B4-BE49-F238E27FC236}">
                <a16:creationId xmlns:a16="http://schemas.microsoft.com/office/drawing/2014/main" id="{701FB105-76E8-4565-9360-A7EB646F722A}"/>
              </a:ext>
            </a:extLst>
          </p:cNvPr>
          <p:cNvGrpSpPr/>
          <p:nvPr/>
        </p:nvGrpSpPr>
        <p:grpSpPr>
          <a:xfrm>
            <a:off x="364960" y="1227222"/>
            <a:ext cx="3605463" cy="4570482"/>
            <a:chOff x="721895" y="1251284"/>
            <a:chExt cx="3946357" cy="5760110"/>
          </a:xfrm>
        </p:grpSpPr>
        <p:sp>
          <p:nvSpPr>
            <p:cNvPr id="5" name="矩形 4">
              <a:extLst>
                <a:ext uri="{FF2B5EF4-FFF2-40B4-BE49-F238E27FC236}">
                  <a16:creationId xmlns:a16="http://schemas.microsoft.com/office/drawing/2014/main" id="{D4F3B06B-499D-46CD-ABA8-183A33B0F3E5}"/>
                </a:ext>
              </a:extLst>
            </p:cNvPr>
            <p:cNvSpPr/>
            <p:nvPr/>
          </p:nvSpPr>
          <p:spPr>
            <a:xfrm>
              <a:off x="721895" y="1383632"/>
              <a:ext cx="3489158" cy="463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6DDF4DB4-018F-4A69-860E-2AD3B5F92B72}"/>
                </a:ext>
              </a:extLst>
            </p:cNvPr>
            <p:cNvSpPr txBox="1"/>
            <p:nvPr/>
          </p:nvSpPr>
          <p:spPr>
            <a:xfrm>
              <a:off x="838200" y="1251284"/>
              <a:ext cx="3830052" cy="5760110"/>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1</a:t>
              </a:r>
              <a:r>
                <a:rPr lang="en-US">
                  <a:solidFill>
                    <a:schemeClr val="bg1">
                      <a:lumMod val="75000"/>
                    </a:schemeClr>
                  </a:solidFill>
                  <a:latin typeface="Gill Sans MT"/>
                </a:rPr>
                <a:t>: Limited Bandwidth</a:t>
              </a:r>
              <a:endParaRPr lang="en-US" b="0">
                <a:solidFill>
                  <a:schemeClr val="bg1">
                    <a:lumMod val="75000"/>
                  </a:schemeClr>
                </a:solidFill>
                <a:latin typeface="Gill Sans MT"/>
              </a:endParaRPr>
            </a:p>
            <a:p>
              <a:pPr marL="285750" indent="-285750">
                <a:lnSpc>
                  <a:spcPct val="250000"/>
                </a:lnSpc>
                <a:buFont typeface="Wingdings" panose="020B0604020202020204" pitchFamily="34" charset="0"/>
                <a:buChar char="§"/>
              </a:pPr>
              <a:r>
                <a:rPr lang="en-US" b="0">
                  <a:latin typeface="Gill Sans MT"/>
                </a:rPr>
                <a:t>FH</a:t>
              </a:r>
              <a:r>
                <a:rPr lang="en-US" b="0" baseline="-25000">
                  <a:latin typeface="Gill Sans MT"/>
                </a:rPr>
                <a:t>2</a:t>
              </a:r>
              <a:r>
                <a:rPr lang="en-US" b="0">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4:</a:t>
              </a:r>
              <a:r>
                <a:rPr lang="en-US">
                  <a:latin typeface="Gill Sans MT"/>
                </a:rPr>
                <a:t>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5</a:t>
              </a:r>
              <a:r>
                <a:rPr lang="en-US">
                  <a:solidFill>
                    <a:schemeClr val="bg1">
                      <a:lumMod val="75000"/>
                    </a:schemeClr>
                  </a:solidFill>
                  <a:latin typeface="Gill Sans MT"/>
                </a:rPr>
                <a:t>: Cache coherence proto.</a:t>
              </a:r>
            </a:p>
            <a:p>
              <a:pPr marL="285750" indent="-285750">
                <a:buFont typeface="Arial" panose="020B0604020202020204" pitchFamily="34" charset="0"/>
                <a:buChar char="•"/>
              </a:pPr>
              <a:endParaRPr lang="en-US">
                <a:solidFill>
                  <a:schemeClr val="bg1">
                    <a:lumMod val="75000"/>
                  </a:schemeClr>
                </a:solidFill>
                <a:latin typeface="Gill Sans MT"/>
              </a:endParaRPr>
            </a:p>
            <a:p>
              <a:pPr marL="285750" indent="-285750">
                <a:buFont typeface="Arial" panose="020B0604020202020204" pitchFamily="34" charset="0"/>
                <a:buChar char="•"/>
              </a:pPr>
              <a:endParaRPr lang="en-US" sz="1600" b="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p:txBody>
        </p:sp>
      </p:grpSp>
      <p:sp>
        <p:nvSpPr>
          <p:cNvPr id="11" name="文本框 10">
            <a:extLst>
              <a:ext uri="{FF2B5EF4-FFF2-40B4-BE49-F238E27FC236}">
                <a16:creationId xmlns:a16="http://schemas.microsoft.com/office/drawing/2014/main" id="{2C45E144-55FF-4A10-B931-9B1221E677D7}"/>
              </a:ext>
            </a:extLst>
          </p:cNvPr>
          <p:cNvSpPr txBox="1"/>
          <p:nvPr/>
        </p:nvSpPr>
        <p:spPr>
          <a:xfrm>
            <a:off x="3970423" y="1364049"/>
            <a:ext cx="8057146" cy="461665"/>
          </a:xfrm>
          <a:prstGeom prst="rect">
            <a:avLst/>
          </a:prstGeom>
          <a:noFill/>
        </p:spPr>
        <p:txBody>
          <a:bodyPr wrap="square" lIns="91440" tIns="45720" rIns="91440" bIns="45720" rtlCol="0" anchor="t">
            <a:spAutoFit/>
          </a:bodyPr>
          <a:lstStyle/>
          <a:p>
            <a:r>
              <a:rPr lang="en-US" sz="2400" b="1">
                <a:latin typeface="Gill Sans MT"/>
              </a:rPr>
              <a:t>GS</a:t>
            </a:r>
            <a:r>
              <a:rPr lang="en-US" sz="2400" b="1" baseline="-25000">
                <a:latin typeface="Gill Sans MT"/>
              </a:rPr>
              <a:t>1</a:t>
            </a:r>
            <a:r>
              <a:rPr lang="en-US" sz="2400" b="1">
                <a:latin typeface="Gill Sans MT"/>
              </a:rPr>
              <a:t>: Persistent memory allocation is very expensive</a:t>
            </a:r>
          </a:p>
        </p:txBody>
      </p:sp>
      <p:pic>
        <p:nvPicPr>
          <p:cNvPr id="13" name="图片 12">
            <a:extLst>
              <a:ext uri="{FF2B5EF4-FFF2-40B4-BE49-F238E27FC236}">
                <a16:creationId xmlns:a16="http://schemas.microsoft.com/office/drawing/2014/main" id="{CC140E03-86EB-47E8-B4D7-862A59AA22AD}"/>
              </a:ext>
            </a:extLst>
          </p:cNvPr>
          <p:cNvPicPr>
            <a:picLocks noChangeAspect="1"/>
          </p:cNvPicPr>
          <p:nvPr/>
        </p:nvPicPr>
        <p:blipFill>
          <a:blip r:embed="rId3"/>
          <a:stretch>
            <a:fillRect/>
          </a:stretch>
        </p:blipFill>
        <p:spPr>
          <a:xfrm>
            <a:off x="4521870" y="3624538"/>
            <a:ext cx="3977985" cy="2057578"/>
          </a:xfrm>
          <a:prstGeom prst="rect">
            <a:avLst/>
          </a:prstGeom>
        </p:spPr>
      </p:pic>
      <p:sp>
        <p:nvSpPr>
          <p:cNvPr id="14" name="文本框 13">
            <a:extLst>
              <a:ext uri="{FF2B5EF4-FFF2-40B4-BE49-F238E27FC236}">
                <a16:creationId xmlns:a16="http://schemas.microsoft.com/office/drawing/2014/main" id="{FDD93316-1469-4255-A955-6F94A053287B}"/>
              </a:ext>
            </a:extLst>
          </p:cNvPr>
          <p:cNvSpPr txBox="1"/>
          <p:nvPr/>
        </p:nvSpPr>
        <p:spPr>
          <a:xfrm>
            <a:off x="4100363" y="1859376"/>
            <a:ext cx="7560644" cy="1731500"/>
          </a:xfrm>
          <a:prstGeom prst="rect">
            <a:avLst/>
          </a:prstGeom>
          <a:noFill/>
        </p:spPr>
        <p:txBody>
          <a:bodyPr wrap="square" lIns="91440" tIns="45720" rIns="91440" bIns="45720" rtlCol="0" anchor="t">
            <a:spAutoFit/>
          </a:bodyPr>
          <a:lstStyle/>
          <a:p>
            <a:pPr marL="342900" indent="-342900">
              <a:lnSpc>
                <a:spcPct val="200000"/>
              </a:lnSpc>
              <a:buFont typeface="Wingdings" panose="020B0604020202020204" pitchFamily="34" charset="0"/>
              <a:buChar char="§"/>
            </a:pPr>
            <a:r>
              <a:rPr lang="en-US" sz="2000">
                <a:latin typeface="Gill Sans MT"/>
              </a:rPr>
              <a:t>NVM allocators rely on expensive crash consistency mechanisms</a:t>
            </a:r>
            <a:endParaRPr lang="en-US"/>
          </a:p>
          <a:p>
            <a:pPr marL="742950" lvl="1" indent="-285750">
              <a:lnSpc>
                <a:spcPct val="200000"/>
              </a:lnSpc>
              <a:buFont typeface="Arial" panose="020B0604020202020204" pitchFamily="34" charset="0"/>
              <a:buChar char="•"/>
            </a:pPr>
            <a:r>
              <a:rPr lang="en-US" err="1">
                <a:latin typeface="Gill Sans MT"/>
              </a:rPr>
              <a:t>E.g</a:t>
            </a:r>
            <a:r>
              <a:rPr lang="en-US">
                <a:latin typeface="Gill Sans MT"/>
              </a:rPr>
              <a:t>: PMDK: UNDO/REDO logging, </a:t>
            </a:r>
            <a:r>
              <a:rPr lang="en-US" b="1">
                <a:latin typeface="Gill Sans MT"/>
              </a:rPr>
              <a:t>6 flushes for one </a:t>
            </a:r>
            <a:r>
              <a:rPr lang="en-US" b="1" err="1">
                <a:latin typeface="Gill Sans MT"/>
              </a:rPr>
              <a:t>alloc</a:t>
            </a:r>
            <a:r>
              <a:rPr lang="en-US" b="1">
                <a:latin typeface="Gill Sans MT"/>
              </a:rPr>
              <a:t>/free pair</a:t>
            </a:r>
          </a:p>
          <a:p>
            <a:pPr marL="742950" lvl="1" indent="-285750">
              <a:lnSpc>
                <a:spcPct val="200000"/>
              </a:lnSpc>
              <a:buFont typeface="Arial" panose="020B0604020202020204" pitchFamily="34" charset="0"/>
              <a:buChar char="•"/>
            </a:pPr>
            <a:r>
              <a:rPr lang="en-US">
                <a:latin typeface="Gill Sans MT"/>
              </a:rPr>
              <a:t>2x performance drop </a:t>
            </a:r>
            <a:r>
              <a:rPr lang="en-US" err="1">
                <a:latin typeface="Gill Sans MT"/>
              </a:rPr>
              <a:t>v.s</a:t>
            </a:r>
            <a:r>
              <a:rPr lang="en-US">
                <a:latin typeface="Gill Sans MT"/>
              </a:rPr>
              <a:t>. modified </a:t>
            </a:r>
            <a:r>
              <a:rPr lang="en-US" err="1">
                <a:latin typeface="Gill Sans MT"/>
              </a:rPr>
              <a:t>jemalloc</a:t>
            </a:r>
            <a:r>
              <a:rPr lang="en-US">
                <a:latin typeface="Gill Sans MT"/>
              </a:rPr>
              <a:t>*</a:t>
            </a:r>
          </a:p>
        </p:txBody>
      </p:sp>
      <p:sp>
        <p:nvSpPr>
          <p:cNvPr id="15" name="文本框 14">
            <a:extLst>
              <a:ext uri="{FF2B5EF4-FFF2-40B4-BE49-F238E27FC236}">
                <a16:creationId xmlns:a16="http://schemas.microsoft.com/office/drawing/2014/main" id="{478D6883-B5F4-4BAF-90C9-9340AFDEC998}"/>
              </a:ext>
            </a:extLst>
          </p:cNvPr>
          <p:cNvSpPr txBox="1"/>
          <p:nvPr/>
        </p:nvSpPr>
        <p:spPr>
          <a:xfrm>
            <a:off x="4824663" y="6099871"/>
            <a:ext cx="5654112" cy="369332"/>
          </a:xfrm>
          <a:prstGeom prst="rect">
            <a:avLst/>
          </a:prstGeom>
          <a:noFill/>
        </p:spPr>
        <p:txBody>
          <a:bodyPr wrap="none" rtlCol="0">
            <a:spAutoFit/>
          </a:bodyPr>
          <a:lstStyle/>
          <a:p>
            <a:r>
              <a:rPr lang="en-US">
                <a:solidFill>
                  <a:schemeClr val="bg1">
                    <a:lumMod val="75000"/>
                  </a:schemeClr>
                </a:solidFill>
              </a:rPr>
              <a:t>* Modified </a:t>
            </a:r>
            <a:r>
              <a:rPr lang="en-US" err="1">
                <a:solidFill>
                  <a:schemeClr val="bg1">
                    <a:lumMod val="75000"/>
                  </a:schemeClr>
                </a:solidFill>
              </a:rPr>
              <a:t>jemalloc</a:t>
            </a:r>
            <a:r>
              <a:rPr lang="en-US">
                <a:solidFill>
                  <a:schemeClr val="bg1">
                    <a:lumMod val="75000"/>
                  </a:schemeClr>
                </a:solidFill>
              </a:rPr>
              <a:t>, does not guarantee crash consistency</a:t>
            </a:r>
          </a:p>
        </p:txBody>
      </p:sp>
      <p:sp>
        <p:nvSpPr>
          <p:cNvPr id="16" name="文本框 15">
            <a:extLst>
              <a:ext uri="{FF2B5EF4-FFF2-40B4-BE49-F238E27FC236}">
                <a16:creationId xmlns:a16="http://schemas.microsoft.com/office/drawing/2014/main" id="{F8776930-CB2A-4EB8-89D8-BABDB27A717B}"/>
              </a:ext>
            </a:extLst>
          </p:cNvPr>
          <p:cNvSpPr txBox="1"/>
          <p:nvPr/>
        </p:nvSpPr>
        <p:spPr>
          <a:xfrm>
            <a:off x="5364079" y="5527361"/>
            <a:ext cx="6096000" cy="376834"/>
          </a:xfrm>
          <a:prstGeom prst="rect">
            <a:avLst/>
          </a:prstGeom>
          <a:noFill/>
        </p:spPr>
        <p:txBody>
          <a:bodyPr wrap="square">
            <a:spAutoFit/>
          </a:bodyPr>
          <a:lstStyle/>
          <a:p>
            <a:pPr>
              <a:lnSpc>
                <a:spcPct val="150000"/>
              </a:lnSpc>
            </a:pPr>
            <a:r>
              <a:rPr lang="en-US" sz="1400">
                <a:latin typeface="+mj-lt"/>
              </a:rPr>
              <a:t>Insert only workload (64M Integer keys)</a:t>
            </a:r>
          </a:p>
        </p:txBody>
      </p:sp>
    </p:spTree>
    <p:extLst>
      <p:ext uri="{BB962C8B-B14F-4D97-AF65-F5344CB8AC3E}">
        <p14:creationId xmlns:p14="http://schemas.microsoft.com/office/powerpoint/2010/main" val="118346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a:latin typeface="Gill Sans MT"/>
              </a:rPr>
              <a:t>Guideline: Software Stack</a:t>
            </a:r>
          </a:p>
        </p:txBody>
      </p:sp>
      <p:grpSp>
        <p:nvGrpSpPr>
          <p:cNvPr id="11" name="组合 10">
            <a:extLst>
              <a:ext uri="{FF2B5EF4-FFF2-40B4-BE49-F238E27FC236}">
                <a16:creationId xmlns:a16="http://schemas.microsoft.com/office/drawing/2014/main" id="{F6566A57-CA29-41A1-8C12-7EDED19F66C8}"/>
              </a:ext>
            </a:extLst>
          </p:cNvPr>
          <p:cNvGrpSpPr/>
          <p:nvPr/>
        </p:nvGrpSpPr>
        <p:grpSpPr>
          <a:xfrm>
            <a:off x="364960" y="1227222"/>
            <a:ext cx="3605463" cy="4570482"/>
            <a:chOff x="721895" y="1251284"/>
            <a:chExt cx="3946357" cy="5760110"/>
          </a:xfrm>
        </p:grpSpPr>
        <p:sp>
          <p:nvSpPr>
            <p:cNvPr id="12" name="矩形 11">
              <a:extLst>
                <a:ext uri="{FF2B5EF4-FFF2-40B4-BE49-F238E27FC236}">
                  <a16:creationId xmlns:a16="http://schemas.microsoft.com/office/drawing/2014/main" id="{00338762-F49C-4981-BDDE-6D34122833AD}"/>
                </a:ext>
              </a:extLst>
            </p:cNvPr>
            <p:cNvSpPr/>
            <p:nvPr/>
          </p:nvSpPr>
          <p:spPr>
            <a:xfrm>
              <a:off x="721895" y="1383632"/>
              <a:ext cx="3489158" cy="463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6E3CB6A7-E215-4714-A599-435A5EC39836}"/>
                </a:ext>
              </a:extLst>
            </p:cNvPr>
            <p:cNvSpPr txBox="1"/>
            <p:nvPr/>
          </p:nvSpPr>
          <p:spPr>
            <a:xfrm>
              <a:off x="838200" y="1251284"/>
              <a:ext cx="3830052" cy="5760110"/>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1</a:t>
              </a:r>
              <a:r>
                <a:rPr lang="en-US">
                  <a:solidFill>
                    <a:schemeClr val="bg1">
                      <a:lumMod val="75000"/>
                    </a:schemeClr>
                  </a:solidFill>
                  <a:latin typeface="Gill Sans MT"/>
                </a:rPr>
                <a:t>: Limited Bandwidth</a:t>
              </a:r>
              <a:endParaRPr lang="en-US" b="0">
                <a:solidFill>
                  <a:schemeClr val="bg1">
                    <a:lumMod val="75000"/>
                  </a:schemeClr>
                </a:solidFill>
                <a:latin typeface="Gill Sans MT"/>
              </a:endParaRPr>
            </a:p>
            <a:p>
              <a:pPr marL="285750" indent="-285750">
                <a:lnSpc>
                  <a:spcPct val="250000"/>
                </a:lnSpc>
                <a:buFont typeface="Wingdings" panose="020B0604020202020204" pitchFamily="34" charset="0"/>
                <a:buChar char="§"/>
              </a:pPr>
              <a:r>
                <a:rPr lang="en-US" b="0">
                  <a:solidFill>
                    <a:schemeClr val="bg1">
                      <a:lumMod val="75000"/>
                    </a:schemeClr>
                  </a:solidFill>
                  <a:latin typeface="Gill Sans MT"/>
                </a:rPr>
                <a:t>FH</a:t>
              </a:r>
              <a:r>
                <a:rPr lang="en-US" b="0" baseline="-25000">
                  <a:solidFill>
                    <a:schemeClr val="bg1">
                      <a:lumMod val="75000"/>
                    </a:schemeClr>
                  </a:solidFill>
                  <a:latin typeface="Gill Sans MT"/>
                </a:rPr>
                <a:t>2</a:t>
              </a:r>
              <a:r>
                <a:rPr lang="en-US" b="0">
                  <a:solidFill>
                    <a:schemeClr val="bg1">
                      <a:lumMod val="75000"/>
                    </a:schemeClr>
                  </a:solidFill>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4:</a:t>
              </a:r>
              <a:r>
                <a:rPr lang="en-US">
                  <a:latin typeface="Gill Sans MT"/>
                </a:rPr>
                <a:t> Expensive persistence</a:t>
              </a:r>
            </a:p>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5</a:t>
              </a:r>
              <a:r>
                <a:rPr lang="en-US">
                  <a:latin typeface="Gill Sans MT"/>
                </a:rPr>
                <a:t>: Cache coherence proto.</a:t>
              </a:r>
            </a:p>
            <a:p>
              <a:pPr marL="285750" indent="-285750">
                <a:buFont typeface="Arial" panose="020B0604020202020204" pitchFamily="34" charset="0"/>
                <a:buChar char="•"/>
              </a:pPr>
              <a:endParaRPr lang="en-US">
                <a:latin typeface="Gill Sans MT"/>
              </a:endParaRPr>
            </a:p>
            <a:p>
              <a:pPr marL="285750" indent="-285750">
                <a:buFont typeface="Arial" panose="020B0604020202020204" pitchFamily="34" charset="0"/>
                <a:buChar char="•"/>
              </a:pPr>
              <a:endParaRPr lang="en-US" sz="1600" b="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p:txBody>
        </p:sp>
      </p:grpSp>
      <p:grpSp>
        <p:nvGrpSpPr>
          <p:cNvPr id="18" name="组合 17">
            <a:extLst>
              <a:ext uri="{FF2B5EF4-FFF2-40B4-BE49-F238E27FC236}">
                <a16:creationId xmlns:a16="http://schemas.microsoft.com/office/drawing/2014/main" id="{168C05BA-59D7-480F-A434-36EC8B6FD6AE}"/>
              </a:ext>
            </a:extLst>
          </p:cNvPr>
          <p:cNvGrpSpPr/>
          <p:nvPr/>
        </p:nvGrpSpPr>
        <p:grpSpPr>
          <a:xfrm>
            <a:off x="3970423" y="2420374"/>
            <a:ext cx="7560644" cy="2460738"/>
            <a:chOff x="3970423" y="2420374"/>
            <a:chExt cx="7560644" cy="2460738"/>
          </a:xfrm>
        </p:grpSpPr>
        <p:sp>
          <p:nvSpPr>
            <p:cNvPr id="14" name="文本框 13">
              <a:extLst>
                <a:ext uri="{FF2B5EF4-FFF2-40B4-BE49-F238E27FC236}">
                  <a16:creationId xmlns:a16="http://schemas.microsoft.com/office/drawing/2014/main" id="{1BA2F8BD-8730-40B3-986B-C23874FA8909}"/>
                </a:ext>
              </a:extLst>
            </p:cNvPr>
            <p:cNvSpPr txBox="1"/>
            <p:nvPr/>
          </p:nvSpPr>
          <p:spPr>
            <a:xfrm>
              <a:off x="3970423" y="2420374"/>
              <a:ext cx="7560644" cy="2460738"/>
            </a:xfrm>
            <a:prstGeom prst="rect">
              <a:avLst/>
            </a:prstGeom>
            <a:noFill/>
          </p:spPr>
          <p:txBody>
            <a:bodyPr wrap="square" lIns="91440" tIns="45720" rIns="91440" bIns="45720" rtlCol="0" anchor="t">
              <a:spAutoFit/>
            </a:bodyPr>
            <a:lstStyle/>
            <a:p>
              <a:pPr marL="342900" indent="-342900">
                <a:lnSpc>
                  <a:spcPct val="200000"/>
                </a:lnSpc>
                <a:buFont typeface="Wingdings" panose="020B0604020202020204" pitchFamily="34" charset="0"/>
                <a:buChar char="§"/>
              </a:pPr>
              <a:r>
                <a:rPr lang="en-US" sz="2000" dirty="0">
                  <a:latin typeface="Gill Sans MT"/>
                </a:rPr>
                <a:t>One NVM heap uses NVM resources only in one NUMA domain</a:t>
              </a:r>
              <a:endParaRPr lang="en-US" dirty="0"/>
            </a:p>
            <a:p>
              <a:pPr marL="742950" lvl="1" indent="-285750">
                <a:lnSpc>
                  <a:spcPct val="200000"/>
                </a:lnSpc>
                <a:buFont typeface="Arial" panose="020B0604020202020204" pitchFamily="34" charset="0"/>
                <a:buChar char="•"/>
              </a:pPr>
              <a:r>
                <a:rPr lang="en-US" sz="2000" dirty="0">
                  <a:latin typeface="Gill Sans MT"/>
                </a:rPr>
                <a:t>Persistent index                         exploit all NUMA domains</a:t>
              </a:r>
            </a:p>
            <a:p>
              <a:pPr marL="742950" lvl="1" indent="-285750">
                <a:lnSpc>
                  <a:spcPct val="200000"/>
                </a:lnSpc>
                <a:buFont typeface="Arial" panose="020B0604020202020204" pitchFamily="34" charset="0"/>
                <a:buChar char="•"/>
              </a:pPr>
              <a:r>
                <a:rPr lang="en-US" sz="2000" dirty="0">
                  <a:latin typeface="Gill Sans MT"/>
                </a:rPr>
                <a:t>Memory allocation                    NUMA-local</a:t>
              </a:r>
            </a:p>
            <a:p>
              <a:pPr marL="342900" indent="-342900">
                <a:lnSpc>
                  <a:spcPct val="200000"/>
                </a:lnSpc>
                <a:buFont typeface="Wingdings" panose="020B0604020202020204" pitchFamily="34" charset="0"/>
                <a:buChar char="§"/>
              </a:pPr>
              <a:r>
                <a:rPr lang="en-US" sz="2000" dirty="0" err="1">
                  <a:latin typeface="Gill Sans MT"/>
                </a:rPr>
                <a:t>FastFair</a:t>
              </a:r>
              <a:r>
                <a:rPr lang="en-US" sz="2000" dirty="0">
                  <a:latin typeface="Gill Sans MT"/>
                </a:rPr>
                <a:t> ~2x faster on using two NUMA domains (snoop protocol)</a:t>
              </a:r>
            </a:p>
          </p:txBody>
        </p:sp>
        <p:cxnSp>
          <p:nvCxnSpPr>
            <p:cNvPr id="15" name="直接箭头连接符 14">
              <a:extLst>
                <a:ext uri="{FF2B5EF4-FFF2-40B4-BE49-F238E27FC236}">
                  <a16:creationId xmlns:a16="http://schemas.microsoft.com/office/drawing/2014/main" id="{A7A02E45-9648-4872-BCD3-670E960F533C}"/>
                </a:ext>
              </a:extLst>
            </p:cNvPr>
            <p:cNvCxnSpPr/>
            <p:nvPr/>
          </p:nvCxnSpPr>
          <p:spPr>
            <a:xfrm>
              <a:off x="6970728" y="3512463"/>
              <a:ext cx="914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76612F6B-0E6A-47F0-B89E-BE7CC980F046}"/>
                </a:ext>
              </a:extLst>
            </p:cNvPr>
            <p:cNvCxnSpPr/>
            <p:nvPr/>
          </p:nvCxnSpPr>
          <p:spPr>
            <a:xfrm>
              <a:off x="6970728" y="4061905"/>
              <a:ext cx="914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DA1CB4BE-75F8-4622-92E0-DCCBC7209B0C}"/>
              </a:ext>
            </a:extLst>
          </p:cNvPr>
          <p:cNvSpPr txBox="1"/>
          <p:nvPr/>
        </p:nvSpPr>
        <p:spPr>
          <a:xfrm>
            <a:off x="3970423" y="1234666"/>
            <a:ext cx="8057146" cy="1569660"/>
          </a:xfrm>
          <a:prstGeom prst="rect">
            <a:avLst/>
          </a:prstGeom>
          <a:noFill/>
        </p:spPr>
        <p:txBody>
          <a:bodyPr wrap="square" lIns="91440" tIns="45720" rIns="91440" bIns="45720" rtlCol="0" anchor="t">
            <a:spAutoFit/>
          </a:bodyPr>
          <a:lstStyle/>
          <a:p>
            <a:pPr>
              <a:lnSpc>
                <a:spcPct val="150000"/>
              </a:lnSpc>
            </a:pPr>
            <a:r>
              <a:rPr lang="en-US" sz="2400" b="1">
                <a:solidFill>
                  <a:schemeClr val="bg1">
                    <a:lumMod val="65000"/>
                  </a:schemeClr>
                </a:solidFill>
                <a:latin typeface="Gill Sans MT"/>
              </a:rPr>
              <a:t>GS</a:t>
            </a:r>
            <a:r>
              <a:rPr lang="en-US" sz="2400" b="1" baseline="-25000">
                <a:solidFill>
                  <a:schemeClr val="bg1">
                    <a:lumMod val="65000"/>
                  </a:schemeClr>
                </a:solidFill>
                <a:latin typeface="Gill Sans MT"/>
              </a:rPr>
              <a:t>1</a:t>
            </a:r>
            <a:r>
              <a:rPr lang="en-US" sz="2400" b="1">
                <a:solidFill>
                  <a:schemeClr val="bg1">
                    <a:lumMod val="65000"/>
                  </a:schemeClr>
                </a:solidFill>
                <a:latin typeface="Gill Sans MT"/>
              </a:rPr>
              <a:t>: Persistent memory </a:t>
            </a:r>
            <a:r>
              <a:rPr lang="en-US" sz="2400" b="1" err="1">
                <a:solidFill>
                  <a:schemeClr val="bg1">
                    <a:lumMod val="65000"/>
                  </a:schemeClr>
                </a:solidFill>
                <a:latin typeface="Gill Sans MT"/>
              </a:rPr>
              <a:t>alloc</a:t>
            </a:r>
            <a:r>
              <a:rPr lang="en-US" sz="2400" b="1">
                <a:solidFill>
                  <a:schemeClr val="bg1">
                    <a:lumMod val="65000"/>
                  </a:schemeClr>
                </a:solidFill>
                <a:latin typeface="Gill Sans MT"/>
              </a:rPr>
              <a:t>. is very expensive</a:t>
            </a:r>
          </a:p>
          <a:p>
            <a:pPr>
              <a:lnSpc>
                <a:spcPct val="150000"/>
              </a:lnSpc>
            </a:pPr>
            <a:r>
              <a:rPr lang="en-US" sz="2400" b="1">
                <a:latin typeface="Gill Sans MT"/>
              </a:rPr>
              <a:t>GS</a:t>
            </a:r>
            <a:r>
              <a:rPr lang="en-US" sz="2400" b="1" baseline="-25000">
                <a:latin typeface="Gill Sans MT"/>
              </a:rPr>
              <a:t>2</a:t>
            </a:r>
            <a:r>
              <a:rPr lang="en-US" sz="2400" b="1">
                <a:latin typeface="Gill Sans MT"/>
              </a:rPr>
              <a:t>: Persistent memory </a:t>
            </a:r>
            <a:r>
              <a:rPr lang="en-US" sz="2400" b="1" err="1">
                <a:latin typeface="Gill Sans MT"/>
              </a:rPr>
              <a:t>alloc</a:t>
            </a:r>
            <a:r>
              <a:rPr lang="en-US" sz="2400" b="1">
                <a:latin typeface="Gill Sans MT"/>
              </a:rPr>
              <a:t>. should be NUMA-aware</a:t>
            </a:r>
            <a:endParaRPr lang="en-US" sz="2400" b="1" baseline="-25000">
              <a:latin typeface="Gill Sans MT"/>
            </a:endParaRPr>
          </a:p>
          <a:p>
            <a:endParaRPr lang="en-US" sz="2400" b="1">
              <a:latin typeface="Gill Sans MT"/>
            </a:endParaRPr>
          </a:p>
        </p:txBody>
      </p:sp>
    </p:spTree>
    <p:extLst>
      <p:ext uri="{BB962C8B-B14F-4D97-AF65-F5344CB8AC3E}">
        <p14:creationId xmlns:p14="http://schemas.microsoft.com/office/powerpoint/2010/main" val="242382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B0A9-191F-4A20-8437-2835DCCC4B00}"/>
              </a:ext>
            </a:extLst>
          </p:cNvPr>
          <p:cNvSpPr>
            <a:spLocks noGrp="1"/>
          </p:cNvSpPr>
          <p:nvPr>
            <p:ph type="title"/>
          </p:nvPr>
        </p:nvSpPr>
        <p:spPr/>
        <p:txBody>
          <a:bodyPr/>
          <a:lstStyle/>
          <a:p>
            <a:r>
              <a:rPr lang="en-US" b="0">
                <a:latin typeface="Gill Sans MT"/>
              </a:rPr>
              <a:t>Outline</a:t>
            </a:r>
          </a:p>
        </p:txBody>
      </p:sp>
      <p:sp>
        <p:nvSpPr>
          <p:cNvPr id="3" name="Content Placeholder 2">
            <a:extLst>
              <a:ext uri="{FF2B5EF4-FFF2-40B4-BE49-F238E27FC236}">
                <a16:creationId xmlns:a16="http://schemas.microsoft.com/office/drawing/2014/main" id="{9BA89149-E4F5-4632-A16E-EA023937A992}"/>
              </a:ext>
            </a:extLst>
          </p:cNvPr>
          <p:cNvSpPr>
            <a:spLocks noGrp="1"/>
          </p:cNvSpPr>
          <p:nvPr>
            <p:ph idx="1"/>
          </p:nvPr>
        </p:nvSpPr>
        <p:spPr/>
        <p:txBody>
          <a:bodyPr vert="horz" lIns="91440" tIns="45720" rIns="91440" bIns="45720" rtlCol="0" anchor="t">
            <a:normAutofit fontScale="92500" lnSpcReduction="10000"/>
          </a:bodyPr>
          <a:lstStyle/>
          <a:p>
            <a:pPr marL="514350" indent="-514350">
              <a:lnSpc>
                <a:spcPct val="200000"/>
              </a:lnSpc>
              <a:buAutoNum type="arabicPeriod"/>
            </a:pPr>
            <a:r>
              <a:rPr lang="en-US" b="0">
                <a:latin typeface="Gill Sans MT"/>
              </a:rPr>
              <a:t>PM and Index Primer</a:t>
            </a:r>
            <a:endParaRPr lang="en-US"/>
          </a:p>
          <a:p>
            <a:pPr marL="514350" indent="-514350">
              <a:lnSpc>
                <a:spcPct val="200000"/>
              </a:lnSpc>
              <a:buAutoNum type="arabicPeriod"/>
            </a:pPr>
            <a:r>
              <a:rPr lang="en-US" b="0">
                <a:latin typeface="Gill Sans MT"/>
              </a:rPr>
              <a:t>PAC(Packed, Asynchronous Concurrency) Guidelines</a:t>
            </a:r>
          </a:p>
          <a:p>
            <a:pPr marL="514350" indent="-514350">
              <a:lnSpc>
                <a:spcPct val="200000"/>
              </a:lnSpc>
              <a:buAutoNum type="arabicPeriod"/>
            </a:pPr>
            <a:r>
              <a:rPr lang="en-US" b="0">
                <a:latin typeface="Gill Sans MT"/>
              </a:rPr>
              <a:t>Design Choices of </a:t>
            </a:r>
            <a:r>
              <a:rPr lang="en-US" b="0" err="1">
                <a:latin typeface="Gill Sans MT"/>
              </a:rPr>
              <a:t>PACTree</a:t>
            </a:r>
            <a:endParaRPr lang="en-US" b="0">
              <a:latin typeface="Gill Sans MT"/>
            </a:endParaRPr>
          </a:p>
          <a:p>
            <a:pPr marL="514350" indent="-514350">
              <a:lnSpc>
                <a:spcPct val="200000"/>
              </a:lnSpc>
              <a:buAutoNum type="arabicPeriod"/>
            </a:pPr>
            <a:r>
              <a:rPr lang="en-US" b="0">
                <a:latin typeface="Gill Sans MT"/>
              </a:rPr>
              <a:t>Design Details of </a:t>
            </a:r>
            <a:r>
              <a:rPr lang="en-US" b="0" err="1">
                <a:latin typeface="Gill Sans MT"/>
              </a:rPr>
              <a:t>PACTree</a:t>
            </a:r>
            <a:r>
              <a:rPr lang="en-US" b="0">
                <a:latin typeface="Gill Sans MT"/>
              </a:rPr>
              <a:t> </a:t>
            </a:r>
          </a:p>
          <a:p>
            <a:pPr marL="514350" indent="-514350">
              <a:lnSpc>
                <a:spcPct val="200000"/>
              </a:lnSpc>
              <a:buAutoNum type="arabicPeriod"/>
            </a:pPr>
            <a:r>
              <a:rPr lang="en-US" b="0">
                <a:latin typeface="Gill Sans MT"/>
              </a:rPr>
              <a:t>Evaluation</a:t>
            </a:r>
          </a:p>
        </p:txBody>
      </p:sp>
    </p:spTree>
    <p:extLst>
      <p:ext uri="{BB962C8B-B14F-4D97-AF65-F5344CB8AC3E}">
        <p14:creationId xmlns:p14="http://schemas.microsoft.com/office/powerpoint/2010/main" val="267649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sp>
        <p:nvSpPr>
          <p:cNvPr id="10" name="文本框 9">
            <a:extLst>
              <a:ext uri="{FF2B5EF4-FFF2-40B4-BE49-F238E27FC236}">
                <a16:creationId xmlns:a16="http://schemas.microsoft.com/office/drawing/2014/main" id="{2CFB8A9F-A1D0-49E3-BF2A-AEE2F47012F3}"/>
              </a:ext>
            </a:extLst>
          </p:cNvPr>
          <p:cNvSpPr txBox="1"/>
          <p:nvPr/>
        </p:nvSpPr>
        <p:spPr>
          <a:xfrm>
            <a:off x="3970422" y="1341984"/>
            <a:ext cx="8221577" cy="461665"/>
          </a:xfrm>
          <a:prstGeom prst="rect">
            <a:avLst/>
          </a:prstGeom>
          <a:noFill/>
        </p:spPr>
        <p:txBody>
          <a:bodyPr wrap="square" lIns="91440" tIns="45720" rIns="91440" bIns="45720" rtlCol="0" anchor="t">
            <a:spAutoFit/>
          </a:bodyPr>
          <a:lstStyle/>
          <a:p>
            <a:r>
              <a:rPr lang="en-US" sz="2400" b="1">
                <a:latin typeface="Gill Sans MT"/>
              </a:rPr>
              <a:t>GA</a:t>
            </a:r>
            <a:r>
              <a:rPr lang="en-US" sz="2400" b="1" baseline="-25000">
                <a:latin typeface="Gill Sans MT"/>
              </a:rPr>
              <a:t>1</a:t>
            </a:r>
            <a:r>
              <a:rPr lang="en-US" sz="2400" b="1">
                <a:latin typeface="Gill Sans MT"/>
              </a:rPr>
              <a:t>: Lookup should consume minimal bandwidth</a:t>
            </a:r>
            <a:endParaRPr lang="en-US" sz="2400" b="1" baseline="-25000">
              <a:latin typeface="Gill Sans MT"/>
            </a:endParaRPr>
          </a:p>
        </p:txBody>
      </p:sp>
      <p:grpSp>
        <p:nvGrpSpPr>
          <p:cNvPr id="11" name="组合 10">
            <a:extLst>
              <a:ext uri="{FF2B5EF4-FFF2-40B4-BE49-F238E27FC236}">
                <a16:creationId xmlns:a16="http://schemas.microsoft.com/office/drawing/2014/main" id="{DC22CA3B-11EE-48BB-B954-107A07AE4D0F}"/>
              </a:ext>
            </a:extLst>
          </p:cNvPr>
          <p:cNvGrpSpPr/>
          <p:nvPr/>
        </p:nvGrpSpPr>
        <p:grpSpPr>
          <a:xfrm>
            <a:off x="364960" y="1227222"/>
            <a:ext cx="3605463" cy="4570482"/>
            <a:chOff x="721895" y="1251284"/>
            <a:chExt cx="3946357" cy="5760110"/>
          </a:xfrm>
        </p:grpSpPr>
        <p:sp>
          <p:nvSpPr>
            <p:cNvPr id="12" name="矩形 11">
              <a:extLst>
                <a:ext uri="{FF2B5EF4-FFF2-40B4-BE49-F238E27FC236}">
                  <a16:creationId xmlns:a16="http://schemas.microsoft.com/office/drawing/2014/main" id="{8049AD4E-3745-4A70-AEC4-ABF8FA128872}"/>
                </a:ext>
              </a:extLst>
            </p:cNvPr>
            <p:cNvSpPr/>
            <p:nvPr/>
          </p:nvSpPr>
          <p:spPr>
            <a:xfrm>
              <a:off x="721895" y="1383632"/>
              <a:ext cx="3489158" cy="463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0149108E-2A88-461F-9ECE-709373A0FCD7}"/>
                </a:ext>
              </a:extLst>
            </p:cNvPr>
            <p:cNvSpPr txBox="1"/>
            <p:nvPr/>
          </p:nvSpPr>
          <p:spPr>
            <a:xfrm>
              <a:off x="838200" y="1251284"/>
              <a:ext cx="3830052" cy="5760110"/>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1</a:t>
              </a:r>
              <a:r>
                <a:rPr lang="en-US">
                  <a:latin typeface="Gill Sans MT"/>
                </a:rPr>
                <a:t>: Limited Bandwidth</a:t>
              </a:r>
              <a:endParaRPr lang="en-US" b="0">
                <a:latin typeface="Gill Sans MT"/>
              </a:endParaRPr>
            </a:p>
            <a:p>
              <a:pPr marL="285750" indent="-285750">
                <a:lnSpc>
                  <a:spcPct val="250000"/>
                </a:lnSpc>
                <a:buFont typeface="Wingdings" panose="020B0604020202020204" pitchFamily="34" charset="0"/>
                <a:buChar char="§"/>
              </a:pPr>
              <a:r>
                <a:rPr lang="en-US" b="0">
                  <a:latin typeface="Gill Sans MT"/>
                </a:rPr>
                <a:t>FH</a:t>
              </a:r>
              <a:r>
                <a:rPr lang="en-US" b="0" baseline="-25000">
                  <a:latin typeface="Gill Sans MT"/>
                </a:rPr>
                <a:t>2</a:t>
              </a:r>
              <a:r>
                <a:rPr lang="en-US" b="0">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a:t>
              </a:r>
              <a:r>
                <a:rPr lang="en-US">
                  <a:latin typeface="Gill Sans MT"/>
                </a:rPr>
                <a:t> </a:t>
              </a:r>
              <a:r>
                <a:rPr lang="en-US">
                  <a:solidFill>
                    <a:schemeClr val="bg1">
                      <a:lumMod val="75000"/>
                    </a:schemeClr>
                  </a:solidFill>
                  <a:latin typeface="Gill Sans MT"/>
                </a:rPr>
                <a:t>Cache</a:t>
              </a:r>
              <a:r>
                <a:rPr lang="en-US">
                  <a:latin typeface="Gill Sans MT"/>
                </a:rPr>
                <a:t> </a:t>
              </a:r>
              <a:r>
                <a:rPr lang="en-US">
                  <a:solidFill>
                    <a:schemeClr val="bg1">
                      <a:lumMod val="75000"/>
                    </a:schemeClr>
                  </a:solidFill>
                  <a:latin typeface="Gill Sans MT"/>
                </a:rPr>
                <a:t>coherence</a:t>
              </a:r>
              <a:r>
                <a:rPr lang="en-US">
                  <a:latin typeface="Gill Sans MT"/>
                </a:rPr>
                <a:t> </a:t>
              </a:r>
              <a:r>
                <a:rPr lang="en-US">
                  <a:solidFill>
                    <a:schemeClr val="bg1">
                      <a:lumMod val="75000"/>
                    </a:schemeClr>
                  </a:solidFill>
                  <a:latin typeface="Gill Sans MT"/>
                </a:rPr>
                <a:t>proto.</a:t>
              </a:r>
            </a:p>
            <a:p>
              <a:pPr marL="285750" indent="-285750">
                <a:buFont typeface="Arial" panose="020B0604020202020204" pitchFamily="34" charset="0"/>
                <a:buChar char="•"/>
              </a:pPr>
              <a:endParaRPr lang="en-US">
                <a:latin typeface="Gill Sans MT"/>
              </a:endParaRPr>
            </a:p>
            <a:p>
              <a:pPr marL="285750" indent="-285750">
                <a:buFont typeface="Arial" panose="020B0604020202020204" pitchFamily="34" charset="0"/>
                <a:buChar char="•"/>
              </a:pPr>
              <a:endParaRPr lang="en-US" sz="1600" b="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p:txBody>
        </p:sp>
      </p:gr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4182787-D570-496F-9A24-C393A254373D}"/>
                  </a:ext>
                </a:extLst>
              </p:cNvPr>
              <p:cNvSpPr txBox="1"/>
              <p:nvPr/>
            </p:nvSpPr>
            <p:spPr>
              <a:xfrm>
                <a:off x="4100363" y="1859376"/>
                <a:ext cx="7560644" cy="19067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atin typeface="Gill Sans MT"/>
                  </a:rPr>
                  <a:t>Total reads of total key comparisons until reaching the target key</a:t>
                </a:r>
              </a:p>
              <a:p>
                <a:pPr marL="742950" lvl="1" indent="-285750">
                  <a:lnSpc>
                    <a:spcPct val="150000"/>
                  </a:lnSpc>
                  <a:buFont typeface="Arial" panose="020B0604020202020204" pitchFamily="34" charset="0"/>
                  <a:buChar char="•"/>
                </a:pPr>
                <a:r>
                  <a:rPr lang="en-US">
                    <a:latin typeface="Gill Sans MT"/>
                  </a:rPr>
                  <a:t>F: node fan out     K: number of K-V pairs    S: search key length</a:t>
                </a:r>
              </a:p>
              <a:p>
                <a:pPr marL="742950" lvl="1" indent="-28575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𝐵</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𝐵𝑡𝑟𝑒𝑒</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𝐹</m:t>
                                </m:r>
                              </m:sub>
                            </m:sSub>
                          </m:fName>
                          <m:e>
                            <m:r>
                              <a:rPr lang="en-US" sz="2000" b="0" i="1" smtClean="0">
                                <a:latin typeface="Cambria Math" panose="02040503050406030204" pitchFamily="18" charset="0"/>
                              </a:rPr>
                              <m:t>𝐾</m:t>
                            </m:r>
                          </m:e>
                        </m:func>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𝐹</m:t>
                        </m:r>
                      </m:e>
                    </m:func>
                    <m:r>
                      <a:rPr lang="en-US" sz="2000" b="0" i="1" smtClean="0">
                        <a:latin typeface="Cambria Math" panose="02040503050406030204" pitchFamily="18" charset="0"/>
                      </a:rPr>
                      <m:t>⋅</m:t>
                    </m:r>
                    <m:r>
                      <a:rPr lang="en-US" sz="2000" b="0" i="1" smtClean="0">
                        <a:latin typeface="Cambria Math" panose="02040503050406030204" pitchFamily="18" charset="0"/>
                      </a:rPr>
                      <m:t>𝑆</m:t>
                    </m:r>
                  </m:oMath>
                </a14:m>
                <a:endParaRPr lang="en-US" sz="2000" b="0" dirty="0"/>
              </a:p>
              <a:p>
                <a:pPr marL="742950" lvl="1" indent="-285750">
                  <a:lnSpc>
                    <a:spcPct val="200000"/>
                  </a:lnSpc>
                  <a:buFont typeface="Arial" panose="020B0604020202020204" pitchFamily="34" charset="0"/>
                  <a:buChar char="•"/>
                </a:pPr>
                <a:endParaRPr lang="en-US" sz="2000" b="0"/>
              </a:p>
            </p:txBody>
          </p:sp>
        </mc:Choice>
        <mc:Fallback xmlns="">
          <p:sp>
            <p:nvSpPr>
              <p:cNvPr id="14" name="文本框 13">
                <a:extLst>
                  <a:ext uri="{FF2B5EF4-FFF2-40B4-BE49-F238E27FC236}">
                    <a16:creationId xmlns:a16="http://schemas.microsoft.com/office/drawing/2014/main" id="{14182787-D570-496F-9A24-C393A254373D}"/>
                  </a:ext>
                </a:extLst>
              </p:cNvPr>
              <p:cNvSpPr txBox="1">
                <a:spLocks noRot="1" noChangeAspect="1" noMove="1" noResize="1" noEditPoints="1" noAdjustHandles="1" noChangeArrowheads="1" noChangeShapeType="1" noTextEdit="1"/>
              </p:cNvSpPr>
              <p:nvPr/>
            </p:nvSpPr>
            <p:spPr>
              <a:xfrm>
                <a:off x="4100363" y="1859376"/>
                <a:ext cx="7560644" cy="1906740"/>
              </a:xfrm>
              <a:prstGeom prst="rect">
                <a:avLst/>
              </a:prstGeom>
              <a:blipFill>
                <a:blip r:embed="rId3"/>
                <a:stretch>
                  <a:fillRect l="-565"/>
                </a:stretch>
              </a:blipFill>
            </p:spPr>
            <p:txBody>
              <a:bodyPr/>
              <a:lstStyle/>
              <a:p>
                <a:r>
                  <a:rPr lang="en-US">
                    <a:noFill/>
                  </a:rPr>
                  <a:t> </a:t>
                </a:r>
              </a:p>
            </p:txBody>
          </p:sp>
        </mc:Fallback>
      </mc:AlternateContent>
      <p:sp>
        <p:nvSpPr>
          <p:cNvPr id="15" name="文本框 14">
            <a:extLst>
              <a:ext uri="{FF2B5EF4-FFF2-40B4-BE49-F238E27FC236}">
                <a16:creationId xmlns:a16="http://schemas.microsoft.com/office/drawing/2014/main" id="{02DB3453-CBF1-41B6-872C-712E51C7F5F3}"/>
              </a:ext>
            </a:extLst>
          </p:cNvPr>
          <p:cNvSpPr txBox="1"/>
          <p:nvPr/>
        </p:nvSpPr>
        <p:spPr>
          <a:xfrm>
            <a:off x="6096000" y="6280786"/>
            <a:ext cx="6096000" cy="376834"/>
          </a:xfrm>
          <a:prstGeom prst="rect">
            <a:avLst/>
          </a:prstGeom>
          <a:noFill/>
        </p:spPr>
        <p:txBody>
          <a:bodyPr wrap="square">
            <a:spAutoFit/>
          </a:bodyPr>
          <a:lstStyle/>
          <a:p>
            <a:pPr>
              <a:lnSpc>
                <a:spcPct val="150000"/>
              </a:lnSpc>
            </a:pPr>
            <a:r>
              <a:rPr lang="en-US" sz="1400">
                <a:latin typeface="+mj-lt"/>
              </a:rPr>
              <a:t>Read-Only workload (YCSB C, 64M lookups)</a:t>
            </a:r>
          </a:p>
        </p:txBody>
      </p:sp>
      <p:cxnSp>
        <p:nvCxnSpPr>
          <p:cNvPr id="5" name="直接箭头连接符 4">
            <a:extLst>
              <a:ext uri="{FF2B5EF4-FFF2-40B4-BE49-F238E27FC236}">
                <a16:creationId xmlns:a16="http://schemas.microsoft.com/office/drawing/2014/main" id="{9D83E2AC-7AE8-426F-9252-2172EC5987BE}"/>
              </a:ext>
            </a:extLst>
          </p:cNvPr>
          <p:cNvCxnSpPr/>
          <p:nvPr/>
        </p:nvCxnSpPr>
        <p:spPr>
          <a:xfrm>
            <a:off x="6593305" y="3224463"/>
            <a:ext cx="0" cy="360948"/>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D833D83F-29F4-4298-8FAA-67F52CDAD1FF}"/>
              </a:ext>
            </a:extLst>
          </p:cNvPr>
          <p:cNvSpPr txBox="1"/>
          <p:nvPr/>
        </p:nvSpPr>
        <p:spPr>
          <a:xfrm>
            <a:off x="6004108" y="3616010"/>
            <a:ext cx="1106265" cy="369332"/>
          </a:xfrm>
          <a:prstGeom prst="rect">
            <a:avLst/>
          </a:prstGeom>
          <a:noFill/>
        </p:spPr>
        <p:txBody>
          <a:bodyPr wrap="none" rtlCol="0">
            <a:spAutoFit/>
          </a:bodyPr>
          <a:lstStyle/>
          <a:p>
            <a:r>
              <a:rPr lang="en-US" dirty="0">
                <a:solidFill>
                  <a:srgbClr val="FF0000"/>
                </a:solidFill>
              </a:rPr>
              <a:t>Tree level</a:t>
            </a:r>
          </a:p>
        </p:txBody>
      </p:sp>
      <p:cxnSp>
        <p:nvCxnSpPr>
          <p:cNvPr id="16" name="直接箭头连接符 15">
            <a:extLst>
              <a:ext uri="{FF2B5EF4-FFF2-40B4-BE49-F238E27FC236}">
                <a16:creationId xmlns:a16="http://schemas.microsoft.com/office/drawing/2014/main" id="{A7EB1566-CFC9-46AD-ABDC-62C4B43F96BD}"/>
              </a:ext>
            </a:extLst>
          </p:cNvPr>
          <p:cNvCxnSpPr/>
          <p:nvPr/>
        </p:nvCxnSpPr>
        <p:spPr>
          <a:xfrm>
            <a:off x="7699570" y="3224463"/>
            <a:ext cx="0" cy="360948"/>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8F92B641-6C55-4C92-AC22-DECF11AFF343}"/>
              </a:ext>
            </a:extLst>
          </p:cNvPr>
          <p:cNvSpPr txBox="1"/>
          <p:nvPr/>
        </p:nvSpPr>
        <p:spPr>
          <a:xfrm>
            <a:off x="7110373" y="3616010"/>
            <a:ext cx="2448106" cy="369332"/>
          </a:xfrm>
          <a:prstGeom prst="rect">
            <a:avLst/>
          </a:prstGeom>
          <a:noFill/>
        </p:spPr>
        <p:txBody>
          <a:bodyPr wrap="none" rtlCol="0">
            <a:spAutoFit/>
          </a:bodyPr>
          <a:lstStyle/>
          <a:p>
            <a:r>
              <a:rPr lang="en-US" dirty="0">
                <a:solidFill>
                  <a:srgbClr val="FF0000"/>
                </a:solidFill>
              </a:rPr>
              <a:t>Binary search each level</a:t>
            </a:r>
          </a:p>
        </p:txBody>
      </p:sp>
      <p:cxnSp>
        <p:nvCxnSpPr>
          <p:cNvPr id="18" name="直接箭头连接符 17">
            <a:extLst>
              <a:ext uri="{FF2B5EF4-FFF2-40B4-BE49-F238E27FC236}">
                <a16:creationId xmlns:a16="http://schemas.microsoft.com/office/drawing/2014/main" id="{6F7892E8-8526-4469-9C27-9972D9FD2D3C}"/>
              </a:ext>
            </a:extLst>
          </p:cNvPr>
          <p:cNvCxnSpPr>
            <a:cxnSpLocks/>
          </p:cNvCxnSpPr>
          <p:nvPr/>
        </p:nvCxnSpPr>
        <p:spPr>
          <a:xfrm>
            <a:off x="8333233" y="3003884"/>
            <a:ext cx="353567" cy="0"/>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1BF24F16-08AF-428F-8B9C-42AA0B95E7ED}"/>
              </a:ext>
            </a:extLst>
          </p:cNvPr>
          <p:cNvSpPr txBox="1"/>
          <p:nvPr/>
        </p:nvSpPr>
        <p:spPr>
          <a:xfrm>
            <a:off x="8804708" y="2819218"/>
            <a:ext cx="2082621" cy="369332"/>
          </a:xfrm>
          <a:prstGeom prst="rect">
            <a:avLst/>
          </a:prstGeom>
          <a:noFill/>
        </p:spPr>
        <p:txBody>
          <a:bodyPr wrap="none" rtlCol="0">
            <a:spAutoFit/>
          </a:bodyPr>
          <a:lstStyle/>
          <a:p>
            <a:r>
              <a:rPr lang="en-US" dirty="0">
                <a:solidFill>
                  <a:srgbClr val="FF0000"/>
                </a:solidFill>
              </a:rPr>
              <a:t>Full key comparison</a:t>
            </a:r>
          </a:p>
        </p:txBody>
      </p:sp>
    </p:spTree>
    <p:extLst>
      <p:ext uri="{BB962C8B-B14F-4D97-AF65-F5344CB8AC3E}">
        <p14:creationId xmlns:p14="http://schemas.microsoft.com/office/powerpoint/2010/main" val="75159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442FC29-82AD-45C9-9825-9E9AB1C88838}"/>
              </a:ext>
            </a:extLst>
          </p:cNvPr>
          <p:cNvPicPr>
            <a:picLocks noChangeAspect="1"/>
          </p:cNvPicPr>
          <p:nvPr/>
        </p:nvPicPr>
        <p:blipFill>
          <a:blip r:embed="rId3"/>
          <a:stretch>
            <a:fillRect/>
          </a:stretch>
        </p:blipFill>
        <p:spPr>
          <a:xfrm>
            <a:off x="3970422" y="3765466"/>
            <a:ext cx="7965022" cy="2577771"/>
          </a:xfrm>
          <a:prstGeom prst="rect">
            <a:avLst/>
          </a:prstGeom>
        </p:spPr>
      </p:pic>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sp>
        <p:nvSpPr>
          <p:cNvPr id="10" name="文本框 9">
            <a:extLst>
              <a:ext uri="{FF2B5EF4-FFF2-40B4-BE49-F238E27FC236}">
                <a16:creationId xmlns:a16="http://schemas.microsoft.com/office/drawing/2014/main" id="{2CFB8A9F-A1D0-49E3-BF2A-AEE2F47012F3}"/>
              </a:ext>
            </a:extLst>
          </p:cNvPr>
          <p:cNvSpPr txBox="1"/>
          <p:nvPr/>
        </p:nvSpPr>
        <p:spPr>
          <a:xfrm>
            <a:off x="3970422" y="1341984"/>
            <a:ext cx="8221577" cy="461665"/>
          </a:xfrm>
          <a:prstGeom prst="rect">
            <a:avLst/>
          </a:prstGeom>
          <a:noFill/>
        </p:spPr>
        <p:txBody>
          <a:bodyPr wrap="square" lIns="91440" tIns="45720" rIns="91440" bIns="45720" rtlCol="0" anchor="t">
            <a:spAutoFit/>
          </a:bodyPr>
          <a:lstStyle/>
          <a:p>
            <a:r>
              <a:rPr lang="en-US" sz="2400" b="1">
                <a:latin typeface="Gill Sans MT"/>
              </a:rPr>
              <a:t>GA</a:t>
            </a:r>
            <a:r>
              <a:rPr lang="en-US" sz="2400" b="1" baseline="-25000">
                <a:latin typeface="Gill Sans MT"/>
              </a:rPr>
              <a:t>1</a:t>
            </a:r>
            <a:r>
              <a:rPr lang="en-US" sz="2400" b="1">
                <a:latin typeface="Gill Sans MT"/>
              </a:rPr>
              <a:t>: Lookup should consume minimal bandwidth</a:t>
            </a:r>
            <a:endParaRPr lang="en-US" sz="2400" b="1" baseline="-25000">
              <a:latin typeface="Gill Sans MT"/>
            </a:endParaRPr>
          </a:p>
        </p:txBody>
      </p:sp>
      <p:grpSp>
        <p:nvGrpSpPr>
          <p:cNvPr id="11" name="组合 10">
            <a:extLst>
              <a:ext uri="{FF2B5EF4-FFF2-40B4-BE49-F238E27FC236}">
                <a16:creationId xmlns:a16="http://schemas.microsoft.com/office/drawing/2014/main" id="{DC22CA3B-11EE-48BB-B954-107A07AE4D0F}"/>
              </a:ext>
            </a:extLst>
          </p:cNvPr>
          <p:cNvGrpSpPr/>
          <p:nvPr/>
        </p:nvGrpSpPr>
        <p:grpSpPr>
          <a:xfrm>
            <a:off x="364960" y="1227222"/>
            <a:ext cx="3605463" cy="4570482"/>
            <a:chOff x="721895" y="1251284"/>
            <a:chExt cx="3946357" cy="5760110"/>
          </a:xfrm>
        </p:grpSpPr>
        <p:sp>
          <p:nvSpPr>
            <p:cNvPr id="12" name="矩形 11">
              <a:extLst>
                <a:ext uri="{FF2B5EF4-FFF2-40B4-BE49-F238E27FC236}">
                  <a16:creationId xmlns:a16="http://schemas.microsoft.com/office/drawing/2014/main" id="{8049AD4E-3745-4A70-AEC4-ABF8FA128872}"/>
                </a:ext>
              </a:extLst>
            </p:cNvPr>
            <p:cNvSpPr/>
            <p:nvPr/>
          </p:nvSpPr>
          <p:spPr>
            <a:xfrm>
              <a:off x="721895" y="1383632"/>
              <a:ext cx="3489158" cy="463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0149108E-2A88-461F-9ECE-709373A0FCD7}"/>
                </a:ext>
              </a:extLst>
            </p:cNvPr>
            <p:cNvSpPr txBox="1"/>
            <p:nvPr/>
          </p:nvSpPr>
          <p:spPr>
            <a:xfrm>
              <a:off x="838200" y="1251284"/>
              <a:ext cx="3830052" cy="5760110"/>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1</a:t>
              </a:r>
              <a:r>
                <a:rPr lang="en-US">
                  <a:latin typeface="Gill Sans MT"/>
                </a:rPr>
                <a:t>: Limited Bandwidth</a:t>
              </a:r>
              <a:endParaRPr lang="en-US" b="0">
                <a:latin typeface="Gill Sans MT"/>
              </a:endParaRPr>
            </a:p>
            <a:p>
              <a:pPr marL="285750" indent="-285750">
                <a:lnSpc>
                  <a:spcPct val="250000"/>
                </a:lnSpc>
                <a:buFont typeface="Wingdings" panose="020B0604020202020204" pitchFamily="34" charset="0"/>
                <a:buChar char="§"/>
              </a:pPr>
              <a:r>
                <a:rPr lang="en-US" b="0">
                  <a:latin typeface="Gill Sans MT"/>
                </a:rPr>
                <a:t>FH</a:t>
              </a:r>
              <a:r>
                <a:rPr lang="en-US" b="0" baseline="-25000">
                  <a:latin typeface="Gill Sans MT"/>
                </a:rPr>
                <a:t>2</a:t>
              </a:r>
              <a:r>
                <a:rPr lang="en-US" b="0">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a:t>
              </a:r>
              <a:r>
                <a:rPr lang="en-US">
                  <a:latin typeface="Gill Sans MT"/>
                </a:rPr>
                <a:t> </a:t>
              </a:r>
              <a:r>
                <a:rPr lang="en-US">
                  <a:solidFill>
                    <a:schemeClr val="bg1">
                      <a:lumMod val="75000"/>
                    </a:schemeClr>
                  </a:solidFill>
                  <a:latin typeface="Gill Sans MT"/>
                </a:rPr>
                <a:t>Cache</a:t>
              </a:r>
              <a:r>
                <a:rPr lang="en-US">
                  <a:latin typeface="Gill Sans MT"/>
                </a:rPr>
                <a:t> </a:t>
              </a:r>
              <a:r>
                <a:rPr lang="en-US">
                  <a:solidFill>
                    <a:schemeClr val="bg1">
                      <a:lumMod val="75000"/>
                    </a:schemeClr>
                  </a:solidFill>
                  <a:latin typeface="Gill Sans MT"/>
                </a:rPr>
                <a:t>coherence</a:t>
              </a:r>
              <a:r>
                <a:rPr lang="en-US">
                  <a:latin typeface="Gill Sans MT"/>
                </a:rPr>
                <a:t> </a:t>
              </a:r>
              <a:r>
                <a:rPr lang="en-US">
                  <a:solidFill>
                    <a:schemeClr val="bg1">
                      <a:lumMod val="75000"/>
                    </a:schemeClr>
                  </a:solidFill>
                  <a:latin typeface="Gill Sans MT"/>
                </a:rPr>
                <a:t>proto.</a:t>
              </a:r>
            </a:p>
            <a:p>
              <a:pPr marL="285750" indent="-285750">
                <a:buFont typeface="Arial" panose="020B0604020202020204" pitchFamily="34" charset="0"/>
                <a:buChar char="•"/>
              </a:pPr>
              <a:endParaRPr lang="en-US">
                <a:latin typeface="Gill Sans MT"/>
              </a:endParaRPr>
            </a:p>
            <a:p>
              <a:pPr marL="285750" indent="-285750">
                <a:buFont typeface="Arial" panose="020B0604020202020204" pitchFamily="34" charset="0"/>
                <a:buChar char="•"/>
              </a:pPr>
              <a:endParaRPr lang="en-US" sz="1600" b="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a:p>
              <a:pPr marL="285750" indent="-285750">
                <a:buFont typeface="Arial" panose="020B0604020202020204" pitchFamily="34" charset="0"/>
                <a:buChar char="•"/>
              </a:pPr>
              <a:endParaRPr lang="en-US" sz="1600">
                <a:solidFill>
                  <a:schemeClr val="bg1">
                    <a:lumMod val="75000"/>
                  </a:schemeClr>
                </a:solidFill>
                <a:latin typeface="Gill Sans MT"/>
              </a:endParaRPr>
            </a:p>
          </p:txBody>
        </p:sp>
      </p:gr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14182787-D570-496F-9A24-C393A254373D}"/>
                  </a:ext>
                </a:extLst>
              </p:cNvPr>
              <p:cNvSpPr txBox="1"/>
              <p:nvPr/>
            </p:nvSpPr>
            <p:spPr>
              <a:xfrm>
                <a:off x="4100363" y="1859376"/>
                <a:ext cx="7560644" cy="27839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ill Sans MT"/>
                  </a:rPr>
                  <a:t>Total reads of total key comparisons until reaching the target key</a:t>
                </a:r>
              </a:p>
              <a:p>
                <a:pPr marL="742950" lvl="1" indent="-285750">
                  <a:lnSpc>
                    <a:spcPct val="150000"/>
                  </a:lnSpc>
                  <a:buFont typeface="Arial" panose="020B0604020202020204" pitchFamily="34" charset="0"/>
                  <a:buChar char="•"/>
                </a:pPr>
                <a:r>
                  <a:rPr lang="en-US" dirty="0">
                    <a:latin typeface="Gill Sans MT"/>
                  </a:rPr>
                  <a:t>F: node fan out     K: number of K-V pairs    S: search key length</a:t>
                </a:r>
              </a:p>
              <a:p>
                <a:pPr marL="742950" lvl="1" indent="-28575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𝐵</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𝐵𝑡𝑟𝑒𝑒</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𝐹</m:t>
                                </m:r>
                              </m:sub>
                            </m:sSub>
                          </m:fName>
                          <m:e>
                            <m:r>
                              <a:rPr lang="en-US" sz="2000" b="0" i="1" smtClean="0">
                                <a:latin typeface="Cambria Math" panose="02040503050406030204" pitchFamily="18" charset="0"/>
                              </a:rPr>
                              <m:t>𝐾</m:t>
                            </m:r>
                          </m:e>
                        </m:func>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𝐹</m:t>
                        </m:r>
                      </m:e>
                    </m:func>
                    <m:r>
                      <a:rPr lang="en-US" sz="2000" b="0" i="1" smtClean="0">
                        <a:latin typeface="Cambria Math" panose="02040503050406030204" pitchFamily="18" charset="0"/>
                      </a:rPr>
                      <m:t>⋅</m:t>
                    </m:r>
                    <m:r>
                      <a:rPr lang="en-US" sz="2000" b="0" i="1" smtClean="0">
                        <a:latin typeface="Cambria Math" panose="02040503050406030204" pitchFamily="18" charset="0"/>
                      </a:rPr>
                      <m:t>𝑆</m:t>
                    </m:r>
                  </m:oMath>
                </a14:m>
                <a:endParaRPr lang="en-US" sz="2000" b="0" dirty="0"/>
              </a:p>
              <a:p>
                <a:pPr marL="742950" lvl="1" indent="-28575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𝐵</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𝑇𝑟𝑖𝑒</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2</m:t>
                            </m:r>
                          </m:sub>
                        </m:sSub>
                      </m:fName>
                      <m:e>
                        <m:r>
                          <a:rPr lang="en-US" sz="2000" b="0" i="1" smtClean="0">
                            <a:latin typeface="Cambria Math" panose="02040503050406030204" pitchFamily="18" charset="0"/>
                          </a:rPr>
                          <m:t>𝐹</m:t>
                        </m:r>
                      </m:e>
                    </m:func>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𝑆</m:t>
                    </m:r>
                  </m:oMath>
                </a14:m>
                <a:endParaRPr lang="en-US" sz="2000" b="0" dirty="0"/>
              </a:p>
              <a:p>
                <a:pPr marL="285750" indent="-285750">
                  <a:lnSpc>
                    <a:spcPct val="150000"/>
                  </a:lnSpc>
                  <a:buFont typeface="Arial" panose="020B0604020202020204" pitchFamily="34" charset="0"/>
                  <a:buChar char="•"/>
                </a:pPr>
                <a:r>
                  <a:rPr lang="en-US" dirty="0">
                    <a:latin typeface="Gill Sans MT"/>
                  </a:rPr>
                  <a:t>B+-Tree does 7.7x reads as the key ls longer </a:t>
                </a:r>
              </a:p>
              <a:p>
                <a:pPr marL="742950" lvl="1" indent="-285750">
                  <a:lnSpc>
                    <a:spcPct val="200000"/>
                  </a:lnSpc>
                  <a:buFont typeface="Arial" panose="020B0604020202020204" pitchFamily="34" charset="0"/>
                  <a:buChar char="•"/>
                </a:pPr>
                <a:endParaRPr lang="en-US" sz="2000" b="0" dirty="0"/>
              </a:p>
            </p:txBody>
          </p:sp>
        </mc:Choice>
        <mc:Fallback>
          <p:sp>
            <p:nvSpPr>
              <p:cNvPr id="14" name="文本框 13">
                <a:extLst>
                  <a:ext uri="{FF2B5EF4-FFF2-40B4-BE49-F238E27FC236}">
                    <a16:creationId xmlns:a16="http://schemas.microsoft.com/office/drawing/2014/main" id="{14182787-D570-496F-9A24-C393A254373D}"/>
                  </a:ext>
                </a:extLst>
              </p:cNvPr>
              <p:cNvSpPr txBox="1">
                <a:spLocks noRot="1" noChangeAspect="1" noMove="1" noResize="1" noEditPoints="1" noAdjustHandles="1" noChangeArrowheads="1" noChangeShapeType="1" noTextEdit="1"/>
              </p:cNvSpPr>
              <p:nvPr/>
            </p:nvSpPr>
            <p:spPr>
              <a:xfrm>
                <a:off x="4100363" y="1859376"/>
                <a:ext cx="7560644" cy="2783904"/>
              </a:xfrm>
              <a:prstGeom prst="rect">
                <a:avLst/>
              </a:prstGeom>
              <a:blipFill>
                <a:blip r:embed="rId4"/>
                <a:stretch>
                  <a:fillRect l="-565"/>
                </a:stretch>
              </a:blipFill>
            </p:spPr>
            <p:txBody>
              <a:bodyPr/>
              <a:lstStyle/>
              <a:p>
                <a:r>
                  <a:rPr lang="en-US">
                    <a:noFill/>
                  </a:rPr>
                  <a:t> </a:t>
                </a:r>
              </a:p>
            </p:txBody>
          </p:sp>
        </mc:Fallback>
      </mc:AlternateContent>
      <p:sp>
        <p:nvSpPr>
          <p:cNvPr id="15" name="文本框 14">
            <a:extLst>
              <a:ext uri="{FF2B5EF4-FFF2-40B4-BE49-F238E27FC236}">
                <a16:creationId xmlns:a16="http://schemas.microsoft.com/office/drawing/2014/main" id="{02DB3453-CBF1-41B6-872C-712E51C7F5F3}"/>
              </a:ext>
            </a:extLst>
          </p:cNvPr>
          <p:cNvSpPr txBox="1"/>
          <p:nvPr/>
        </p:nvSpPr>
        <p:spPr>
          <a:xfrm>
            <a:off x="6096000" y="6280786"/>
            <a:ext cx="6096000" cy="376834"/>
          </a:xfrm>
          <a:prstGeom prst="rect">
            <a:avLst/>
          </a:prstGeom>
          <a:noFill/>
        </p:spPr>
        <p:txBody>
          <a:bodyPr wrap="square">
            <a:spAutoFit/>
          </a:bodyPr>
          <a:lstStyle/>
          <a:p>
            <a:pPr>
              <a:lnSpc>
                <a:spcPct val="150000"/>
              </a:lnSpc>
            </a:pPr>
            <a:r>
              <a:rPr lang="en-US" sz="1400">
                <a:latin typeface="+mj-lt"/>
              </a:rPr>
              <a:t>Read-Only workload (YCSB C, 64M lookups)</a:t>
            </a:r>
          </a:p>
        </p:txBody>
      </p:sp>
    </p:spTree>
    <p:extLst>
      <p:ext uri="{BB962C8B-B14F-4D97-AF65-F5344CB8AC3E}">
        <p14:creationId xmlns:p14="http://schemas.microsoft.com/office/powerpoint/2010/main" val="1363050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sp>
        <p:nvSpPr>
          <p:cNvPr id="10" name="文本框 9">
            <a:extLst>
              <a:ext uri="{FF2B5EF4-FFF2-40B4-BE49-F238E27FC236}">
                <a16:creationId xmlns:a16="http://schemas.microsoft.com/office/drawing/2014/main" id="{2CFB8A9F-A1D0-49E3-BF2A-AEE2F47012F3}"/>
              </a:ext>
            </a:extLst>
          </p:cNvPr>
          <p:cNvSpPr txBox="1"/>
          <p:nvPr/>
        </p:nvSpPr>
        <p:spPr>
          <a:xfrm>
            <a:off x="3970422" y="1341984"/>
            <a:ext cx="8221577" cy="950581"/>
          </a:xfrm>
          <a:prstGeom prst="rect">
            <a:avLst/>
          </a:prstGeom>
          <a:noFill/>
        </p:spPr>
        <p:txBody>
          <a:bodyPr wrap="square" lIns="91440" tIns="45720" rIns="91440" bIns="45720" rtlCol="0" anchor="t">
            <a:spAutoFit/>
          </a:bodyPr>
          <a:lstStyle/>
          <a:p>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1</a:t>
            </a:r>
            <a:r>
              <a:rPr lang="en-US" sz="2400" b="1">
                <a:solidFill>
                  <a:schemeClr val="bg1">
                    <a:lumMod val="65000"/>
                  </a:schemeClr>
                </a:solidFill>
                <a:latin typeface="Gill Sans MT"/>
              </a:rPr>
              <a:t>: Lookup should consume minimal bandwidth</a:t>
            </a:r>
            <a:endParaRPr lang="en-US" sz="2400" b="1">
              <a:latin typeface="Gill Sans MT"/>
            </a:endParaRPr>
          </a:p>
          <a:p>
            <a:pPr>
              <a:lnSpc>
                <a:spcPct val="150000"/>
              </a:lnSpc>
            </a:pPr>
            <a:r>
              <a:rPr lang="en-US" sz="2400" b="1">
                <a:latin typeface="Gill Sans MT"/>
              </a:rPr>
              <a:t>GA</a:t>
            </a:r>
            <a:r>
              <a:rPr lang="en-US" sz="2400" b="1" baseline="-25000">
                <a:latin typeface="Gill Sans MT"/>
              </a:rPr>
              <a:t>2</a:t>
            </a:r>
            <a:r>
              <a:rPr lang="en-US" sz="2400" b="1">
                <a:latin typeface="Gill Sans MT"/>
              </a:rPr>
              <a:t>: Read operation should minimize NVM writes</a:t>
            </a:r>
          </a:p>
        </p:txBody>
      </p:sp>
      <p:grpSp>
        <p:nvGrpSpPr>
          <p:cNvPr id="5" name="组合 4">
            <a:extLst>
              <a:ext uri="{FF2B5EF4-FFF2-40B4-BE49-F238E27FC236}">
                <a16:creationId xmlns:a16="http://schemas.microsoft.com/office/drawing/2014/main" id="{298C65AE-5F09-4CD3-9D1B-83AA4CA26F99}"/>
              </a:ext>
            </a:extLst>
          </p:cNvPr>
          <p:cNvGrpSpPr/>
          <p:nvPr/>
        </p:nvGrpSpPr>
        <p:grpSpPr>
          <a:xfrm>
            <a:off x="364960" y="1227222"/>
            <a:ext cx="3605463" cy="5262979"/>
            <a:chOff x="364960" y="1227222"/>
            <a:chExt cx="3605463" cy="5262979"/>
          </a:xfrm>
        </p:grpSpPr>
        <p:sp>
          <p:nvSpPr>
            <p:cNvPr id="12" name="矩形 11">
              <a:extLst>
                <a:ext uri="{FF2B5EF4-FFF2-40B4-BE49-F238E27FC236}">
                  <a16:creationId xmlns:a16="http://schemas.microsoft.com/office/drawing/2014/main" id="{8049AD4E-3745-4A70-AEC4-ABF8FA128872}"/>
                </a:ext>
              </a:extLst>
            </p:cNvPr>
            <p:cNvSpPr/>
            <p:nvPr/>
          </p:nvSpPr>
          <p:spPr>
            <a:xfrm>
              <a:off x="364960" y="1332236"/>
              <a:ext cx="3187758" cy="434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0149108E-2A88-461F-9ECE-709373A0FCD7}"/>
                </a:ext>
              </a:extLst>
            </p:cNvPr>
            <p:cNvSpPr txBox="1"/>
            <p:nvPr/>
          </p:nvSpPr>
          <p:spPr>
            <a:xfrm>
              <a:off x="471218" y="1227222"/>
              <a:ext cx="3499205" cy="5262979"/>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1</a:t>
              </a:r>
              <a:r>
                <a:rPr lang="en-US">
                  <a:latin typeface="Gill Sans MT"/>
                </a:rPr>
                <a:t>: Limited Bandwidth</a:t>
              </a:r>
              <a:endParaRPr lang="en-US" b="0">
                <a:latin typeface="Gill Sans MT"/>
              </a:endParaRPr>
            </a:p>
            <a:p>
              <a:pPr marL="285750" indent="-285750">
                <a:lnSpc>
                  <a:spcPct val="250000"/>
                </a:lnSpc>
                <a:buFont typeface="Wingdings" panose="020B0604020202020204" pitchFamily="34" charset="0"/>
                <a:buChar char="§"/>
              </a:pPr>
              <a:r>
                <a:rPr lang="en-US" b="0">
                  <a:solidFill>
                    <a:schemeClr val="bg1">
                      <a:lumMod val="75000"/>
                    </a:schemeClr>
                  </a:solidFill>
                  <a:latin typeface="Gill Sans MT"/>
                </a:rPr>
                <a:t>FH</a:t>
              </a:r>
              <a:r>
                <a:rPr lang="en-US" b="0" baseline="-25000">
                  <a:solidFill>
                    <a:schemeClr val="bg1">
                      <a:lumMod val="75000"/>
                    </a:schemeClr>
                  </a:solidFill>
                  <a:latin typeface="Gill Sans MT"/>
                </a:rPr>
                <a:t>2</a:t>
              </a:r>
              <a:r>
                <a:rPr lang="en-US" b="0">
                  <a:solidFill>
                    <a:schemeClr val="bg1">
                      <a:lumMod val="75000"/>
                    </a:schemeClr>
                  </a:solidFill>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a:t>
              </a:r>
              <a:r>
                <a:rPr lang="en-US">
                  <a:latin typeface="Gill Sans MT"/>
                </a:rPr>
                <a:t> </a:t>
              </a:r>
              <a:r>
                <a:rPr lang="en-US">
                  <a:solidFill>
                    <a:schemeClr val="bg1">
                      <a:lumMod val="75000"/>
                    </a:schemeClr>
                  </a:solidFill>
                  <a:latin typeface="Gill Sans MT"/>
                </a:rPr>
                <a:t>Cache</a:t>
              </a:r>
              <a:r>
                <a:rPr lang="en-US">
                  <a:latin typeface="Gill Sans MT"/>
                </a:rPr>
                <a:t> </a:t>
              </a:r>
              <a:r>
                <a:rPr lang="en-US">
                  <a:solidFill>
                    <a:schemeClr val="bg1">
                      <a:lumMod val="75000"/>
                    </a:schemeClr>
                  </a:solidFill>
                  <a:latin typeface="Gill Sans MT"/>
                </a:rPr>
                <a:t>coherence</a:t>
              </a:r>
              <a:r>
                <a:rPr lang="en-US">
                  <a:latin typeface="Gill Sans MT"/>
                </a:rPr>
                <a:t> </a:t>
              </a:r>
              <a:r>
                <a:rPr lang="en-US">
                  <a:solidFill>
                    <a:schemeClr val="bg1">
                      <a:lumMod val="75000"/>
                    </a:schemeClr>
                  </a:solidFill>
                  <a:latin typeface="Gill Sans MT"/>
                </a:rPr>
                <a:t>proto</a:t>
              </a:r>
            </a:p>
            <a:p>
              <a:pPr marL="285750" indent="-285750">
                <a:lnSpc>
                  <a:spcPct val="250000"/>
                </a:lnSpc>
                <a:buFont typeface="Wingdings" panose="020B0604020202020204" pitchFamily="34" charset="0"/>
                <a:buChar char="§"/>
              </a:pPr>
              <a:r>
                <a:rPr lang="en-US">
                  <a:latin typeface="Gill Sans MT"/>
                </a:rPr>
                <a:t>GS</a:t>
              </a:r>
              <a:r>
                <a:rPr lang="en-US" baseline="-25000">
                  <a:latin typeface="Gill Sans MT"/>
                </a:rPr>
                <a:t>1</a:t>
              </a:r>
              <a:r>
                <a:rPr lang="en-US">
                  <a:latin typeface="Gill Sans MT"/>
                </a:rPr>
                <a:t>: Expensive allocation</a:t>
              </a:r>
              <a:r>
                <a:rPr lang="en-US">
                  <a:solidFill>
                    <a:schemeClr val="bg1">
                      <a:lumMod val="75000"/>
                    </a:schemeClr>
                  </a:solidFill>
                  <a:latin typeface="Gill Sans MT"/>
                </a:rPr>
                <a:t>.</a:t>
              </a:r>
            </a:p>
            <a:p>
              <a:pPr marL="285750" indent="-285750">
                <a:buFont typeface="Wingdings" panose="020B0604020202020204" pitchFamily="34" charset="0"/>
                <a:buChar char="§"/>
              </a:pPr>
              <a:endParaRPr lang="en-US">
                <a:latin typeface="Gill Sans MT"/>
              </a:endParaRPr>
            </a:p>
            <a:p>
              <a:pPr marL="285750" indent="-285750">
                <a:buFont typeface="Wingdings" panose="020B0604020202020204" pitchFamily="34" charset="0"/>
                <a:buChar char="§"/>
              </a:pPr>
              <a:endParaRPr lang="en-US" sz="1600" b="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p:txBody>
        </p:sp>
      </p:grpSp>
      <p:sp>
        <p:nvSpPr>
          <p:cNvPr id="3" name="文本框 2">
            <a:extLst>
              <a:ext uri="{FF2B5EF4-FFF2-40B4-BE49-F238E27FC236}">
                <a16:creationId xmlns:a16="http://schemas.microsoft.com/office/drawing/2014/main" id="{8CE56A2B-C18A-4BEC-B8AC-E8FFFFB7850D}"/>
              </a:ext>
            </a:extLst>
          </p:cNvPr>
          <p:cNvSpPr txBox="1"/>
          <p:nvPr/>
        </p:nvSpPr>
        <p:spPr>
          <a:xfrm>
            <a:off x="4283242" y="2292565"/>
            <a:ext cx="7437540" cy="1289071"/>
          </a:xfrm>
          <a:prstGeom prst="rect">
            <a:avLst/>
          </a:prstGeom>
          <a:noFill/>
        </p:spPr>
        <p:txBody>
          <a:bodyPr wrap="square" lIns="91440" tIns="45720" rIns="91440" bIns="45720" rtlCol="0" anchor="t">
            <a:spAutoFit/>
          </a:bodyPr>
          <a:lstStyle/>
          <a:p>
            <a:pPr marL="285750" indent="-285750">
              <a:lnSpc>
                <a:spcPct val="150000"/>
              </a:lnSpc>
              <a:buFont typeface="Wingdings" panose="020B0604020202020204" pitchFamily="34" charset="0"/>
              <a:buChar char="§"/>
            </a:pPr>
            <a:r>
              <a:rPr lang="en-US">
                <a:latin typeface="Gill Sans MT"/>
              </a:rPr>
              <a:t>Additional NVM writes caused by read</a:t>
            </a:r>
            <a:endParaRPr lang="en-US"/>
          </a:p>
          <a:p>
            <a:pPr marL="742950" lvl="1" indent="-285750">
              <a:lnSpc>
                <a:spcPct val="150000"/>
              </a:lnSpc>
              <a:buFont typeface="Arial" panose="020B0604020202020204" pitchFamily="34" charset="0"/>
              <a:buChar char="•"/>
            </a:pPr>
            <a:r>
              <a:rPr lang="en-US">
                <a:latin typeface="Gill Sans MT"/>
              </a:rPr>
              <a:t>Modifications to lock status …</a:t>
            </a:r>
          </a:p>
          <a:p>
            <a:pPr marL="285750" indent="-285750">
              <a:lnSpc>
                <a:spcPct val="150000"/>
              </a:lnSpc>
              <a:buFont typeface="Wingdings" panose="020B0604020202020204" pitchFamily="34" charset="0"/>
              <a:buChar char="§"/>
            </a:pPr>
            <a:r>
              <a:rPr lang="en-US">
                <a:latin typeface="Gill Sans MT"/>
              </a:rPr>
              <a:t>Read-Only workload (YCSB C, 64M lookups): 1.4GB writes in </a:t>
            </a:r>
            <a:r>
              <a:rPr lang="en-US" err="1">
                <a:latin typeface="Gill Sans MT"/>
              </a:rPr>
              <a:t>FastFair</a:t>
            </a:r>
            <a:endParaRPr lang="en-US">
              <a:latin typeface="Gill Sans MT"/>
            </a:endParaRPr>
          </a:p>
        </p:txBody>
      </p:sp>
    </p:spTree>
    <p:extLst>
      <p:ext uri="{BB962C8B-B14F-4D97-AF65-F5344CB8AC3E}">
        <p14:creationId xmlns:p14="http://schemas.microsoft.com/office/powerpoint/2010/main" val="274890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sp>
        <p:nvSpPr>
          <p:cNvPr id="9" name="文本框 8">
            <a:extLst>
              <a:ext uri="{FF2B5EF4-FFF2-40B4-BE49-F238E27FC236}">
                <a16:creationId xmlns:a16="http://schemas.microsoft.com/office/drawing/2014/main" id="{60C9477C-CFCA-4B3F-8ECA-F3FD0EA866DF}"/>
              </a:ext>
            </a:extLst>
          </p:cNvPr>
          <p:cNvSpPr txBox="1"/>
          <p:nvPr/>
        </p:nvSpPr>
        <p:spPr>
          <a:xfrm>
            <a:off x="4362440" y="2784464"/>
            <a:ext cx="7437540" cy="1289071"/>
          </a:xfrm>
          <a:prstGeom prst="rect">
            <a:avLst/>
          </a:prstGeom>
          <a:noFill/>
        </p:spPr>
        <p:txBody>
          <a:bodyPr wrap="square" lIns="91440" tIns="45720" rIns="91440" bIns="45720" rtlCol="0" anchor="t">
            <a:spAutoFit/>
          </a:bodyPr>
          <a:lstStyle/>
          <a:p>
            <a:pPr marL="285750" indent="-285750">
              <a:lnSpc>
                <a:spcPct val="150000"/>
              </a:lnSpc>
              <a:buFont typeface="Wingdings" panose="020B0604020202020204" pitchFamily="34" charset="0"/>
              <a:buChar char="§"/>
            </a:pPr>
            <a:r>
              <a:rPr lang="en-US">
                <a:latin typeface="Gill Sans MT"/>
              </a:rPr>
              <a:t>Frequent NVM </a:t>
            </a:r>
            <a:r>
              <a:rPr lang="en-US" err="1">
                <a:latin typeface="Gill Sans MT"/>
              </a:rPr>
              <a:t>alloc</a:t>
            </a:r>
            <a:r>
              <a:rPr lang="en-US">
                <a:latin typeface="Gill Sans MT"/>
              </a:rPr>
              <a:t>/free can cause scalability and performance issues</a:t>
            </a:r>
            <a:endParaRPr lang="en-US"/>
          </a:p>
          <a:p>
            <a:pPr marL="285750" indent="-285750">
              <a:lnSpc>
                <a:spcPct val="150000"/>
              </a:lnSpc>
              <a:buFont typeface="Wingdings" panose="020B0604020202020204" pitchFamily="34" charset="0"/>
              <a:buChar char="§"/>
            </a:pPr>
            <a:r>
              <a:rPr lang="en-US">
                <a:latin typeface="Gill Sans MT"/>
              </a:rPr>
              <a:t>Insert-Only workload (YCSB Load A, 64M insert)</a:t>
            </a:r>
          </a:p>
          <a:p>
            <a:pPr marL="285750" indent="-285750">
              <a:lnSpc>
                <a:spcPct val="150000"/>
              </a:lnSpc>
              <a:buFont typeface="Wingdings" panose="020B0604020202020204" pitchFamily="34" charset="0"/>
              <a:buChar char="§"/>
            </a:pPr>
            <a:endParaRPr lang="en-US">
              <a:latin typeface="Gill Sans MT"/>
            </a:endParaRPr>
          </a:p>
        </p:txBody>
      </p:sp>
      <p:grpSp>
        <p:nvGrpSpPr>
          <p:cNvPr id="14" name="组合 13">
            <a:extLst>
              <a:ext uri="{FF2B5EF4-FFF2-40B4-BE49-F238E27FC236}">
                <a16:creationId xmlns:a16="http://schemas.microsoft.com/office/drawing/2014/main" id="{20306BD6-2C4B-426E-83E1-13EE7A4F85F8}"/>
              </a:ext>
            </a:extLst>
          </p:cNvPr>
          <p:cNvGrpSpPr/>
          <p:nvPr/>
        </p:nvGrpSpPr>
        <p:grpSpPr>
          <a:xfrm>
            <a:off x="364960" y="1227222"/>
            <a:ext cx="3605463" cy="5262979"/>
            <a:chOff x="364960" y="1227222"/>
            <a:chExt cx="3605463" cy="5262979"/>
          </a:xfrm>
        </p:grpSpPr>
        <p:sp>
          <p:nvSpPr>
            <p:cNvPr id="15" name="矩形 14">
              <a:extLst>
                <a:ext uri="{FF2B5EF4-FFF2-40B4-BE49-F238E27FC236}">
                  <a16:creationId xmlns:a16="http://schemas.microsoft.com/office/drawing/2014/main" id="{F2443D20-7113-4F90-A0CC-CDCF918BA33A}"/>
                </a:ext>
              </a:extLst>
            </p:cNvPr>
            <p:cNvSpPr/>
            <p:nvPr/>
          </p:nvSpPr>
          <p:spPr>
            <a:xfrm>
              <a:off x="364960" y="1332236"/>
              <a:ext cx="3187758" cy="434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a:extLst>
                <a:ext uri="{FF2B5EF4-FFF2-40B4-BE49-F238E27FC236}">
                  <a16:creationId xmlns:a16="http://schemas.microsoft.com/office/drawing/2014/main" id="{0B014B3A-D3F6-403A-94D2-BB8D2CB916F5}"/>
                </a:ext>
              </a:extLst>
            </p:cNvPr>
            <p:cNvSpPr txBox="1"/>
            <p:nvPr/>
          </p:nvSpPr>
          <p:spPr>
            <a:xfrm>
              <a:off x="471218" y="1227222"/>
              <a:ext cx="3499205" cy="5262979"/>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1</a:t>
              </a:r>
              <a:r>
                <a:rPr lang="en-US">
                  <a:solidFill>
                    <a:schemeClr val="bg1">
                      <a:lumMod val="75000"/>
                    </a:schemeClr>
                  </a:solidFill>
                  <a:latin typeface="Gill Sans MT"/>
                </a:rPr>
                <a:t>: Limited Bandwidth</a:t>
              </a:r>
              <a:endParaRPr lang="en-US" b="0">
                <a:solidFill>
                  <a:schemeClr val="bg1">
                    <a:lumMod val="75000"/>
                  </a:schemeClr>
                </a:solidFill>
                <a:latin typeface="Gill Sans MT"/>
              </a:endParaRPr>
            </a:p>
            <a:p>
              <a:pPr marL="285750" indent="-285750">
                <a:lnSpc>
                  <a:spcPct val="250000"/>
                </a:lnSpc>
                <a:buFont typeface="Wingdings" panose="020B0604020202020204" pitchFamily="34" charset="0"/>
                <a:buChar char="§"/>
              </a:pPr>
              <a:r>
                <a:rPr lang="en-US" b="0">
                  <a:latin typeface="Gill Sans MT"/>
                </a:rPr>
                <a:t>FH</a:t>
              </a:r>
              <a:r>
                <a:rPr lang="en-US" b="0" baseline="-25000">
                  <a:latin typeface="Gill Sans MT"/>
                </a:rPr>
                <a:t>2</a:t>
              </a:r>
              <a:r>
                <a:rPr lang="en-US" b="0">
                  <a:latin typeface="Gill Sans MT"/>
                </a:rPr>
                <a:t>: Asymmetric r/w</a:t>
              </a:r>
            </a:p>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3</a:t>
              </a:r>
              <a:r>
                <a:rPr lang="en-US">
                  <a:latin typeface="Gill Sans MT"/>
                </a:rPr>
                <a:t>: Prefer sequential</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a:t>
              </a:r>
              <a:r>
                <a:rPr lang="en-US">
                  <a:latin typeface="Gill Sans MT"/>
                </a:rPr>
                <a:t> </a:t>
              </a:r>
              <a:r>
                <a:rPr lang="en-US">
                  <a:solidFill>
                    <a:schemeClr val="bg1">
                      <a:lumMod val="75000"/>
                    </a:schemeClr>
                  </a:solidFill>
                  <a:latin typeface="Gill Sans MT"/>
                </a:rPr>
                <a:t>Cache</a:t>
              </a:r>
              <a:r>
                <a:rPr lang="en-US">
                  <a:latin typeface="Gill Sans MT"/>
                </a:rPr>
                <a:t> </a:t>
              </a:r>
              <a:r>
                <a:rPr lang="en-US">
                  <a:solidFill>
                    <a:schemeClr val="bg1">
                      <a:lumMod val="75000"/>
                    </a:schemeClr>
                  </a:solidFill>
                  <a:latin typeface="Gill Sans MT"/>
                </a:rPr>
                <a:t>coherence</a:t>
              </a:r>
              <a:r>
                <a:rPr lang="en-US">
                  <a:latin typeface="Gill Sans MT"/>
                </a:rPr>
                <a:t> </a:t>
              </a:r>
              <a:r>
                <a:rPr lang="en-US">
                  <a:solidFill>
                    <a:schemeClr val="bg1">
                      <a:lumMod val="75000"/>
                    </a:schemeClr>
                  </a:solidFill>
                  <a:latin typeface="Gill Sans MT"/>
                </a:rPr>
                <a:t>proto</a:t>
              </a:r>
            </a:p>
            <a:p>
              <a:pPr marL="285750" indent="-285750">
                <a:lnSpc>
                  <a:spcPct val="250000"/>
                </a:lnSpc>
                <a:buFont typeface="Wingdings" panose="020B0604020202020204" pitchFamily="34" charset="0"/>
                <a:buChar char="§"/>
              </a:pPr>
              <a:r>
                <a:rPr lang="en-US">
                  <a:latin typeface="Gill Sans MT"/>
                </a:rPr>
                <a:t>GS</a:t>
              </a:r>
              <a:r>
                <a:rPr lang="en-US" baseline="-25000">
                  <a:latin typeface="Gill Sans MT"/>
                </a:rPr>
                <a:t>1</a:t>
              </a:r>
              <a:r>
                <a:rPr lang="en-US">
                  <a:latin typeface="Gill Sans MT"/>
                </a:rPr>
                <a:t>: Expensive allocation</a:t>
              </a:r>
              <a:r>
                <a:rPr lang="en-US">
                  <a:solidFill>
                    <a:schemeClr val="bg1">
                      <a:lumMod val="75000"/>
                    </a:schemeClr>
                  </a:solidFill>
                  <a:latin typeface="Gill Sans MT"/>
                </a:rPr>
                <a:t>.</a:t>
              </a:r>
            </a:p>
            <a:p>
              <a:pPr marL="285750" indent="-285750">
                <a:buFont typeface="Wingdings" panose="020B0604020202020204" pitchFamily="34" charset="0"/>
                <a:buChar char="§"/>
              </a:pPr>
              <a:endParaRPr lang="en-US">
                <a:latin typeface="Gill Sans MT"/>
              </a:endParaRPr>
            </a:p>
            <a:p>
              <a:pPr marL="285750" indent="-285750">
                <a:buFont typeface="Wingdings" panose="020B0604020202020204" pitchFamily="34" charset="0"/>
                <a:buChar char="§"/>
              </a:pPr>
              <a:endParaRPr lang="en-US" sz="1600" b="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p:txBody>
        </p:sp>
      </p:grpSp>
      <p:graphicFrame>
        <p:nvGraphicFramePr>
          <p:cNvPr id="6" name="表格 6">
            <a:extLst>
              <a:ext uri="{FF2B5EF4-FFF2-40B4-BE49-F238E27FC236}">
                <a16:creationId xmlns:a16="http://schemas.microsoft.com/office/drawing/2014/main" id="{976D960C-BA06-477C-9BE8-FB3D38C47129}"/>
              </a:ext>
            </a:extLst>
          </p:cNvPr>
          <p:cNvGraphicFramePr>
            <a:graphicFrameLocks noGrp="1"/>
          </p:cNvGraphicFramePr>
          <p:nvPr>
            <p:extLst>
              <p:ext uri="{D42A27DB-BD31-4B8C-83A1-F6EECF244321}">
                <p14:modId xmlns:p14="http://schemas.microsoft.com/office/powerpoint/2010/main" val="1178204717"/>
              </p:ext>
            </p:extLst>
          </p:nvPr>
        </p:nvGraphicFramePr>
        <p:xfrm>
          <a:off x="4362440" y="3858711"/>
          <a:ext cx="6680777" cy="2379260"/>
        </p:xfrm>
        <a:graphic>
          <a:graphicData uri="http://schemas.openxmlformats.org/drawingml/2006/table">
            <a:tbl>
              <a:tblPr firstRow="1" bandRow="1">
                <a:tableStyleId>{5C22544A-7EE6-4342-B048-85BDC9FD1C3A}</a:tableStyleId>
              </a:tblPr>
              <a:tblGrid>
                <a:gridCol w="1433162">
                  <a:extLst>
                    <a:ext uri="{9D8B030D-6E8A-4147-A177-3AD203B41FA5}">
                      <a16:colId xmlns:a16="http://schemas.microsoft.com/office/drawing/2014/main" val="962694592"/>
                    </a:ext>
                  </a:extLst>
                </a:gridCol>
                <a:gridCol w="1600200">
                  <a:extLst>
                    <a:ext uri="{9D8B030D-6E8A-4147-A177-3AD203B41FA5}">
                      <a16:colId xmlns:a16="http://schemas.microsoft.com/office/drawing/2014/main" val="309840630"/>
                    </a:ext>
                  </a:extLst>
                </a:gridCol>
                <a:gridCol w="1433146">
                  <a:extLst>
                    <a:ext uri="{9D8B030D-6E8A-4147-A177-3AD203B41FA5}">
                      <a16:colId xmlns:a16="http://schemas.microsoft.com/office/drawing/2014/main" val="2439825937"/>
                    </a:ext>
                  </a:extLst>
                </a:gridCol>
                <a:gridCol w="2214269">
                  <a:extLst>
                    <a:ext uri="{9D8B030D-6E8A-4147-A177-3AD203B41FA5}">
                      <a16:colId xmlns:a16="http://schemas.microsoft.com/office/drawing/2014/main" val="2902744278"/>
                    </a:ext>
                  </a:extLst>
                </a:gridCol>
              </a:tblGrid>
              <a:tr h="216564">
                <a:tc>
                  <a:txBody>
                    <a:bodyPr/>
                    <a:lstStyle/>
                    <a:p>
                      <a:pPr algn="ctr"/>
                      <a:endParaRPr lang="en-US" sz="1800">
                        <a:latin typeface="Gill Sans MT"/>
                      </a:endParaRPr>
                    </a:p>
                  </a:txBody>
                  <a:tcPr/>
                </a:tc>
                <a:tc>
                  <a:txBody>
                    <a:bodyPr/>
                    <a:lstStyle/>
                    <a:p>
                      <a:pPr algn="ctr"/>
                      <a:r>
                        <a:rPr lang="en-US" sz="1800" err="1">
                          <a:latin typeface="Gill Sans MT"/>
                        </a:rPr>
                        <a:t>FastFair</a:t>
                      </a:r>
                      <a:endParaRPr lang="en-US" sz="1800">
                        <a:latin typeface="Gill Sans MT"/>
                      </a:endParaRPr>
                    </a:p>
                  </a:txBody>
                  <a:tcPr/>
                </a:tc>
                <a:tc>
                  <a:txBody>
                    <a:bodyPr/>
                    <a:lstStyle/>
                    <a:p>
                      <a:pPr algn="ctr"/>
                      <a:r>
                        <a:rPr lang="en-US" sz="1800">
                          <a:latin typeface="Gill Sans MT"/>
                        </a:rPr>
                        <a:t>PDL-ART</a:t>
                      </a:r>
                    </a:p>
                  </a:txBody>
                  <a:tcPr/>
                </a:tc>
                <a:tc>
                  <a:txBody>
                    <a:bodyPr/>
                    <a:lstStyle/>
                    <a:p>
                      <a:pPr algn="ctr"/>
                      <a:r>
                        <a:rPr lang="en-US" sz="1800">
                          <a:latin typeface="Gill Sans MT"/>
                        </a:rPr>
                        <a:t>BzTree</a:t>
                      </a:r>
                    </a:p>
                  </a:txBody>
                  <a:tcPr/>
                </a:tc>
                <a:extLst>
                  <a:ext uri="{0D108BD9-81ED-4DB2-BD59-A6C34878D82A}">
                    <a16:rowId xmlns:a16="http://schemas.microsoft.com/office/drawing/2014/main" val="3681489440"/>
                  </a:ext>
                </a:extLst>
              </a:tr>
              <a:tr h="439552">
                <a:tc>
                  <a:txBody>
                    <a:bodyPr/>
                    <a:lstStyle/>
                    <a:p>
                      <a:pPr algn="ctr"/>
                      <a:r>
                        <a:rPr lang="en-US" sz="1800">
                          <a:latin typeface="Gill Sans MT"/>
                        </a:rPr>
                        <a:t>Method</a:t>
                      </a:r>
                    </a:p>
                  </a:txBody>
                  <a:tcPr/>
                </a:tc>
                <a:tc>
                  <a:txBody>
                    <a:bodyPr/>
                    <a:lstStyle/>
                    <a:p>
                      <a:pPr algn="ctr"/>
                      <a:r>
                        <a:rPr lang="en-US" sz="1800">
                          <a:latin typeface="Gill Sans MT"/>
                        </a:rPr>
                        <a:t>Embed key/value</a:t>
                      </a:r>
                    </a:p>
                  </a:txBody>
                  <a:tcPr/>
                </a:tc>
                <a:tc>
                  <a:txBody>
                    <a:bodyPr/>
                    <a:lstStyle/>
                    <a:p>
                      <a:pPr algn="ctr"/>
                      <a:r>
                        <a:rPr lang="en-US" sz="1800">
                          <a:latin typeface="Gill Sans MT"/>
                        </a:rPr>
                        <a:t>-</a:t>
                      </a:r>
                    </a:p>
                  </a:txBody>
                  <a:tcPr/>
                </a:tc>
                <a:tc>
                  <a:txBody>
                    <a:bodyPr/>
                    <a:lstStyle/>
                    <a:p>
                      <a:pPr algn="ctr"/>
                      <a:r>
                        <a:rPr lang="en-US" sz="1800">
                          <a:latin typeface="Gill Sans MT"/>
                        </a:rPr>
                        <a:t>Modifies internal node using </a:t>
                      </a:r>
                      <a:r>
                        <a:rPr lang="en-US" sz="1800" err="1">
                          <a:latin typeface="Gill Sans MT"/>
                        </a:rPr>
                        <a:t>CoW</a:t>
                      </a:r>
                      <a:endParaRPr lang="en-US" sz="1800">
                        <a:latin typeface="Gill Sans MT"/>
                      </a:endParaRPr>
                    </a:p>
                  </a:txBody>
                  <a:tcPr/>
                </a:tc>
                <a:extLst>
                  <a:ext uri="{0D108BD9-81ED-4DB2-BD59-A6C34878D82A}">
                    <a16:rowId xmlns:a16="http://schemas.microsoft.com/office/drawing/2014/main" val="22409163"/>
                  </a:ext>
                </a:extLst>
              </a:tr>
              <a:tr h="440725">
                <a:tc>
                  <a:txBody>
                    <a:bodyPr/>
                    <a:lstStyle/>
                    <a:p>
                      <a:pPr algn="ctr"/>
                      <a:r>
                        <a:rPr lang="en-US" sz="1800" err="1">
                          <a:latin typeface="Gill Sans MT"/>
                        </a:rPr>
                        <a:t>Alloc</a:t>
                      </a:r>
                      <a:r>
                        <a:rPr lang="en-US" sz="1800">
                          <a:latin typeface="Gill Sans MT"/>
                        </a:rPr>
                        <a:t> time percentage</a:t>
                      </a:r>
                    </a:p>
                  </a:txBody>
                  <a:tcPr/>
                </a:tc>
                <a:tc>
                  <a:txBody>
                    <a:bodyPr/>
                    <a:lstStyle/>
                    <a:p>
                      <a:pPr algn="ctr"/>
                      <a:r>
                        <a:rPr lang="en-US" sz="1800">
                          <a:latin typeface="Gill Sans MT"/>
                        </a:rPr>
                        <a:t>2%</a:t>
                      </a:r>
                    </a:p>
                  </a:txBody>
                  <a:tcPr/>
                </a:tc>
                <a:tc>
                  <a:txBody>
                    <a:bodyPr/>
                    <a:lstStyle/>
                    <a:p>
                      <a:pPr algn="ctr"/>
                      <a:r>
                        <a:rPr lang="en-US" sz="1800">
                          <a:latin typeface="Gill Sans MT"/>
                        </a:rPr>
                        <a:t>20%</a:t>
                      </a:r>
                    </a:p>
                  </a:txBody>
                  <a:tcPr/>
                </a:tc>
                <a:tc>
                  <a:txBody>
                    <a:bodyPr/>
                    <a:lstStyle/>
                    <a:p>
                      <a:pPr algn="ctr"/>
                      <a:r>
                        <a:rPr lang="en-US" sz="1800">
                          <a:latin typeface="Gill Sans MT"/>
                        </a:rPr>
                        <a:t>40%</a:t>
                      </a:r>
                    </a:p>
                  </a:txBody>
                  <a:tcPr/>
                </a:tc>
                <a:extLst>
                  <a:ext uri="{0D108BD9-81ED-4DB2-BD59-A6C34878D82A}">
                    <a16:rowId xmlns:a16="http://schemas.microsoft.com/office/drawing/2014/main" val="1565960663"/>
                  </a:ext>
                </a:extLst>
              </a:tr>
              <a:tr h="733340">
                <a:tc>
                  <a:txBody>
                    <a:bodyPr/>
                    <a:lstStyle/>
                    <a:p>
                      <a:pPr algn="ctr"/>
                      <a:r>
                        <a:rPr lang="en-US" sz="1800">
                          <a:latin typeface="Gill Sans MT"/>
                        </a:rPr>
                        <a:t>Relative performance</a:t>
                      </a:r>
                    </a:p>
                  </a:txBody>
                  <a:tcPr/>
                </a:tc>
                <a:tc>
                  <a:txBody>
                    <a:bodyPr/>
                    <a:lstStyle/>
                    <a:p>
                      <a:pPr algn="ctr"/>
                      <a:r>
                        <a:rPr lang="en-US" sz="1800">
                          <a:latin typeface="Gill Sans MT"/>
                        </a:rPr>
                        <a:t>1x</a:t>
                      </a:r>
                    </a:p>
                  </a:txBody>
                  <a:tcPr/>
                </a:tc>
                <a:tc>
                  <a:txBody>
                    <a:bodyPr/>
                    <a:lstStyle/>
                    <a:p>
                      <a:pPr algn="ctr"/>
                      <a:r>
                        <a:rPr lang="en-US" sz="1800">
                          <a:latin typeface="Gill Sans MT"/>
                        </a:rPr>
                        <a:t>1.2x</a:t>
                      </a:r>
                    </a:p>
                  </a:txBody>
                  <a:tcPr/>
                </a:tc>
                <a:tc>
                  <a:txBody>
                    <a:bodyPr/>
                    <a:lstStyle/>
                    <a:p>
                      <a:pPr algn="ctr"/>
                      <a:r>
                        <a:rPr lang="en-US" sz="1800">
                          <a:latin typeface="Gill Sans MT"/>
                        </a:rPr>
                        <a:t>3x</a:t>
                      </a:r>
                    </a:p>
                  </a:txBody>
                  <a:tcPr/>
                </a:tc>
                <a:extLst>
                  <a:ext uri="{0D108BD9-81ED-4DB2-BD59-A6C34878D82A}">
                    <a16:rowId xmlns:a16="http://schemas.microsoft.com/office/drawing/2014/main" val="2939315740"/>
                  </a:ext>
                </a:extLst>
              </a:tr>
            </a:tbl>
          </a:graphicData>
        </a:graphic>
      </p:graphicFrame>
      <p:sp>
        <p:nvSpPr>
          <p:cNvPr id="18" name="文本框 17">
            <a:extLst>
              <a:ext uri="{FF2B5EF4-FFF2-40B4-BE49-F238E27FC236}">
                <a16:creationId xmlns:a16="http://schemas.microsoft.com/office/drawing/2014/main" id="{AFD0A90B-21C7-4E9E-BBBE-6EE3A8FCDAC0}"/>
              </a:ext>
            </a:extLst>
          </p:cNvPr>
          <p:cNvSpPr txBox="1"/>
          <p:nvPr/>
        </p:nvSpPr>
        <p:spPr>
          <a:xfrm>
            <a:off x="3970422" y="1341984"/>
            <a:ext cx="8221577" cy="2021644"/>
          </a:xfrm>
          <a:prstGeom prst="rect">
            <a:avLst/>
          </a:prstGeom>
          <a:noFill/>
        </p:spPr>
        <p:txBody>
          <a:bodyPr wrap="square" lIns="91440" tIns="45720" rIns="91440" bIns="45720" rtlCol="0" anchor="t">
            <a:spAutoFit/>
          </a:bodyPr>
          <a:lstStyle/>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1</a:t>
            </a:r>
            <a:r>
              <a:rPr lang="en-US" sz="2400" b="1">
                <a:solidFill>
                  <a:schemeClr val="bg1">
                    <a:lumMod val="65000"/>
                  </a:schemeClr>
                </a:solidFill>
                <a:latin typeface="Gill Sans MT"/>
              </a:rPr>
              <a:t>: Lookup should consume minimal bandwidth</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2</a:t>
            </a:r>
            <a:r>
              <a:rPr lang="en-US" sz="2400" b="1">
                <a:solidFill>
                  <a:schemeClr val="bg1">
                    <a:lumMod val="65000"/>
                  </a:schemeClr>
                </a:solidFill>
                <a:latin typeface="Gill Sans MT"/>
              </a:rPr>
              <a:t>: Read operation should minimize NVM writes</a:t>
            </a:r>
          </a:p>
          <a:p>
            <a:pPr>
              <a:lnSpc>
                <a:spcPct val="150000"/>
              </a:lnSpc>
            </a:pPr>
            <a:r>
              <a:rPr lang="en-US" sz="2400" b="1">
                <a:latin typeface="Gill Sans MT"/>
              </a:rPr>
              <a:t>GA</a:t>
            </a:r>
            <a:r>
              <a:rPr lang="en-US" sz="2400" b="1" baseline="-25000">
                <a:latin typeface="Gill Sans MT"/>
              </a:rPr>
              <a:t>3</a:t>
            </a:r>
            <a:r>
              <a:rPr lang="en-US" sz="2400" b="1">
                <a:latin typeface="Gill Sans MT"/>
              </a:rPr>
              <a:t>: Write should minimize memory allocation</a:t>
            </a:r>
          </a:p>
          <a:p>
            <a:pPr>
              <a:lnSpc>
                <a:spcPct val="150000"/>
              </a:lnSpc>
            </a:pPr>
            <a:endParaRPr lang="en-US" sz="2400" b="1">
              <a:solidFill>
                <a:schemeClr val="bg1">
                  <a:lumMod val="65000"/>
                </a:schemeClr>
              </a:solidFill>
              <a:latin typeface="Gill Sans MT"/>
            </a:endParaRPr>
          </a:p>
        </p:txBody>
      </p:sp>
    </p:spTree>
    <p:extLst>
      <p:ext uri="{BB962C8B-B14F-4D97-AF65-F5344CB8AC3E}">
        <p14:creationId xmlns:p14="http://schemas.microsoft.com/office/powerpoint/2010/main" val="48553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764ECF79-416F-4535-B21F-37A6A5DA8F35}"/>
              </a:ext>
            </a:extLst>
          </p:cNvPr>
          <p:cNvSpPr txBox="1"/>
          <p:nvPr/>
        </p:nvSpPr>
        <p:spPr>
          <a:xfrm>
            <a:off x="3970422" y="1341984"/>
            <a:ext cx="8221577" cy="2464842"/>
          </a:xfrm>
          <a:prstGeom prst="rect">
            <a:avLst/>
          </a:prstGeom>
          <a:noFill/>
        </p:spPr>
        <p:txBody>
          <a:bodyPr wrap="square" lIns="91440" tIns="45720" rIns="91440" bIns="45720" rtlCol="0" anchor="t">
            <a:spAutoFit/>
          </a:bodyPr>
          <a:lstStyle/>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1</a:t>
            </a:r>
            <a:r>
              <a:rPr lang="en-US" sz="2400" b="1">
                <a:solidFill>
                  <a:schemeClr val="bg1">
                    <a:lumMod val="65000"/>
                  </a:schemeClr>
                </a:solidFill>
                <a:latin typeface="Gill Sans MT"/>
              </a:rPr>
              <a:t>: Lookup should consume minimal bandwidth</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2</a:t>
            </a:r>
            <a:r>
              <a:rPr lang="en-US" sz="2400" b="1">
                <a:solidFill>
                  <a:schemeClr val="bg1">
                    <a:lumMod val="65000"/>
                  </a:schemeClr>
                </a:solidFill>
                <a:latin typeface="Gill Sans MT"/>
              </a:rPr>
              <a:t>: Read operation should minimize NVM writes</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3</a:t>
            </a:r>
            <a:r>
              <a:rPr lang="en-US" sz="2400" b="1">
                <a:solidFill>
                  <a:schemeClr val="bg1">
                    <a:lumMod val="65000"/>
                  </a:schemeClr>
                </a:solidFill>
                <a:latin typeface="Gill Sans MT"/>
              </a:rPr>
              <a:t>: Write should minimize memory allocation</a:t>
            </a:r>
          </a:p>
          <a:p>
            <a:pPr>
              <a:lnSpc>
                <a:spcPct val="150000"/>
              </a:lnSpc>
            </a:pPr>
            <a:r>
              <a:rPr lang="en-US" sz="2400" b="1">
                <a:latin typeface="Gill Sans MT"/>
              </a:rPr>
              <a:t>GA</a:t>
            </a:r>
            <a:r>
              <a:rPr lang="en-US" sz="2400" b="1" baseline="-25000">
                <a:latin typeface="Gill Sans MT"/>
              </a:rPr>
              <a:t>4</a:t>
            </a:r>
            <a:r>
              <a:rPr lang="en-US" sz="2400" b="1">
                <a:latin typeface="Gill Sans MT"/>
              </a:rPr>
              <a:t>: Write should minimize persistence operation</a:t>
            </a:r>
          </a:p>
          <a:p>
            <a:pPr>
              <a:lnSpc>
                <a:spcPct val="150000"/>
              </a:lnSpc>
            </a:pPr>
            <a:endParaRPr lang="en-US" sz="2400" b="1">
              <a:solidFill>
                <a:schemeClr val="bg1">
                  <a:lumMod val="65000"/>
                </a:schemeClr>
              </a:solidFill>
              <a:latin typeface="Gill Sans MT"/>
            </a:endParaRPr>
          </a:p>
        </p:txBody>
      </p:sp>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grpSp>
        <p:nvGrpSpPr>
          <p:cNvPr id="5" name="组合 4">
            <a:extLst>
              <a:ext uri="{FF2B5EF4-FFF2-40B4-BE49-F238E27FC236}">
                <a16:creationId xmlns:a16="http://schemas.microsoft.com/office/drawing/2014/main" id="{298C65AE-5F09-4CD3-9D1B-83AA4CA26F99}"/>
              </a:ext>
            </a:extLst>
          </p:cNvPr>
          <p:cNvGrpSpPr/>
          <p:nvPr/>
        </p:nvGrpSpPr>
        <p:grpSpPr>
          <a:xfrm>
            <a:off x="364960" y="1227222"/>
            <a:ext cx="3605463" cy="5262979"/>
            <a:chOff x="364960" y="1227222"/>
            <a:chExt cx="3605463" cy="5262979"/>
          </a:xfrm>
        </p:grpSpPr>
        <p:sp>
          <p:nvSpPr>
            <p:cNvPr id="12" name="矩形 11">
              <a:extLst>
                <a:ext uri="{FF2B5EF4-FFF2-40B4-BE49-F238E27FC236}">
                  <a16:creationId xmlns:a16="http://schemas.microsoft.com/office/drawing/2014/main" id="{8049AD4E-3745-4A70-AEC4-ABF8FA128872}"/>
                </a:ext>
              </a:extLst>
            </p:cNvPr>
            <p:cNvSpPr/>
            <p:nvPr/>
          </p:nvSpPr>
          <p:spPr>
            <a:xfrm>
              <a:off x="364960" y="1332236"/>
              <a:ext cx="3187758" cy="434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0149108E-2A88-461F-9ECE-709373A0FCD7}"/>
                </a:ext>
              </a:extLst>
            </p:cNvPr>
            <p:cNvSpPr txBox="1"/>
            <p:nvPr/>
          </p:nvSpPr>
          <p:spPr>
            <a:xfrm>
              <a:off x="471218" y="1227222"/>
              <a:ext cx="3499205" cy="5262979"/>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1</a:t>
              </a:r>
              <a:r>
                <a:rPr lang="en-US">
                  <a:solidFill>
                    <a:schemeClr val="bg1">
                      <a:lumMod val="75000"/>
                    </a:schemeClr>
                  </a:solidFill>
                  <a:latin typeface="Gill Sans MT"/>
                </a:rPr>
                <a:t>: Limited Bandwidth</a:t>
              </a:r>
              <a:endParaRPr lang="en-US" b="0">
                <a:solidFill>
                  <a:schemeClr val="bg1">
                    <a:lumMod val="75000"/>
                  </a:schemeClr>
                </a:solidFill>
                <a:latin typeface="Gill Sans MT"/>
              </a:endParaRPr>
            </a:p>
            <a:p>
              <a:pPr marL="285750" indent="-285750">
                <a:lnSpc>
                  <a:spcPct val="250000"/>
                </a:lnSpc>
                <a:buFont typeface="Wingdings" panose="020B0604020202020204" pitchFamily="34" charset="0"/>
                <a:buChar char="§"/>
              </a:pPr>
              <a:r>
                <a:rPr lang="en-US" b="0">
                  <a:solidFill>
                    <a:schemeClr val="bg1">
                      <a:lumMod val="75000"/>
                    </a:schemeClr>
                  </a:solidFill>
                  <a:latin typeface="Gill Sans MT"/>
                </a:rPr>
                <a:t>FH</a:t>
              </a:r>
              <a:r>
                <a:rPr lang="en-US" b="0" baseline="-25000">
                  <a:solidFill>
                    <a:schemeClr val="bg1">
                      <a:lumMod val="75000"/>
                    </a:schemeClr>
                  </a:solidFill>
                  <a:latin typeface="Gill Sans MT"/>
                </a:rPr>
                <a:t>2</a:t>
              </a:r>
              <a:r>
                <a:rPr lang="en-US" b="0">
                  <a:solidFill>
                    <a:schemeClr val="bg1">
                      <a:lumMod val="75000"/>
                    </a:schemeClr>
                  </a:solidFill>
                  <a:latin typeface="Gill Sans MT"/>
                </a:rPr>
                <a:t>: Asymmetric r/w</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3</a:t>
              </a:r>
              <a:r>
                <a:rPr lang="en-US">
                  <a:solidFill>
                    <a:schemeClr val="bg1">
                      <a:lumMod val="75000"/>
                    </a:schemeClr>
                  </a:solidFill>
                  <a:latin typeface="Gill Sans MT"/>
                </a:rPr>
                <a:t>: Prefer sequential</a:t>
              </a:r>
            </a:p>
            <a:p>
              <a:pPr marL="285750" indent="-285750">
                <a:lnSpc>
                  <a:spcPct val="250000"/>
                </a:lnSpc>
                <a:buFont typeface="Wingdings" panose="020B0604020202020204" pitchFamily="34" charset="0"/>
                <a:buChar char="§"/>
              </a:pPr>
              <a:r>
                <a:rPr lang="en-US">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a:t>
              </a:r>
              <a:r>
                <a:rPr lang="en-US">
                  <a:latin typeface="Gill Sans MT"/>
                </a:rPr>
                <a:t> </a:t>
              </a:r>
              <a:r>
                <a:rPr lang="en-US">
                  <a:solidFill>
                    <a:schemeClr val="bg1">
                      <a:lumMod val="75000"/>
                    </a:schemeClr>
                  </a:solidFill>
                  <a:latin typeface="Gill Sans MT"/>
                </a:rPr>
                <a:t>Cache</a:t>
              </a:r>
              <a:r>
                <a:rPr lang="en-US">
                  <a:latin typeface="Gill Sans MT"/>
                </a:rPr>
                <a:t> </a:t>
              </a:r>
              <a:r>
                <a:rPr lang="en-US">
                  <a:solidFill>
                    <a:schemeClr val="bg1">
                      <a:lumMod val="75000"/>
                    </a:schemeClr>
                  </a:solidFill>
                  <a:latin typeface="Gill Sans MT"/>
                </a:rPr>
                <a:t>coherence</a:t>
              </a:r>
              <a:r>
                <a:rPr lang="en-US">
                  <a:latin typeface="Gill Sans MT"/>
                </a:rPr>
                <a:t> </a:t>
              </a:r>
              <a:r>
                <a:rPr lang="en-US">
                  <a:solidFill>
                    <a:schemeClr val="bg1">
                      <a:lumMod val="75000"/>
                    </a:schemeClr>
                  </a:solidFill>
                  <a:latin typeface="Gill Sans MT"/>
                </a:rPr>
                <a:t>proto</a:t>
              </a:r>
            </a:p>
            <a:p>
              <a:pPr marL="285750" indent="-285750">
                <a:lnSpc>
                  <a:spcPct val="250000"/>
                </a:lnSpc>
                <a:buFont typeface="Wingdings" panose="020B0604020202020204" pitchFamily="34" charset="0"/>
                <a:buChar char="§"/>
              </a:pPr>
              <a:r>
                <a:rPr lang="en-US">
                  <a:latin typeface="Gill Sans MT"/>
                </a:rPr>
                <a:t>GS</a:t>
              </a:r>
              <a:r>
                <a:rPr lang="en-US" baseline="-25000">
                  <a:latin typeface="Gill Sans MT"/>
                </a:rPr>
                <a:t>1</a:t>
              </a:r>
              <a:r>
                <a:rPr lang="en-US">
                  <a:latin typeface="Gill Sans MT"/>
                </a:rPr>
                <a:t>: Expensive allocation</a:t>
              </a:r>
              <a:r>
                <a:rPr lang="en-US">
                  <a:solidFill>
                    <a:schemeClr val="bg1">
                      <a:lumMod val="75000"/>
                    </a:schemeClr>
                  </a:solidFill>
                  <a:latin typeface="Gill Sans MT"/>
                </a:rPr>
                <a:t>.</a:t>
              </a:r>
            </a:p>
            <a:p>
              <a:pPr marL="285750" indent="-285750">
                <a:buFont typeface="Wingdings" panose="020B0604020202020204" pitchFamily="34" charset="0"/>
                <a:buChar char="§"/>
              </a:pPr>
              <a:endParaRPr lang="en-US">
                <a:latin typeface="Gill Sans MT"/>
              </a:endParaRPr>
            </a:p>
            <a:p>
              <a:pPr marL="285750" indent="-285750">
                <a:buFont typeface="Wingdings" panose="020B0604020202020204" pitchFamily="34" charset="0"/>
                <a:buChar char="§"/>
              </a:pPr>
              <a:endParaRPr lang="en-US" sz="1600" b="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p:txBody>
        </p:sp>
      </p:grpSp>
      <p:grpSp>
        <p:nvGrpSpPr>
          <p:cNvPr id="4" name="组合 3">
            <a:extLst>
              <a:ext uri="{FF2B5EF4-FFF2-40B4-BE49-F238E27FC236}">
                <a16:creationId xmlns:a16="http://schemas.microsoft.com/office/drawing/2014/main" id="{238D76FB-8B89-4069-AC60-02EF5130D795}"/>
              </a:ext>
            </a:extLst>
          </p:cNvPr>
          <p:cNvGrpSpPr/>
          <p:nvPr/>
        </p:nvGrpSpPr>
        <p:grpSpPr>
          <a:xfrm>
            <a:off x="4291953" y="3403405"/>
            <a:ext cx="7428829" cy="646331"/>
            <a:chOff x="3482328" y="3539151"/>
            <a:chExt cx="7428829" cy="646331"/>
          </a:xfrm>
        </p:grpSpPr>
        <p:sp>
          <p:nvSpPr>
            <p:cNvPr id="3" name="文本框 2">
              <a:extLst>
                <a:ext uri="{FF2B5EF4-FFF2-40B4-BE49-F238E27FC236}">
                  <a16:creationId xmlns:a16="http://schemas.microsoft.com/office/drawing/2014/main" id="{2F43FF53-6BF7-4067-93ED-DA848ECD7D14}"/>
                </a:ext>
              </a:extLst>
            </p:cNvPr>
            <p:cNvSpPr txBox="1"/>
            <p:nvPr/>
          </p:nvSpPr>
          <p:spPr>
            <a:xfrm>
              <a:off x="3482328" y="3539151"/>
              <a:ext cx="7428829" cy="646331"/>
            </a:xfrm>
            <a:prstGeom prst="rect">
              <a:avLst/>
            </a:prstGeom>
            <a:noFill/>
          </p:spPr>
          <p:txBody>
            <a:bodyPr wrap="none" rtlCol="0">
              <a:spAutoFit/>
            </a:bodyPr>
            <a:lstStyle/>
            <a:p>
              <a:pPr marL="285750" indent="-285750">
                <a:buFont typeface="Arial" panose="020B0604020202020204" pitchFamily="34" charset="0"/>
                <a:buChar char="•"/>
              </a:pPr>
              <a:r>
                <a:rPr lang="en-US">
                  <a:latin typeface="Gill Sans MT"/>
                </a:rPr>
                <a:t>Data not enforcing correct recovery                  Unnecessary to persist</a:t>
              </a:r>
            </a:p>
            <a:p>
              <a:endParaRPr lang="en-US"/>
            </a:p>
          </p:txBody>
        </p:sp>
        <p:cxnSp>
          <p:nvCxnSpPr>
            <p:cNvPr id="8" name="直接箭头连接符 7">
              <a:extLst>
                <a:ext uri="{FF2B5EF4-FFF2-40B4-BE49-F238E27FC236}">
                  <a16:creationId xmlns:a16="http://schemas.microsoft.com/office/drawing/2014/main" id="{69B98F62-2A1A-4039-A4EF-7F985F5A77A6}"/>
                </a:ext>
              </a:extLst>
            </p:cNvPr>
            <p:cNvCxnSpPr/>
            <p:nvPr/>
          </p:nvCxnSpPr>
          <p:spPr>
            <a:xfrm>
              <a:off x="7358726" y="3767130"/>
              <a:ext cx="914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410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E9CD1E4-0706-4011-98A5-C6FF208BF8EB}"/>
              </a:ext>
            </a:extLst>
          </p:cNvPr>
          <p:cNvPicPr>
            <a:picLocks noChangeAspect="1"/>
          </p:cNvPicPr>
          <p:nvPr/>
        </p:nvPicPr>
        <p:blipFill>
          <a:blip r:embed="rId3"/>
          <a:stretch>
            <a:fillRect/>
          </a:stretch>
        </p:blipFill>
        <p:spPr>
          <a:xfrm>
            <a:off x="3837465" y="4142982"/>
            <a:ext cx="7652082" cy="2270627"/>
          </a:xfrm>
          <a:prstGeom prst="rect">
            <a:avLst/>
          </a:prstGeom>
        </p:spPr>
      </p:pic>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normAutofit/>
          </a:bodyPr>
          <a:lstStyle/>
          <a:p>
            <a:r>
              <a:rPr lang="en-US" sz="3600" b="0">
                <a:latin typeface="Gill Sans MT"/>
              </a:rPr>
              <a:t>Guideline: Persistent index algorithm</a:t>
            </a:r>
          </a:p>
        </p:txBody>
      </p:sp>
      <p:grpSp>
        <p:nvGrpSpPr>
          <p:cNvPr id="5" name="组合 4">
            <a:extLst>
              <a:ext uri="{FF2B5EF4-FFF2-40B4-BE49-F238E27FC236}">
                <a16:creationId xmlns:a16="http://schemas.microsoft.com/office/drawing/2014/main" id="{298C65AE-5F09-4CD3-9D1B-83AA4CA26F99}"/>
              </a:ext>
            </a:extLst>
          </p:cNvPr>
          <p:cNvGrpSpPr/>
          <p:nvPr/>
        </p:nvGrpSpPr>
        <p:grpSpPr>
          <a:xfrm>
            <a:off x="364960" y="1227222"/>
            <a:ext cx="3605463" cy="5262979"/>
            <a:chOff x="364960" y="1227222"/>
            <a:chExt cx="3605463" cy="5262979"/>
          </a:xfrm>
        </p:grpSpPr>
        <p:sp>
          <p:nvSpPr>
            <p:cNvPr id="12" name="矩形 11">
              <a:extLst>
                <a:ext uri="{FF2B5EF4-FFF2-40B4-BE49-F238E27FC236}">
                  <a16:creationId xmlns:a16="http://schemas.microsoft.com/office/drawing/2014/main" id="{8049AD4E-3745-4A70-AEC4-ABF8FA128872}"/>
                </a:ext>
              </a:extLst>
            </p:cNvPr>
            <p:cNvSpPr/>
            <p:nvPr/>
          </p:nvSpPr>
          <p:spPr>
            <a:xfrm>
              <a:off x="364960" y="1332236"/>
              <a:ext cx="3187758" cy="434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0149108E-2A88-461F-9ECE-709373A0FCD7}"/>
                </a:ext>
              </a:extLst>
            </p:cNvPr>
            <p:cNvSpPr txBox="1"/>
            <p:nvPr/>
          </p:nvSpPr>
          <p:spPr>
            <a:xfrm>
              <a:off x="471218" y="1227222"/>
              <a:ext cx="3499205" cy="5262979"/>
            </a:xfrm>
            <a:prstGeom prst="rect">
              <a:avLst/>
            </a:prstGeom>
            <a:noFill/>
          </p:spPr>
          <p:txBody>
            <a:bodyPr wrap="square" lIns="91440" tIns="45720" rIns="91440" bIns="45720" rtlCol="0" anchor="t">
              <a:spAutoFit/>
            </a:bodyPr>
            <a:lstStyle/>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a:t>
              </a:r>
              <a:r>
                <a:rPr lang="en-US" baseline="-25000">
                  <a:solidFill>
                    <a:schemeClr val="bg1">
                      <a:lumMod val="75000"/>
                    </a:schemeClr>
                  </a:solidFill>
                  <a:latin typeface="Gill Sans MT"/>
                </a:rPr>
                <a:t>1</a:t>
              </a:r>
              <a:r>
                <a:rPr lang="en-US">
                  <a:solidFill>
                    <a:schemeClr val="bg1">
                      <a:lumMod val="75000"/>
                    </a:schemeClr>
                  </a:solidFill>
                  <a:latin typeface="Gill Sans MT"/>
                </a:rPr>
                <a:t>: Limited Bandwidth</a:t>
              </a:r>
              <a:endParaRPr lang="en-US" b="0">
                <a:solidFill>
                  <a:schemeClr val="bg1">
                    <a:lumMod val="75000"/>
                  </a:schemeClr>
                </a:solidFill>
                <a:latin typeface="Gill Sans MT"/>
              </a:endParaRPr>
            </a:p>
            <a:p>
              <a:pPr marL="285750" indent="-285750">
                <a:lnSpc>
                  <a:spcPct val="250000"/>
                </a:lnSpc>
                <a:buFont typeface="Wingdings" panose="020B0604020202020204" pitchFamily="34" charset="0"/>
                <a:buChar char="§"/>
              </a:pPr>
              <a:r>
                <a:rPr lang="en-US" b="0">
                  <a:solidFill>
                    <a:schemeClr val="bg1">
                      <a:lumMod val="75000"/>
                    </a:schemeClr>
                  </a:solidFill>
                  <a:latin typeface="Gill Sans MT"/>
                </a:rPr>
                <a:t>FH</a:t>
              </a:r>
              <a:r>
                <a:rPr lang="en-US" b="0" baseline="-25000">
                  <a:solidFill>
                    <a:schemeClr val="bg1">
                      <a:lumMod val="75000"/>
                    </a:schemeClr>
                  </a:solidFill>
                  <a:latin typeface="Gill Sans MT"/>
                </a:rPr>
                <a:t>2</a:t>
              </a:r>
              <a:r>
                <a:rPr lang="en-US" b="0">
                  <a:solidFill>
                    <a:schemeClr val="bg1">
                      <a:lumMod val="75000"/>
                    </a:schemeClr>
                  </a:solidFill>
                  <a:latin typeface="Gill Sans MT"/>
                </a:rPr>
                <a:t>: Asymmetric r/w</a:t>
              </a:r>
            </a:p>
            <a:p>
              <a:pPr marL="285750" indent="-285750">
                <a:lnSpc>
                  <a:spcPct val="250000"/>
                </a:lnSpc>
                <a:buFont typeface="Wingdings" panose="020B0604020202020204" pitchFamily="34" charset="0"/>
                <a:buChar char="§"/>
              </a:pPr>
              <a:r>
                <a:rPr lang="en-US">
                  <a:latin typeface="Gill Sans MT"/>
                </a:rPr>
                <a:t>FH</a:t>
              </a:r>
              <a:r>
                <a:rPr lang="en-US" baseline="-25000">
                  <a:latin typeface="Gill Sans MT"/>
                </a:rPr>
                <a:t>3</a:t>
              </a:r>
              <a:r>
                <a:rPr lang="en-US">
                  <a:latin typeface="Gill Sans MT"/>
                </a:rPr>
                <a:t>: Prefer sequential</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FH4: Expensive persistence</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FH5: Cache coherence proto</a:t>
              </a:r>
            </a:p>
            <a:p>
              <a:pPr marL="285750" indent="-285750">
                <a:lnSpc>
                  <a:spcPct val="250000"/>
                </a:lnSpc>
                <a:buFont typeface="Wingdings" panose="020B0604020202020204" pitchFamily="34" charset="0"/>
                <a:buChar char="§"/>
              </a:pPr>
              <a:r>
                <a:rPr lang="en-US">
                  <a:solidFill>
                    <a:schemeClr val="bg1">
                      <a:lumMod val="75000"/>
                    </a:schemeClr>
                  </a:solidFill>
                  <a:latin typeface="Gill Sans MT"/>
                </a:rPr>
                <a:t>GS</a:t>
              </a:r>
              <a:r>
                <a:rPr lang="en-US" baseline="-25000">
                  <a:solidFill>
                    <a:schemeClr val="bg1">
                      <a:lumMod val="75000"/>
                    </a:schemeClr>
                  </a:solidFill>
                  <a:latin typeface="Gill Sans MT"/>
                </a:rPr>
                <a:t>1</a:t>
              </a:r>
              <a:r>
                <a:rPr lang="en-US">
                  <a:solidFill>
                    <a:schemeClr val="bg1">
                      <a:lumMod val="75000"/>
                    </a:schemeClr>
                  </a:solidFill>
                  <a:latin typeface="Gill Sans MT"/>
                </a:rPr>
                <a:t>: Expensive allocation.</a:t>
              </a:r>
            </a:p>
            <a:p>
              <a:pPr marL="285750" indent="-285750">
                <a:buFont typeface="Wingdings" panose="020B0604020202020204" pitchFamily="34" charset="0"/>
                <a:buChar char="§"/>
              </a:pPr>
              <a:endParaRPr lang="en-US">
                <a:solidFill>
                  <a:schemeClr val="bg1">
                    <a:lumMod val="75000"/>
                  </a:schemeClr>
                </a:solidFill>
                <a:latin typeface="Gill Sans MT"/>
              </a:endParaRPr>
            </a:p>
            <a:p>
              <a:pPr marL="285750" indent="-285750">
                <a:buFont typeface="Wingdings" panose="020B0604020202020204" pitchFamily="34" charset="0"/>
                <a:buChar char="§"/>
              </a:pPr>
              <a:endParaRPr lang="en-US" sz="1600" b="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a:p>
              <a:pPr marL="285750" indent="-285750">
                <a:buFont typeface="Wingdings" panose="020B0604020202020204" pitchFamily="34" charset="0"/>
                <a:buChar char="§"/>
              </a:pPr>
              <a:endParaRPr lang="en-US" sz="1600">
                <a:solidFill>
                  <a:schemeClr val="bg1">
                    <a:lumMod val="75000"/>
                  </a:schemeClr>
                </a:solidFill>
                <a:latin typeface="Gill Sans MT"/>
              </a:endParaRPr>
            </a:p>
          </p:txBody>
        </p:sp>
      </p:grpSp>
      <p:sp>
        <p:nvSpPr>
          <p:cNvPr id="14" name="文本框 13">
            <a:extLst>
              <a:ext uri="{FF2B5EF4-FFF2-40B4-BE49-F238E27FC236}">
                <a16:creationId xmlns:a16="http://schemas.microsoft.com/office/drawing/2014/main" id="{F1195179-3CF7-4C86-813D-8EBEF1D9BD30}"/>
              </a:ext>
            </a:extLst>
          </p:cNvPr>
          <p:cNvSpPr txBox="1"/>
          <p:nvPr/>
        </p:nvSpPr>
        <p:spPr>
          <a:xfrm>
            <a:off x="3970422" y="1341984"/>
            <a:ext cx="8221577" cy="2908040"/>
          </a:xfrm>
          <a:prstGeom prst="rect">
            <a:avLst/>
          </a:prstGeom>
          <a:noFill/>
        </p:spPr>
        <p:txBody>
          <a:bodyPr wrap="square" lIns="91440" tIns="45720" rIns="91440" bIns="45720" rtlCol="0" anchor="t">
            <a:spAutoFit/>
          </a:bodyPr>
          <a:lstStyle/>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1</a:t>
            </a:r>
            <a:r>
              <a:rPr lang="en-US" sz="2400" b="1">
                <a:solidFill>
                  <a:schemeClr val="bg1">
                    <a:lumMod val="65000"/>
                  </a:schemeClr>
                </a:solidFill>
                <a:latin typeface="Gill Sans MT"/>
              </a:rPr>
              <a:t>: Lookup should consume minimal bandwidth</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2</a:t>
            </a:r>
            <a:r>
              <a:rPr lang="en-US" sz="2400" b="1">
                <a:solidFill>
                  <a:schemeClr val="bg1">
                    <a:lumMod val="65000"/>
                  </a:schemeClr>
                </a:solidFill>
                <a:latin typeface="Gill Sans MT"/>
              </a:rPr>
              <a:t>: Read operation should minimize NVM writes</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3</a:t>
            </a:r>
            <a:r>
              <a:rPr lang="en-US" sz="2400" b="1">
                <a:solidFill>
                  <a:schemeClr val="bg1">
                    <a:lumMod val="65000"/>
                  </a:schemeClr>
                </a:solidFill>
                <a:latin typeface="Gill Sans MT"/>
              </a:rPr>
              <a:t>: Write should minimize memory allocation</a:t>
            </a:r>
          </a:p>
          <a:p>
            <a:pPr>
              <a:lnSpc>
                <a:spcPct val="120000"/>
              </a:lnSpc>
            </a:pPr>
            <a:r>
              <a:rPr lang="en-US" sz="2400" b="1">
                <a:solidFill>
                  <a:schemeClr val="bg1">
                    <a:lumMod val="65000"/>
                  </a:schemeClr>
                </a:solidFill>
                <a:latin typeface="Gill Sans MT"/>
              </a:rPr>
              <a:t>GA</a:t>
            </a:r>
            <a:r>
              <a:rPr lang="en-US" sz="2400" b="1" baseline="-25000">
                <a:solidFill>
                  <a:schemeClr val="bg1">
                    <a:lumMod val="65000"/>
                  </a:schemeClr>
                </a:solidFill>
                <a:latin typeface="Gill Sans MT"/>
              </a:rPr>
              <a:t>4</a:t>
            </a:r>
            <a:r>
              <a:rPr lang="en-US" sz="2400" b="1">
                <a:solidFill>
                  <a:schemeClr val="bg1">
                    <a:lumMod val="65000"/>
                  </a:schemeClr>
                </a:solidFill>
                <a:latin typeface="Gill Sans MT"/>
              </a:rPr>
              <a:t>: Write should minimize persistence operation</a:t>
            </a:r>
          </a:p>
          <a:p>
            <a:pPr>
              <a:lnSpc>
                <a:spcPct val="150000"/>
              </a:lnSpc>
            </a:pPr>
            <a:r>
              <a:rPr lang="en-US" sz="2400" b="1">
                <a:latin typeface="Gill Sans MT"/>
              </a:rPr>
              <a:t>GA</a:t>
            </a:r>
            <a:r>
              <a:rPr lang="en-US" sz="2400" b="1" baseline="-25000">
                <a:latin typeface="Gill Sans MT"/>
              </a:rPr>
              <a:t>5</a:t>
            </a:r>
            <a:r>
              <a:rPr lang="en-US" sz="2400" b="1">
                <a:latin typeface="Gill Sans MT"/>
              </a:rPr>
              <a:t>: Scan should maximize sequential read to NVM</a:t>
            </a:r>
          </a:p>
          <a:p>
            <a:pPr>
              <a:lnSpc>
                <a:spcPct val="150000"/>
              </a:lnSpc>
            </a:pPr>
            <a:endParaRPr lang="en-US" sz="2400" b="1">
              <a:solidFill>
                <a:schemeClr val="bg1">
                  <a:lumMod val="65000"/>
                </a:schemeClr>
              </a:solidFill>
              <a:latin typeface="Gill Sans MT"/>
            </a:endParaRPr>
          </a:p>
        </p:txBody>
      </p:sp>
      <p:sp>
        <p:nvSpPr>
          <p:cNvPr id="10" name="文本框 9">
            <a:extLst>
              <a:ext uri="{FF2B5EF4-FFF2-40B4-BE49-F238E27FC236}">
                <a16:creationId xmlns:a16="http://schemas.microsoft.com/office/drawing/2014/main" id="{2CFB8A9F-A1D0-49E3-BF2A-AEE2F47012F3}"/>
              </a:ext>
            </a:extLst>
          </p:cNvPr>
          <p:cNvSpPr txBox="1"/>
          <p:nvPr/>
        </p:nvSpPr>
        <p:spPr>
          <a:xfrm>
            <a:off x="4255170" y="3705715"/>
            <a:ext cx="8398041" cy="874535"/>
          </a:xfrm>
          <a:prstGeom prst="rect">
            <a:avLst/>
          </a:prstGeom>
          <a:noFill/>
        </p:spPr>
        <p:txBody>
          <a:bodyPr wrap="square" lIns="91440" tIns="45720" rIns="91440" bIns="45720" rtlCol="0" anchor="t">
            <a:spAutoFit/>
          </a:bodyPr>
          <a:lstStyle/>
          <a:p>
            <a:pPr marL="342900" indent="-342900">
              <a:lnSpc>
                <a:spcPct val="150000"/>
              </a:lnSpc>
              <a:buFont typeface="Wingdings" panose="020B0604020202020204" pitchFamily="34" charset="0"/>
              <a:buChar char="§"/>
            </a:pPr>
            <a:r>
              <a:rPr lang="en-US">
                <a:latin typeface="Gill Sans MT"/>
              </a:rPr>
              <a:t>Index node structure should be prefetcher friendly and cache line efficient</a:t>
            </a:r>
            <a:endParaRPr lang="en-US"/>
          </a:p>
          <a:p>
            <a:pPr marL="342900" indent="-342900">
              <a:lnSpc>
                <a:spcPct val="150000"/>
              </a:lnSpc>
              <a:buFont typeface="Wingdings" panose="020B0604020202020204" pitchFamily="34" charset="0"/>
              <a:buChar char="§"/>
            </a:pPr>
            <a:r>
              <a:rPr lang="en-US">
                <a:latin typeface="Gill Sans MT"/>
              </a:rPr>
              <a:t>64M Scan: </a:t>
            </a:r>
            <a:r>
              <a:rPr lang="en-US" err="1">
                <a:latin typeface="Gill Sans MT"/>
              </a:rPr>
              <a:t>FastFair</a:t>
            </a:r>
            <a:r>
              <a:rPr lang="en-US">
                <a:latin typeface="Gill Sans MT"/>
              </a:rPr>
              <a:t> 1.5x performance with 1.6x less reads</a:t>
            </a:r>
          </a:p>
        </p:txBody>
      </p:sp>
    </p:spTree>
    <p:extLst>
      <p:ext uri="{BB962C8B-B14F-4D97-AF65-F5344CB8AC3E}">
        <p14:creationId xmlns:p14="http://schemas.microsoft.com/office/powerpoint/2010/main" val="277091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a:latin typeface="Gill Sans MT"/>
              </a:rPr>
              <a:t>Guideline: Concurrency control</a:t>
            </a:r>
          </a:p>
        </p:txBody>
      </p:sp>
      <p:sp>
        <p:nvSpPr>
          <p:cNvPr id="3" name="Content Placeholder 2">
            <a:extLst>
              <a:ext uri="{FF2B5EF4-FFF2-40B4-BE49-F238E27FC236}">
                <a16:creationId xmlns:a16="http://schemas.microsoft.com/office/drawing/2014/main" id="{BF6C3DF4-6B71-4DC7-A457-A57A416A035F}"/>
              </a:ext>
            </a:extLst>
          </p:cNvPr>
          <p:cNvSpPr>
            <a:spLocks noGrp="1"/>
          </p:cNvSpPr>
          <p:nvPr>
            <p:ph idx="1"/>
          </p:nvPr>
        </p:nvSpPr>
        <p:spPr>
          <a:xfrm>
            <a:off x="593481" y="1284176"/>
            <a:ext cx="11005038" cy="4963126"/>
          </a:xfrm>
        </p:spPr>
        <p:txBody>
          <a:bodyPr vert="horz" lIns="91440" tIns="45720" rIns="91440" bIns="45720" rtlCol="0" anchor="t">
            <a:normAutofit/>
          </a:bodyPr>
          <a:lstStyle/>
          <a:p>
            <a:pPr>
              <a:buFont typeface="Wingdings" panose="020B0604020202020204" pitchFamily="34" charset="0"/>
              <a:buChar char="§"/>
            </a:pPr>
            <a:r>
              <a:rPr lang="en-US" sz="2400">
                <a:latin typeface="Gill Sans MT"/>
              </a:rPr>
              <a:t>GC</a:t>
            </a:r>
            <a:r>
              <a:rPr lang="en-US" sz="2400" baseline="-25000">
                <a:latin typeface="Gill Sans MT"/>
              </a:rPr>
              <a:t>1</a:t>
            </a:r>
            <a:r>
              <a:rPr lang="en-US" sz="2400">
                <a:latin typeface="Gill Sans MT"/>
              </a:rPr>
              <a:t>: Maximize concurrent access for scalability and bandwidth utilization</a:t>
            </a:r>
            <a:endParaRPr lang="en-US"/>
          </a:p>
          <a:p>
            <a:endParaRPr lang="en-US" sz="2400" baseline="-25000">
              <a:latin typeface="Gill Sans MT"/>
            </a:endParaRPr>
          </a:p>
        </p:txBody>
      </p:sp>
    </p:spTree>
    <p:extLst>
      <p:ext uri="{BB962C8B-B14F-4D97-AF65-F5344CB8AC3E}">
        <p14:creationId xmlns:p14="http://schemas.microsoft.com/office/powerpoint/2010/main" val="21589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a:latin typeface="Gill Sans MT"/>
              </a:rPr>
              <a:t>Guideline: Concurrency control</a:t>
            </a:r>
          </a:p>
        </p:txBody>
      </p:sp>
      <p:sp>
        <p:nvSpPr>
          <p:cNvPr id="3" name="Content Placeholder 2">
            <a:extLst>
              <a:ext uri="{FF2B5EF4-FFF2-40B4-BE49-F238E27FC236}">
                <a16:creationId xmlns:a16="http://schemas.microsoft.com/office/drawing/2014/main" id="{BF6C3DF4-6B71-4DC7-A457-A57A416A035F}"/>
              </a:ext>
            </a:extLst>
          </p:cNvPr>
          <p:cNvSpPr>
            <a:spLocks noGrp="1"/>
          </p:cNvSpPr>
          <p:nvPr>
            <p:ph idx="1"/>
          </p:nvPr>
        </p:nvSpPr>
        <p:spPr>
          <a:xfrm>
            <a:off x="593480" y="1284176"/>
            <a:ext cx="11451981" cy="4963126"/>
          </a:xfrm>
        </p:spPr>
        <p:txBody>
          <a:bodyPr vert="horz" lIns="91440" tIns="45720" rIns="91440" bIns="45720" rtlCol="0" anchor="t">
            <a:normAutofit/>
          </a:bodyPr>
          <a:lstStyle/>
          <a:p>
            <a:pPr>
              <a:buFont typeface="Wingdings" panose="020B0604020202020204" pitchFamily="34" charset="0"/>
              <a:buChar char="§"/>
            </a:pPr>
            <a:r>
              <a:rPr lang="en-US" sz="2400">
                <a:solidFill>
                  <a:schemeClr val="bg1">
                    <a:lumMod val="65000"/>
                  </a:schemeClr>
                </a:solidFill>
                <a:latin typeface="Gill Sans MT"/>
              </a:rPr>
              <a:t>GC</a:t>
            </a:r>
            <a:r>
              <a:rPr lang="en-US" sz="2400" baseline="-25000">
                <a:solidFill>
                  <a:schemeClr val="bg1">
                    <a:lumMod val="65000"/>
                  </a:schemeClr>
                </a:solidFill>
                <a:latin typeface="Gill Sans MT"/>
              </a:rPr>
              <a:t>1</a:t>
            </a:r>
            <a:r>
              <a:rPr lang="en-US" sz="2400">
                <a:solidFill>
                  <a:schemeClr val="bg1">
                    <a:lumMod val="65000"/>
                  </a:schemeClr>
                </a:solidFill>
                <a:latin typeface="Gill Sans MT"/>
              </a:rPr>
              <a:t>: Maximize concurrent access for scalability and bandwidth utilization</a:t>
            </a:r>
            <a:endParaRPr lang="en-US"/>
          </a:p>
          <a:p>
            <a:pPr>
              <a:lnSpc>
                <a:spcPct val="150000"/>
              </a:lnSpc>
              <a:buFont typeface="Wingdings" panose="020B0604020202020204" pitchFamily="34" charset="0"/>
              <a:buChar char="§"/>
            </a:pPr>
            <a:r>
              <a:rPr lang="en-US" sz="2400">
                <a:latin typeface="Gill Sans MT"/>
              </a:rPr>
              <a:t>GC</a:t>
            </a:r>
            <a:r>
              <a:rPr lang="en-US" sz="2400" baseline="-25000">
                <a:latin typeface="Gill Sans MT"/>
              </a:rPr>
              <a:t>2</a:t>
            </a:r>
            <a:r>
              <a:rPr lang="en-US" sz="2400">
                <a:latin typeface="Gill Sans MT"/>
              </a:rPr>
              <a:t>: Minimize the blocking time of structural modification operations</a:t>
            </a:r>
          </a:p>
          <a:p>
            <a:pPr lvl="1">
              <a:lnSpc>
                <a:spcPct val="150000"/>
              </a:lnSpc>
            </a:pPr>
            <a:r>
              <a:rPr lang="en-US" sz="2000">
                <a:latin typeface="Gill Sans MT"/>
              </a:rPr>
              <a:t>Key insertion/deletion           (Cascading) Index structural modification operations (SMO)</a:t>
            </a:r>
          </a:p>
          <a:p>
            <a:pPr lvl="1">
              <a:lnSpc>
                <a:spcPct val="150000"/>
              </a:lnSpc>
            </a:pPr>
            <a:r>
              <a:rPr lang="en-US" sz="2000">
                <a:latin typeface="Gill Sans MT"/>
              </a:rPr>
              <a:t>SMO resides in critical path            </a:t>
            </a:r>
            <a:r>
              <a:rPr lang="en-US" sz="2000" dirty="0">
                <a:latin typeface="Gill Sans MT"/>
              </a:rPr>
              <a:t>Blocking concurrent </a:t>
            </a:r>
            <a:r>
              <a:rPr lang="en-US" sz="2000">
                <a:latin typeface="Gill Sans MT"/>
              </a:rPr>
              <a:t>thread</a:t>
            </a:r>
          </a:p>
          <a:p>
            <a:pPr marL="0" indent="0">
              <a:buNone/>
            </a:pPr>
            <a:endParaRPr lang="en-US" sz="2400">
              <a:latin typeface="Gill Sans MT"/>
            </a:endParaRPr>
          </a:p>
          <a:p>
            <a:endParaRPr lang="en-US" sz="2400" baseline="-25000">
              <a:latin typeface="Gill Sans MT"/>
            </a:endParaRPr>
          </a:p>
        </p:txBody>
      </p:sp>
      <p:cxnSp>
        <p:nvCxnSpPr>
          <p:cNvPr id="5" name="直接箭头连接符 4">
            <a:extLst>
              <a:ext uri="{FF2B5EF4-FFF2-40B4-BE49-F238E27FC236}">
                <a16:creationId xmlns:a16="http://schemas.microsoft.com/office/drawing/2014/main" id="{06F9DD42-3AD3-4C86-A6C1-3C8C88E540D4}"/>
              </a:ext>
            </a:extLst>
          </p:cNvPr>
          <p:cNvCxnSpPr>
            <a:cxnSpLocks/>
          </p:cNvCxnSpPr>
          <p:nvPr/>
        </p:nvCxnSpPr>
        <p:spPr>
          <a:xfrm>
            <a:off x="4123592" y="2664069"/>
            <a:ext cx="4659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F5A31A6F-E13B-44C4-B08E-37C77677AE82}"/>
              </a:ext>
            </a:extLst>
          </p:cNvPr>
          <p:cNvCxnSpPr>
            <a:cxnSpLocks/>
          </p:cNvCxnSpPr>
          <p:nvPr/>
        </p:nvCxnSpPr>
        <p:spPr>
          <a:xfrm>
            <a:off x="4838700" y="3194538"/>
            <a:ext cx="4659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7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a:latin typeface="Gill Sans MT"/>
              </a:rPr>
              <a:t>Guideline: Concurrency control</a:t>
            </a:r>
          </a:p>
        </p:txBody>
      </p:sp>
      <p:sp>
        <p:nvSpPr>
          <p:cNvPr id="3" name="Content Placeholder 2">
            <a:extLst>
              <a:ext uri="{FF2B5EF4-FFF2-40B4-BE49-F238E27FC236}">
                <a16:creationId xmlns:a16="http://schemas.microsoft.com/office/drawing/2014/main" id="{BF6C3DF4-6B71-4DC7-A457-A57A416A035F}"/>
              </a:ext>
            </a:extLst>
          </p:cNvPr>
          <p:cNvSpPr>
            <a:spLocks noGrp="1"/>
          </p:cNvSpPr>
          <p:nvPr>
            <p:ph idx="1"/>
          </p:nvPr>
        </p:nvSpPr>
        <p:spPr>
          <a:xfrm>
            <a:off x="593481" y="1284176"/>
            <a:ext cx="11005038" cy="2144824"/>
          </a:xfrm>
        </p:spPr>
        <p:txBody>
          <a:bodyPr vert="horz" lIns="91440" tIns="45720" rIns="91440" bIns="45720" rtlCol="0" anchor="t">
            <a:normAutofit/>
          </a:bodyPr>
          <a:lstStyle/>
          <a:p>
            <a:pPr>
              <a:buFont typeface="Wingdings" panose="020B0604020202020204" pitchFamily="34" charset="0"/>
              <a:buChar char="§"/>
            </a:pPr>
            <a:r>
              <a:rPr lang="en-US" sz="2400">
                <a:solidFill>
                  <a:schemeClr val="bg1">
                    <a:lumMod val="65000"/>
                  </a:schemeClr>
                </a:solidFill>
                <a:latin typeface="Gill Sans MT"/>
              </a:rPr>
              <a:t>GC</a:t>
            </a:r>
            <a:r>
              <a:rPr lang="en-US" sz="2400" baseline="-25000">
                <a:solidFill>
                  <a:schemeClr val="bg1">
                    <a:lumMod val="65000"/>
                  </a:schemeClr>
                </a:solidFill>
                <a:latin typeface="Gill Sans MT"/>
              </a:rPr>
              <a:t>1</a:t>
            </a:r>
            <a:r>
              <a:rPr lang="en-US" sz="2400">
                <a:solidFill>
                  <a:schemeClr val="bg1">
                    <a:lumMod val="65000"/>
                  </a:schemeClr>
                </a:solidFill>
                <a:latin typeface="Gill Sans MT"/>
              </a:rPr>
              <a:t>: Maximize concurrent access for scalability and bandwidth utilization</a:t>
            </a:r>
            <a:endParaRPr lang="en-US"/>
          </a:p>
          <a:p>
            <a:pPr>
              <a:buFont typeface="Wingdings" panose="020B0604020202020204" pitchFamily="34" charset="0"/>
              <a:buChar char="§"/>
            </a:pPr>
            <a:r>
              <a:rPr lang="en-US" sz="2400">
                <a:solidFill>
                  <a:schemeClr val="bg1">
                    <a:lumMod val="65000"/>
                  </a:schemeClr>
                </a:solidFill>
                <a:latin typeface="Gill Sans MT"/>
              </a:rPr>
              <a:t>GC</a:t>
            </a:r>
            <a:r>
              <a:rPr lang="en-US" sz="2400" baseline="-25000">
                <a:solidFill>
                  <a:schemeClr val="bg1">
                    <a:lumMod val="65000"/>
                  </a:schemeClr>
                </a:solidFill>
                <a:latin typeface="Gill Sans MT"/>
              </a:rPr>
              <a:t>2</a:t>
            </a:r>
            <a:r>
              <a:rPr lang="en-US" sz="2400">
                <a:solidFill>
                  <a:schemeClr val="bg1">
                    <a:lumMod val="65000"/>
                  </a:schemeClr>
                </a:solidFill>
                <a:latin typeface="Gill Sans MT"/>
              </a:rPr>
              <a:t>: Minimize the blocking time of structural modification operations</a:t>
            </a:r>
          </a:p>
          <a:p>
            <a:pPr>
              <a:lnSpc>
                <a:spcPct val="150000"/>
              </a:lnSpc>
              <a:buFont typeface="Wingdings" panose="020B0604020202020204" pitchFamily="34" charset="0"/>
              <a:buChar char="§"/>
            </a:pPr>
            <a:r>
              <a:rPr lang="en-US" sz="2400">
                <a:latin typeface="Gill Sans MT"/>
              </a:rPr>
              <a:t>GC</a:t>
            </a:r>
            <a:r>
              <a:rPr lang="en-US" sz="2400" baseline="-25000">
                <a:latin typeface="Gill Sans MT"/>
              </a:rPr>
              <a:t>3</a:t>
            </a:r>
            <a:r>
              <a:rPr lang="en-US" sz="2400">
                <a:latin typeface="Gill Sans MT"/>
              </a:rPr>
              <a:t>: An index’s data size should not affect the operation progress.</a:t>
            </a:r>
            <a:endParaRPr lang="en-US" sz="2000" baseline="-25000">
              <a:latin typeface="Gill Sans MT"/>
            </a:endParaRPr>
          </a:p>
          <a:p>
            <a:pPr lvl="1">
              <a:lnSpc>
                <a:spcPct val="150000"/>
              </a:lnSpc>
            </a:pPr>
            <a:r>
              <a:rPr lang="en-US" sz="2000">
                <a:latin typeface="Gill Sans MT"/>
              </a:rPr>
              <a:t>Intel HTM only support L1 cache size data           HTM Abort </a:t>
            </a:r>
          </a:p>
        </p:txBody>
      </p:sp>
      <p:cxnSp>
        <p:nvCxnSpPr>
          <p:cNvPr id="4" name="直接箭头连接符 3">
            <a:extLst>
              <a:ext uri="{FF2B5EF4-FFF2-40B4-BE49-F238E27FC236}">
                <a16:creationId xmlns:a16="http://schemas.microsoft.com/office/drawing/2014/main" id="{DCB86F7C-B045-4861-86F9-9F62EE993260}"/>
              </a:ext>
            </a:extLst>
          </p:cNvPr>
          <p:cNvCxnSpPr>
            <a:cxnSpLocks/>
          </p:cNvCxnSpPr>
          <p:nvPr/>
        </p:nvCxnSpPr>
        <p:spPr>
          <a:xfrm>
            <a:off x="6544409" y="3124199"/>
            <a:ext cx="4659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F26F60B7-77E9-4FD6-A292-65118A015D1E}"/>
              </a:ext>
            </a:extLst>
          </p:cNvPr>
          <p:cNvPicPr>
            <a:picLocks noChangeAspect="1"/>
          </p:cNvPicPr>
          <p:nvPr/>
        </p:nvPicPr>
        <p:blipFill>
          <a:blip r:embed="rId2"/>
          <a:stretch>
            <a:fillRect/>
          </a:stretch>
        </p:blipFill>
        <p:spPr>
          <a:xfrm>
            <a:off x="1198502" y="3429000"/>
            <a:ext cx="7878274" cy="2391109"/>
          </a:xfrm>
          <a:prstGeom prst="rect">
            <a:avLst/>
          </a:prstGeom>
        </p:spPr>
      </p:pic>
      <p:sp>
        <p:nvSpPr>
          <p:cNvPr id="7" name="文本框 6">
            <a:extLst>
              <a:ext uri="{FF2B5EF4-FFF2-40B4-BE49-F238E27FC236}">
                <a16:creationId xmlns:a16="http://schemas.microsoft.com/office/drawing/2014/main" id="{E88F8ED2-5100-4062-BE7A-9875AE212263}"/>
              </a:ext>
            </a:extLst>
          </p:cNvPr>
          <p:cNvSpPr txBox="1"/>
          <p:nvPr/>
        </p:nvSpPr>
        <p:spPr>
          <a:xfrm>
            <a:off x="2945423" y="5820109"/>
            <a:ext cx="5075300" cy="369332"/>
          </a:xfrm>
          <a:prstGeom prst="rect">
            <a:avLst/>
          </a:prstGeom>
          <a:noFill/>
        </p:spPr>
        <p:txBody>
          <a:bodyPr wrap="none" rtlCol="0">
            <a:spAutoFit/>
          </a:bodyPr>
          <a:lstStyle/>
          <a:p>
            <a:r>
              <a:rPr lang="en-US"/>
              <a:t>FP-Tree on 10M / 60M uniform random integer keys</a:t>
            </a:r>
          </a:p>
        </p:txBody>
      </p:sp>
    </p:spTree>
    <p:extLst>
      <p:ext uri="{BB962C8B-B14F-4D97-AF65-F5344CB8AC3E}">
        <p14:creationId xmlns:p14="http://schemas.microsoft.com/office/powerpoint/2010/main" val="317122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8F-5920-4F37-B90C-8ED4D082F388}"/>
              </a:ext>
            </a:extLst>
          </p:cNvPr>
          <p:cNvSpPr>
            <a:spLocks noGrp="1"/>
          </p:cNvSpPr>
          <p:nvPr>
            <p:ph type="title"/>
          </p:nvPr>
        </p:nvSpPr>
        <p:spPr/>
        <p:txBody>
          <a:bodyPr/>
          <a:lstStyle/>
          <a:p>
            <a:r>
              <a:rPr lang="en-US" b="0" dirty="0">
                <a:latin typeface="Gill Sans MT"/>
              </a:rPr>
              <a:t>Guideline: Conclusion</a:t>
            </a:r>
          </a:p>
        </p:txBody>
      </p:sp>
      <p:sp>
        <p:nvSpPr>
          <p:cNvPr id="3" name="Content Placeholder 2">
            <a:extLst>
              <a:ext uri="{FF2B5EF4-FFF2-40B4-BE49-F238E27FC236}">
                <a16:creationId xmlns:a16="http://schemas.microsoft.com/office/drawing/2014/main" id="{BF6C3DF4-6B71-4DC7-A457-A57A416A035F}"/>
              </a:ext>
            </a:extLst>
          </p:cNvPr>
          <p:cNvSpPr>
            <a:spLocks noGrp="1"/>
          </p:cNvSpPr>
          <p:nvPr>
            <p:ph idx="1"/>
          </p:nvPr>
        </p:nvSpPr>
        <p:spPr>
          <a:xfrm>
            <a:off x="593481" y="1284175"/>
            <a:ext cx="11005038" cy="4238319"/>
          </a:xfrm>
        </p:spPr>
        <p:txBody>
          <a:bodyPr vert="horz" lIns="91440" tIns="45720" rIns="91440" bIns="45720" rtlCol="0" anchor="t">
            <a:normAutofit/>
          </a:bodyPr>
          <a:lstStyle/>
          <a:p>
            <a:pPr>
              <a:lnSpc>
                <a:spcPct val="200000"/>
              </a:lnSpc>
              <a:buFont typeface="Wingdings" panose="020B0604020202020204" pitchFamily="34" charset="0"/>
              <a:buChar char="§"/>
            </a:pPr>
            <a:r>
              <a:rPr lang="en-US" dirty="0">
                <a:latin typeface="Gill Sans MT"/>
              </a:rPr>
              <a:t>A Persistent Range Index should provide</a:t>
            </a:r>
          </a:p>
          <a:p>
            <a:pPr lvl="1">
              <a:lnSpc>
                <a:spcPct val="200000"/>
              </a:lnSpc>
              <a:buFont typeface="Wingdings" panose="020B0604020202020204" pitchFamily="34" charset="0"/>
              <a:buChar char="§"/>
            </a:pPr>
            <a:r>
              <a:rPr lang="en-US" sz="2400" dirty="0">
                <a:latin typeface="Gill Sans MT"/>
              </a:rPr>
              <a:t>Packed Access to NVM                      Saving bandwidth</a:t>
            </a:r>
          </a:p>
          <a:p>
            <a:pPr lvl="1">
              <a:lnSpc>
                <a:spcPct val="200000"/>
              </a:lnSpc>
              <a:buFont typeface="Wingdings" panose="020B0604020202020204" pitchFamily="34" charset="0"/>
              <a:buChar char="§"/>
            </a:pPr>
            <a:r>
              <a:rPr lang="en-US" sz="2400" dirty="0">
                <a:latin typeface="Gill Sans MT"/>
              </a:rPr>
              <a:t>Asynchronous Concurrency              Decouple </a:t>
            </a:r>
            <a:r>
              <a:rPr lang="en-US" altLang="zh-CN" sz="2400" dirty="0">
                <a:latin typeface="Gill Sans MT"/>
              </a:rPr>
              <a:t>long</a:t>
            </a:r>
            <a:r>
              <a:rPr lang="en-US" sz="2400" dirty="0">
                <a:latin typeface="Gill Sans MT"/>
              </a:rPr>
              <a:t> NVM latency</a:t>
            </a:r>
          </a:p>
        </p:txBody>
      </p:sp>
      <p:cxnSp>
        <p:nvCxnSpPr>
          <p:cNvPr id="8" name="直接箭头连接符 7">
            <a:extLst>
              <a:ext uri="{FF2B5EF4-FFF2-40B4-BE49-F238E27FC236}">
                <a16:creationId xmlns:a16="http://schemas.microsoft.com/office/drawing/2014/main" id="{91C77BB3-8321-4813-B78A-F8114FCC0182}"/>
              </a:ext>
            </a:extLst>
          </p:cNvPr>
          <p:cNvCxnSpPr>
            <a:cxnSpLocks/>
          </p:cNvCxnSpPr>
          <p:nvPr/>
        </p:nvCxnSpPr>
        <p:spPr>
          <a:xfrm>
            <a:off x="5173582" y="2839452"/>
            <a:ext cx="665747"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B68AA136-79FA-4AC1-869A-DAA182E22C3C}"/>
              </a:ext>
            </a:extLst>
          </p:cNvPr>
          <p:cNvCxnSpPr>
            <a:cxnSpLocks/>
          </p:cNvCxnSpPr>
          <p:nvPr/>
        </p:nvCxnSpPr>
        <p:spPr>
          <a:xfrm>
            <a:off x="5562601" y="3665621"/>
            <a:ext cx="665747"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895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EF5F-D9CE-4C10-A667-986BC38381CD}"/>
              </a:ext>
            </a:extLst>
          </p:cNvPr>
          <p:cNvSpPr>
            <a:spLocks noGrp="1"/>
          </p:cNvSpPr>
          <p:nvPr>
            <p:ph type="title"/>
          </p:nvPr>
        </p:nvSpPr>
        <p:spPr/>
        <p:txBody>
          <a:bodyPr/>
          <a:lstStyle/>
          <a:p>
            <a:pPr>
              <a:spcBef>
                <a:spcPts val="1000"/>
              </a:spcBef>
            </a:pPr>
            <a:r>
              <a:rPr lang="en-US">
                <a:latin typeface="Gill Sans MT"/>
              </a:rPr>
              <a:t>PM and Index Primer</a:t>
            </a:r>
            <a:endParaRPr lang="en-US">
              <a:cs typeface="+mn-ea"/>
            </a:endParaRPr>
          </a:p>
        </p:txBody>
      </p:sp>
      <p:sp>
        <p:nvSpPr>
          <p:cNvPr id="3" name="Content Placeholder 2">
            <a:extLst>
              <a:ext uri="{FF2B5EF4-FFF2-40B4-BE49-F238E27FC236}">
                <a16:creationId xmlns:a16="http://schemas.microsoft.com/office/drawing/2014/main" id="{6EB4AEDE-472F-46F3-8712-4DF47D812343}"/>
              </a:ext>
            </a:extLst>
          </p:cNvPr>
          <p:cNvSpPr>
            <a:spLocks noGrp="1"/>
          </p:cNvSpPr>
          <p:nvPr>
            <p:ph type="body" idx="1"/>
          </p:nvPr>
        </p:nvSpPr>
        <p:spPr/>
        <p:txBody>
          <a:bodyPr vert="horz" lIns="91440" tIns="45720" rIns="91440" bIns="45720" rtlCol="0" anchor="t">
            <a:normAutofit/>
          </a:bodyPr>
          <a:lstStyle/>
          <a:p>
            <a:endParaRPr lang="en-US">
              <a:cs typeface="Times New Roman"/>
            </a:endParaRPr>
          </a:p>
        </p:txBody>
      </p:sp>
    </p:spTree>
    <p:extLst>
      <p:ext uri="{BB962C8B-B14F-4D97-AF65-F5344CB8AC3E}">
        <p14:creationId xmlns:p14="http://schemas.microsoft.com/office/powerpoint/2010/main" val="1207092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69B5-A5B1-45ED-8A22-BA6B8D0C41B2}"/>
              </a:ext>
            </a:extLst>
          </p:cNvPr>
          <p:cNvSpPr>
            <a:spLocks noGrp="1"/>
          </p:cNvSpPr>
          <p:nvPr>
            <p:ph type="title"/>
          </p:nvPr>
        </p:nvSpPr>
        <p:spPr/>
        <p:txBody>
          <a:bodyPr>
            <a:normAutofit/>
          </a:bodyPr>
          <a:lstStyle/>
          <a:p>
            <a:r>
              <a:rPr lang="en-US">
                <a:latin typeface="Gill Sans MT"/>
                <a:cs typeface="+mn-ea"/>
              </a:rPr>
              <a:t>Design Choices of </a:t>
            </a:r>
            <a:r>
              <a:rPr lang="en-US" err="1">
                <a:latin typeface="Gill Sans MT"/>
                <a:cs typeface="+mn-ea"/>
              </a:rPr>
              <a:t>PACTree</a:t>
            </a:r>
          </a:p>
        </p:txBody>
      </p:sp>
      <p:sp>
        <p:nvSpPr>
          <p:cNvPr id="3" name="Content Placeholder 2">
            <a:extLst>
              <a:ext uri="{FF2B5EF4-FFF2-40B4-BE49-F238E27FC236}">
                <a16:creationId xmlns:a16="http://schemas.microsoft.com/office/drawing/2014/main" id="{2D25C835-2167-4067-BAF4-1AE527B9C8C7}"/>
              </a:ext>
            </a:extLst>
          </p:cNvPr>
          <p:cNvSpPr>
            <a:spLocks noGrp="1"/>
          </p:cNvSpPr>
          <p:nvPr>
            <p:ph type="body" idx="1"/>
          </p:nvPr>
        </p:nvSpPr>
        <p:spPr/>
        <p:txBody>
          <a:bodyPr vert="horz" lIns="91440" tIns="45720" rIns="91440" bIns="45720" rtlCol="0" anchor="t">
            <a:normAutofit/>
          </a:bodyPr>
          <a:lstStyle/>
          <a:p>
            <a:endParaRPr lang="en-US">
              <a:cs typeface="Times New Roman"/>
            </a:endParaRPr>
          </a:p>
        </p:txBody>
      </p:sp>
    </p:spTree>
    <p:extLst>
      <p:ext uri="{BB962C8B-B14F-4D97-AF65-F5344CB8AC3E}">
        <p14:creationId xmlns:p14="http://schemas.microsoft.com/office/powerpoint/2010/main" val="167913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022D-D8A9-477F-BA26-870CB881B810}"/>
              </a:ext>
            </a:extLst>
          </p:cNvPr>
          <p:cNvSpPr>
            <a:spLocks noGrp="1"/>
          </p:cNvSpPr>
          <p:nvPr>
            <p:ph type="title"/>
          </p:nvPr>
        </p:nvSpPr>
        <p:spPr/>
        <p:txBody>
          <a:bodyPr/>
          <a:lstStyle/>
          <a:p>
            <a:r>
              <a:rPr lang="en-US">
                <a:latin typeface="Gill Sans MT"/>
                <a:cs typeface="+mn-ea"/>
              </a:rPr>
              <a:t>Key Design Choices of Index</a:t>
            </a:r>
            <a:endParaRPr lang="en-US">
              <a:cs typeface="+mn-ea"/>
            </a:endParaRPr>
          </a:p>
        </p:txBody>
      </p:sp>
      <p:sp>
        <p:nvSpPr>
          <p:cNvPr id="3" name="Text Placeholder 2">
            <a:extLst>
              <a:ext uri="{FF2B5EF4-FFF2-40B4-BE49-F238E27FC236}">
                <a16:creationId xmlns:a16="http://schemas.microsoft.com/office/drawing/2014/main" id="{00D3892F-4D01-4D7E-A0EA-D0C366F28E2B}"/>
              </a:ext>
            </a:extLst>
          </p:cNvPr>
          <p:cNvSpPr>
            <a:spLocks noGrp="1"/>
          </p:cNvSpPr>
          <p:nvPr>
            <p:ph idx="1"/>
          </p:nvPr>
        </p:nvSpPr>
        <p:spPr/>
        <p:txBody>
          <a:bodyPr vert="horz" lIns="91440" tIns="45720" rIns="91440" bIns="45720" rtlCol="0" anchor="t">
            <a:normAutofit/>
          </a:bodyPr>
          <a:lstStyle/>
          <a:p>
            <a:pPr marL="514350" indent="-514350">
              <a:lnSpc>
                <a:spcPct val="200000"/>
              </a:lnSpc>
              <a:buAutoNum type="alphaUcPeriod"/>
            </a:pPr>
            <a:r>
              <a:rPr lang="en-US" b="0">
                <a:solidFill>
                  <a:schemeClr val="accent1">
                    <a:lumMod val="50000"/>
                  </a:schemeClr>
                </a:solidFill>
                <a:latin typeface="Gill Sans MT"/>
              </a:rPr>
              <a:t>deciding the roles of PM and DRAM</a:t>
            </a:r>
          </a:p>
          <a:p>
            <a:pPr marL="514350" indent="-514350">
              <a:lnSpc>
                <a:spcPct val="200000"/>
              </a:lnSpc>
              <a:buAutoNum type="alphaUcPeriod"/>
            </a:pPr>
            <a:r>
              <a:rPr lang="en-US" b="0">
                <a:solidFill>
                  <a:schemeClr val="accent1">
                    <a:lumMod val="50000"/>
                  </a:schemeClr>
                </a:solidFill>
                <a:latin typeface="Gill Sans MT"/>
              </a:rPr>
              <a:t>achieving safe persistence while reducing consistency cost</a:t>
            </a:r>
          </a:p>
          <a:p>
            <a:pPr marL="514350" indent="-514350">
              <a:lnSpc>
                <a:spcPct val="200000"/>
              </a:lnSpc>
              <a:buAutoNum type="alphaUcPeriod"/>
            </a:pPr>
            <a:r>
              <a:rPr lang="en-US" b="0">
                <a:solidFill>
                  <a:schemeClr val="accent1">
                    <a:lumMod val="50000"/>
                  </a:schemeClr>
                </a:solidFill>
                <a:latin typeface="Gill Sans MT"/>
              </a:rPr>
              <a:t>handling concurrency </a:t>
            </a:r>
            <a:endParaRPr lang="en-US">
              <a:solidFill>
                <a:schemeClr val="accent1">
                  <a:lumMod val="50000"/>
                </a:schemeClr>
              </a:solidFill>
              <a:latin typeface="Gill Sans MT"/>
            </a:endParaRPr>
          </a:p>
        </p:txBody>
      </p:sp>
    </p:spTree>
    <p:extLst>
      <p:ext uri="{BB962C8B-B14F-4D97-AF65-F5344CB8AC3E}">
        <p14:creationId xmlns:p14="http://schemas.microsoft.com/office/powerpoint/2010/main" val="1590094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50B-2FC3-4C12-89D3-2E992548EDCB}"/>
              </a:ext>
            </a:extLst>
          </p:cNvPr>
          <p:cNvSpPr>
            <a:spLocks noGrp="1"/>
          </p:cNvSpPr>
          <p:nvPr>
            <p:ph type="title"/>
          </p:nvPr>
        </p:nvSpPr>
        <p:spPr/>
        <p:txBody>
          <a:bodyPr>
            <a:normAutofit/>
          </a:bodyPr>
          <a:lstStyle/>
          <a:p>
            <a:r>
              <a:rPr lang="en-US" b="0">
                <a:latin typeface="Gill Sans MT"/>
              </a:rPr>
              <a:t>Index Architecture </a:t>
            </a:r>
          </a:p>
        </p:txBody>
      </p:sp>
      <p:pic>
        <p:nvPicPr>
          <p:cNvPr id="4" name="Picture 4" descr="Diagram&#10;&#10;Description automatically generated">
            <a:extLst>
              <a:ext uri="{FF2B5EF4-FFF2-40B4-BE49-F238E27FC236}">
                <a16:creationId xmlns:a16="http://schemas.microsoft.com/office/drawing/2014/main" id="{5D4AFADC-2B45-4B69-9063-006E05A4BDBE}"/>
              </a:ext>
            </a:extLst>
          </p:cNvPr>
          <p:cNvPicPr>
            <a:picLocks noGrp="1" noChangeAspect="1"/>
          </p:cNvPicPr>
          <p:nvPr>
            <p:ph idx="1"/>
          </p:nvPr>
        </p:nvPicPr>
        <p:blipFill>
          <a:blip r:embed="rId3"/>
          <a:stretch>
            <a:fillRect/>
          </a:stretch>
        </p:blipFill>
        <p:spPr>
          <a:xfrm>
            <a:off x="2232524" y="1213837"/>
            <a:ext cx="7726952" cy="4963126"/>
          </a:xfrm>
        </p:spPr>
      </p:pic>
    </p:spTree>
    <p:extLst>
      <p:ext uri="{BB962C8B-B14F-4D97-AF65-F5344CB8AC3E}">
        <p14:creationId xmlns:p14="http://schemas.microsoft.com/office/powerpoint/2010/main" val="2125279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5D4AFADC-2B45-4B69-9063-006E05A4BDBE}"/>
              </a:ext>
            </a:extLst>
          </p:cNvPr>
          <p:cNvPicPr>
            <a:picLocks noGrp="1" noChangeAspect="1"/>
          </p:cNvPicPr>
          <p:nvPr>
            <p:ph idx="1"/>
          </p:nvPr>
        </p:nvPicPr>
        <p:blipFill>
          <a:blip r:embed="rId3"/>
          <a:stretch>
            <a:fillRect/>
          </a:stretch>
        </p:blipFill>
        <p:spPr>
          <a:xfrm>
            <a:off x="5843442" y="1790485"/>
            <a:ext cx="6182358" cy="3974586"/>
          </a:xfrm>
        </p:spPr>
      </p:pic>
      <p:sp>
        <p:nvSpPr>
          <p:cNvPr id="2" name="Title 1">
            <a:extLst>
              <a:ext uri="{FF2B5EF4-FFF2-40B4-BE49-F238E27FC236}">
                <a16:creationId xmlns:a16="http://schemas.microsoft.com/office/drawing/2014/main" id="{80D7050B-2FC3-4C12-89D3-2E992548EDCB}"/>
              </a:ext>
            </a:extLst>
          </p:cNvPr>
          <p:cNvSpPr>
            <a:spLocks noGrp="1"/>
          </p:cNvSpPr>
          <p:nvPr>
            <p:ph type="title"/>
          </p:nvPr>
        </p:nvSpPr>
        <p:spPr/>
        <p:txBody>
          <a:bodyPr>
            <a:normAutofit/>
          </a:bodyPr>
          <a:lstStyle/>
          <a:p>
            <a:r>
              <a:rPr lang="en-US" b="0">
                <a:latin typeface="Gill Sans MT"/>
              </a:rPr>
              <a:t>Search layer</a:t>
            </a:r>
            <a:endParaRPr lang="en-US"/>
          </a:p>
        </p:txBody>
      </p:sp>
      <p:sp>
        <p:nvSpPr>
          <p:cNvPr id="5" name="Content Placeholder 4">
            <a:extLst>
              <a:ext uri="{FF2B5EF4-FFF2-40B4-BE49-F238E27FC236}">
                <a16:creationId xmlns:a16="http://schemas.microsoft.com/office/drawing/2014/main" id="{B317D33B-AD1B-4522-9D3E-8DAD8788B6A7}"/>
              </a:ext>
            </a:extLst>
          </p:cNvPr>
          <p:cNvSpPr>
            <a:spLocks noGrp="1"/>
          </p:cNvSpPr>
          <p:nvPr/>
        </p:nvSpPr>
        <p:spPr>
          <a:xfrm>
            <a:off x="838200" y="1213837"/>
            <a:ext cx="5257113" cy="49631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baseline="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B0604020202020204" pitchFamily="34" charset="0"/>
              <a:buChar char="o"/>
            </a:pPr>
            <a:r>
              <a:rPr lang="en-US" sz="2800" b="0">
                <a:solidFill>
                  <a:schemeClr val="accent1">
                    <a:lumMod val="50000"/>
                  </a:schemeClr>
                </a:solidFill>
                <a:latin typeface="Gill Sans MT"/>
                <a:ea typeface="楷体"/>
              </a:rPr>
              <a:t>GA</a:t>
            </a:r>
            <a:r>
              <a:rPr lang="en-US" sz="2800" b="0" baseline="-25000">
                <a:solidFill>
                  <a:schemeClr val="accent1">
                    <a:lumMod val="50000"/>
                  </a:schemeClr>
                </a:solidFill>
                <a:latin typeface="Gill Sans MT"/>
                <a:ea typeface="楷体"/>
              </a:rPr>
              <a:t>1</a:t>
            </a:r>
            <a:r>
              <a:rPr lang="en-US" sz="2800" b="0">
                <a:solidFill>
                  <a:schemeClr val="accent1">
                    <a:lumMod val="50000"/>
                  </a:schemeClr>
                </a:solidFill>
                <a:latin typeface="Gill Sans MT"/>
                <a:ea typeface="楷体"/>
              </a:rPr>
              <a:t>. </a:t>
            </a:r>
            <a:r>
              <a:rPr lang="en-US" sz="2800" b="0" i="1">
                <a:solidFill>
                  <a:schemeClr val="accent1">
                    <a:lumMod val="50000"/>
                  </a:schemeClr>
                </a:solidFill>
                <a:latin typeface="Gill Sans MT"/>
                <a:ea typeface="楷体"/>
              </a:rPr>
              <a:t>Lookup operation should consume minimal NVM bandwidth.</a:t>
            </a:r>
            <a:endParaRPr lang="en-US" sz="2800">
              <a:solidFill>
                <a:schemeClr val="accent1">
                  <a:lumMod val="50000"/>
                </a:schemeClr>
              </a:solidFill>
            </a:endParaRPr>
          </a:p>
          <a:p>
            <a:endParaRPr lang="en-US" sz="2800" b="0" i="1">
              <a:solidFill>
                <a:schemeClr val="accent1">
                  <a:lumMod val="50000"/>
                </a:schemeClr>
              </a:solidFill>
              <a:latin typeface="Gill Sans MT"/>
              <a:ea typeface="楷体"/>
            </a:endParaRPr>
          </a:p>
          <a:p>
            <a:pPr>
              <a:buFont typeface="Wingdings" panose="020B0604020202020204" pitchFamily="34" charset="0"/>
              <a:buChar char="§"/>
            </a:pPr>
            <a:r>
              <a:rPr lang="en-US" sz="2800" b="0">
                <a:latin typeface="Gill Sans MT"/>
              </a:rPr>
              <a:t>an internal node of </a:t>
            </a:r>
            <a:r>
              <a:rPr lang="en-US" sz="2800" b="0" err="1">
                <a:latin typeface="Gill Sans MT"/>
              </a:rPr>
              <a:t>trie</a:t>
            </a:r>
            <a:r>
              <a:rPr lang="en-US" sz="2800" b="0">
                <a:latin typeface="Gill Sans MT"/>
              </a:rPr>
              <a:t> keeps only the partial key </a:t>
            </a:r>
            <a:br>
              <a:rPr lang="en-US" b="0">
                <a:latin typeface="Gill Sans MT"/>
              </a:rPr>
            </a:br>
            <a:endParaRPr lang="en-US" b="0"/>
          </a:p>
        </p:txBody>
      </p:sp>
    </p:spTree>
    <p:extLst>
      <p:ext uri="{BB962C8B-B14F-4D97-AF65-F5344CB8AC3E}">
        <p14:creationId xmlns:p14="http://schemas.microsoft.com/office/powerpoint/2010/main" val="1727459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5D4AFADC-2B45-4B69-9063-006E05A4BDBE}"/>
              </a:ext>
            </a:extLst>
          </p:cNvPr>
          <p:cNvPicPr>
            <a:picLocks noGrp="1" noChangeAspect="1"/>
          </p:cNvPicPr>
          <p:nvPr>
            <p:ph idx="1"/>
          </p:nvPr>
        </p:nvPicPr>
        <p:blipFill>
          <a:blip r:embed="rId3"/>
          <a:stretch>
            <a:fillRect/>
          </a:stretch>
        </p:blipFill>
        <p:spPr>
          <a:xfrm>
            <a:off x="5843442" y="1790485"/>
            <a:ext cx="6182358" cy="3974586"/>
          </a:xfrm>
        </p:spPr>
      </p:pic>
      <p:sp>
        <p:nvSpPr>
          <p:cNvPr id="2" name="Title 1">
            <a:extLst>
              <a:ext uri="{FF2B5EF4-FFF2-40B4-BE49-F238E27FC236}">
                <a16:creationId xmlns:a16="http://schemas.microsoft.com/office/drawing/2014/main" id="{80D7050B-2FC3-4C12-89D3-2E992548EDCB}"/>
              </a:ext>
            </a:extLst>
          </p:cNvPr>
          <p:cNvSpPr>
            <a:spLocks noGrp="1"/>
          </p:cNvSpPr>
          <p:nvPr>
            <p:ph type="title"/>
          </p:nvPr>
        </p:nvSpPr>
        <p:spPr/>
        <p:txBody>
          <a:bodyPr>
            <a:normAutofit/>
          </a:bodyPr>
          <a:lstStyle/>
          <a:p>
            <a:r>
              <a:rPr lang="en-US" b="0">
                <a:latin typeface="Gill Sans MT"/>
              </a:rPr>
              <a:t>Data layer </a:t>
            </a:r>
            <a:endParaRPr lang="en-US"/>
          </a:p>
        </p:txBody>
      </p:sp>
      <p:sp>
        <p:nvSpPr>
          <p:cNvPr id="5" name="Content Placeholder 4">
            <a:extLst>
              <a:ext uri="{FF2B5EF4-FFF2-40B4-BE49-F238E27FC236}">
                <a16:creationId xmlns:a16="http://schemas.microsoft.com/office/drawing/2014/main" id="{B317D33B-AD1B-4522-9D3E-8DAD8788B6A7}"/>
              </a:ext>
            </a:extLst>
          </p:cNvPr>
          <p:cNvSpPr>
            <a:spLocks noGrp="1"/>
          </p:cNvSpPr>
          <p:nvPr/>
        </p:nvSpPr>
        <p:spPr>
          <a:xfrm>
            <a:off x="838200" y="1213837"/>
            <a:ext cx="5257113" cy="49631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baseline="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baseline="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baseline="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B0604020202020204" pitchFamily="34" charset="0"/>
              <a:buChar char="o"/>
            </a:pPr>
            <a:r>
              <a:rPr lang="en-US" sz="2800" b="0">
                <a:solidFill>
                  <a:schemeClr val="accent1">
                    <a:lumMod val="50000"/>
                  </a:schemeClr>
                </a:solidFill>
                <a:latin typeface="Gill Sans MT"/>
                <a:ea typeface="楷体"/>
              </a:rPr>
              <a:t>GA</a:t>
            </a:r>
            <a:r>
              <a:rPr lang="en-US" sz="2800" b="0" baseline="-25000">
                <a:solidFill>
                  <a:schemeClr val="accent1">
                    <a:lumMod val="50000"/>
                  </a:schemeClr>
                </a:solidFill>
                <a:latin typeface="Gill Sans MT"/>
                <a:ea typeface="楷体"/>
              </a:rPr>
              <a:t>3</a:t>
            </a:r>
            <a:r>
              <a:rPr lang="en-US" sz="2800" b="0">
                <a:solidFill>
                  <a:schemeClr val="accent1">
                    <a:lumMod val="50000"/>
                  </a:schemeClr>
                </a:solidFill>
                <a:latin typeface="Gill Sans MT"/>
                <a:ea typeface="楷体"/>
              </a:rPr>
              <a:t>. </a:t>
            </a:r>
            <a:r>
              <a:rPr lang="en-US" sz="2800" b="0" i="1">
                <a:solidFill>
                  <a:schemeClr val="accent1">
                    <a:lumMod val="50000"/>
                  </a:schemeClr>
                </a:solidFill>
                <a:latin typeface="Gill Sans MT"/>
                <a:ea typeface="楷体"/>
              </a:rPr>
              <a:t>Write operation should minimize NVM memory allocation.</a:t>
            </a:r>
            <a:r>
              <a:rPr lang="en-US" sz="2800" b="0">
                <a:solidFill>
                  <a:schemeClr val="accent1">
                    <a:lumMod val="50000"/>
                  </a:schemeClr>
                </a:solidFill>
                <a:latin typeface="Gill Sans MT"/>
                <a:ea typeface="楷体"/>
              </a:rPr>
              <a:t> </a:t>
            </a:r>
            <a:endParaRPr lang="en-US" sz="2800">
              <a:solidFill>
                <a:schemeClr val="accent1">
                  <a:lumMod val="50000"/>
                </a:schemeClr>
              </a:solidFill>
            </a:endParaRPr>
          </a:p>
          <a:p>
            <a:pPr>
              <a:buFont typeface="Courier New" panose="020B0604020202020204" pitchFamily="34" charset="0"/>
              <a:buChar char="o"/>
            </a:pPr>
            <a:r>
              <a:rPr lang="en-US" sz="2800" b="0">
                <a:solidFill>
                  <a:schemeClr val="accent1">
                    <a:lumMod val="50000"/>
                  </a:schemeClr>
                </a:solidFill>
                <a:latin typeface="Gill Sans MT"/>
                <a:ea typeface="楷体"/>
              </a:rPr>
              <a:t>GA</a:t>
            </a:r>
            <a:r>
              <a:rPr lang="en-US" sz="2800" b="0" baseline="-25000">
                <a:solidFill>
                  <a:schemeClr val="accent1">
                    <a:lumMod val="50000"/>
                  </a:schemeClr>
                </a:solidFill>
                <a:latin typeface="Gill Sans MT"/>
                <a:ea typeface="楷体"/>
              </a:rPr>
              <a:t>5</a:t>
            </a:r>
            <a:r>
              <a:rPr lang="en-US" sz="2800" b="0">
                <a:solidFill>
                  <a:schemeClr val="accent1">
                    <a:lumMod val="50000"/>
                  </a:schemeClr>
                </a:solidFill>
                <a:latin typeface="Gill Sans MT"/>
                <a:ea typeface="楷体"/>
              </a:rPr>
              <a:t>. </a:t>
            </a:r>
            <a:r>
              <a:rPr lang="en-US" sz="2800" b="0" i="1">
                <a:solidFill>
                  <a:schemeClr val="accent1">
                    <a:lumMod val="50000"/>
                  </a:schemeClr>
                </a:solidFill>
                <a:latin typeface="Gill Sans MT"/>
                <a:ea typeface="楷体"/>
              </a:rPr>
              <a:t>Scan operation should maximize sequential read to NVM</a:t>
            </a:r>
            <a:r>
              <a:rPr lang="en-US" sz="2800" b="0">
                <a:solidFill>
                  <a:schemeClr val="accent1">
                    <a:lumMod val="50000"/>
                  </a:schemeClr>
                </a:solidFill>
                <a:latin typeface="Gill Sans MT"/>
                <a:ea typeface="楷体"/>
              </a:rPr>
              <a:t>.</a:t>
            </a:r>
          </a:p>
          <a:p>
            <a:endParaRPr lang="en-US" b="0">
              <a:solidFill>
                <a:schemeClr val="accent1">
                  <a:lumMod val="50000"/>
                </a:schemeClr>
              </a:solidFill>
              <a:latin typeface="Gill Sans MT"/>
              <a:ea typeface="楷体"/>
            </a:endParaRPr>
          </a:p>
          <a:p>
            <a:pPr>
              <a:buFont typeface="Wingdings" panose="020B0604020202020204" pitchFamily="34" charset="0"/>
              <a:buChar char="§"/>
            </a:pPr>
            <a:r>
              <a:rPr lang="en-US" sz="2800" b="0">
                <a:latin typeface="Gill Sans MT"/>
                <a:ea typeface="楷体"/>
              </a:rPr>
              <a:t>a doubly linked list of B+-tree-like leaf nodes, called data nodes, each containing multiple key-value pairs </a:t>
            </a:r>
            <a:br>
              <a:rPr lang="en-US" b="0">
                <a:latin typeface="Gill Sans MT"/>
                <a:ea typeface="楷体"/>
              </a:rPr>
            </a:br>
            <a:endParaRPr lang="en-US" b="0">
              <a:latin typeface="Gill Sans MT"/>
              <a:ea typeface="楷体"/>
            </a:endParaRPr>
          </a:p>
        </p:txBody>
      </p:sp>
    </p:spTree>
    <p:extLst>
      <p:ext uri="{BB962C8B-B14F-4D97-AF65-F5344CB8AC3E}">
        <p14:creationId xmlns:p14="http://schemas.microsoft.com/office/powerpoint/2010/main" val="88266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C6AB-FAFC-46F4-B8D9-402C6591A4AB}"/>
              </a:ext>
            </a:extLst>
          </p:cNvPr>
          <p:cNvSpPr>
            <a:spLocks noGrp="1"/>
          </p:cNvSpPr>
          <p:nvPr>
            <p:ph type="title"/>
          </p:nvPr>
        </p:nvSpPr>
        <p:spPr/>
        <p:txBody>
          <a:bodyPr>
            <a:normAutofit/>
          </a:bodyPr>
          <a:lstStyle/>
          <a:p>
            <a:r>
              <a:rPr lang="en-US" b="0">
                <a:latin typeface="Gill Sans MT"/>
              </a:rPr>
              <a:t>Read-optimized Concurrency Control </a:t>
            </a:r>
            <a:endParaRPr lang="en-US"/>
          </a:p>
        </p:txBody>
      </p:sp>
      <p:sp>
        <p:nvSpPr>
          <p:cNvPr id="3" name="Content Placeholder 2">
            <a:extLst>
              <a:ext uri="{FF2B5EF4-FFF2-40B4-BE49-F238E27FC236}">
                <a16:creationId xmlns:a16="http://schemas.microsoft.com/office/drawing/2014/main" id="{5EB76477-9595-4BE8-9CBD-69727E5D6316}"/>
              </a:ext>
            </a:extLst>
          </p:cNvPr>
          <p:cNvSpPr>
            <a:spLocks noGrp="1"/>
          </p:cNvSpPr>
          <p:nvPr>
            <p:ph idx="1"/>
          </p:nvPr>
        </p:nvSpPr>
        <p:spPr>
          <a:xfrm>
            <a:off x="838200" y="1213837"/>
            <a:ext cx="4996250" cy="4963126"/>
          </a:xfrm>
        </p:spPr>
        <p:txBody>
          <a:bodyPr vert="horz" lIns="91440" tIns="45720" rIns="91440" bIns="45720" rtlCol="0" anchor="t">
            <a:normAutofit fontScale="85000" lnSpcReduction="20000"/>
          </a:bodyPr>
          <a:lstStyle/>
          <a:p>
            <a:pPr>
              <a:buFont typeface="Courier New" panose="020B0604020202020204" pitchFamily="34" charset="0"/>
              <a:buChar char="o"/>
            </a:pPr>
            <a:r>
              <a:rPr lang="en-US" sz="2800" b="0">
                <a:solidFill>
                  <a:schemeClr val="accent1">
                    <a:lumMod val="50000"/>
                  </a:schemeClr>
                </a:solidFill>
                <a:latin typeface="Gill Sans MT"/>
                <a:ea typeface="微软雅黑"/>
              </a:rPr>
              <a:t>GC</a:t>
            </a:r>
            <a:r>
              <a:rPr lang="en-US" sz="2800" b="0" baseline="-25000">
                <a:solidFill>
                  <a:schemeClr val="accent1">
                    <a:lumMod val="50000"/>
                  </a:schemeClr>
                </a:solidFill>
                <a:latin typeface="Gill Sans MT"/>
                <a:ea typeface="微软雅黑"/>
              </a:rPr>
              <a:t>1</a:t>
            </a:r>
            <a:r>
              <a:rPr lang="en-US" sz="2800" b="0">
                <a:solidFill>
                  <a:schemeClr val="accent1">
                    <a:lumMod val="50000"/>
                  </a:schemeClr>
                </a:solidFill>
                <a:latin typeface="Gill Sans MT"/>
                <a:ea typeface="微软雅黑"/>
              </a:rPr>
              <a:t>. </a:t>
            </a:r>
            <a:r>
              <a:rPr lang="en-US" sz="2800" b="0" i="1">
                <a:solidFill>
                  <a:schemeClr val="accent1">
                    <a:lumMod val="50000"/>
                  </a:schemeClr>
                </a:solidFill>
                <a:latin typeface="Gill Sans MT"/>
                <a:ea typeface="微软雅黑"/>
              </a:rPr>
              <a:t>Maximize concurrent access for both scalability and full NVM bandwidth utilization.</a:t>
            </a:r>
            <a:r>
              <a:rPr lang="en-US" sz="2800" b="0">
                <a:solidFill>
                  <a:schemeClr val="accent1">
                    <a:lumMod val="50000"/>
                  </a:schemeClr>
                </a:solidFill>
                <a:latin typeface="Gill Sans MT"/>
                <a:ea typeface="微软雅黑"/>
              </a:rPr>
              <a:t> </a:t>
            </a:r>
            <a:endParaRPr lang="en-US" sz="2800">
              <a:solidFill>
                <a:schemeClr val="accent1">
                  <a:lumMod val="50000"/>
                </a:schemeClr>
              </a:solidFill>
            </a:endParaRPr>
          </a:p>
          <a:p>
            <a:pPr>
              <a:buFont typeface="Courier New" panose="020B0604020202020204" pitchFamily="34" charset="0"/>
              <a:buChar char="o"/>
            </a:pPr>
            <a:r>
              <a:rPr lang="en-US" sz="2800" b="0">
                <a:solidFill>
                  <a:schemeClr val="accent1">
                    <a:lumMod val="50000"/>
                  </a:schemeClr>
                </a:solidFill>
                <a:latin typeface="Gill Sans MT"/>
                <a:ea typeface="微软雅黑"/>
              </a:rPr>
              <a:t>GC</a:t>
            </a:r>
            <a:r>
              <a:rPr lang="en-US" sz="2800" b="0" baseline="-25000">
                <a:solidFill>
                  <a:schemeClr val="accent1">
                    <a:lumMod val="50000"/>
                  </a:schemeClr>
                </a:solidFill>
                <a:latin typeface="Gill Sans MT"/>
                <a:ea typeface="微软雅黑"/>
              </a:rPr>
              <a:t>3</a:t>
            </a:r>
            <a:r>
              <a:rPr lang="en-US" sz="2800" b="0">
                <a:solidFill>
                  <a:schemeClr val="accent1">
                    <a:lumMod val="50000"/>
                  </a:schemeClr>
                </a:solidFill>
                <a:latin typeface="Gill Sans MT"/>
                <a:ea typeface="微软雅黑"/>
              </a:rPr>
              <a:t>.</a:t>
            </a:r>
            <a:r>
              <a:rPr lang="en-US" sz="2800" b="0" i="1">
                <a:solidFill>
                  <a:schemeClr val="accent1">
                    <a:lumMod val="50000"/>
                  </a:schemeClr>
                </a:solidFill>
                <a:latin typeface="Gill Sans MT"/>
                <a:ea typeface="微软雅黑"/>
              </a:rPr>
              <a:t> An index’s data size should not affect the operation progress. </a:t>
            </a:r>
          </a:p>
          <a:p>
            <a:pPr>
              <a:buFont typeface="Courier New" panose="020B0604020202020204" pitchFamily="34" charset="0"/>
              <a:buChar char="o"/>
            </a:pPr>
            <a:r>
              <a:rPr lang="en-US" sz="2800" b="0">
                <a:solidFill>
                  <a:schemeClr val="accent1">
                    <a:lumMod val="50000"/>
                  </a:schemeClr>
                </a:solidFill>
                <a:latin typeface="Gill Sans MT"/>
                <a:ea typeface="微软雅黑"/>
              </a:rPr>
              <a:t>GA</a:t>
            </a:r>
            <a:r>
              <a:rPr lang="en-US" sz="2800" b="0" baseline="-25000">
                <a:solidFill>
                  <a:schemeClr val="accent1">
                    <a:lumMod val="50000"/>
                  </a:schemeClr>
                </a:solidFill>
                <a:latin typeface="Gill Sans MT"/>
                <a:ea typeface="微软雅黑"/>
              </a:rPr>
              <a:t>2</a:t>
            </a:r>
            <a:r>
              <a:rPr lang="en-US" sz="2800" b="0">
                <a:solidFill>
                  <a:schemeClr val="accent1">
                    <a:lumMod val="50000"/>
                  </a:schemeClr>
                </a:solidFill>
                <a:latin typeface="Gill Sans MT"/>
                <a:ea typeface="微软雅黑"/>
              </a:rPr>
              <a:t>. </a:t>
            </a:r>
            <a:r>
              <a:rPr lang="en-US" sz="2800" b="0" i="1">
                <a:solidFill>
                  <a:schemeClr val="accent1">
                    <a:lumMod val="50000"/>
                  </a:schemeClr>
                </a:solidFill>
                <a:latin typeface="Gill Sans MT"/>
                <a:ea typeface="微软雅黑"/>
              </a:rPr>
              <a:t>Read operation should minimize NVM writes</a:t>
            </a:r>
            <a:r>
              <a:rPr lang="en-US" sz="2800" b="0">
                <a:solidFill>
                  <a:schemeClr val="accent1">
                    <a:lumMod val="50000"/>
                  </a:schemeClr>
                </a:solidFill>
                <a:latin typeface="Gill Sans MT"/>
                <a:ea typeface="微软雅黑"/>
              </a:rPr>
              <a:t>.</a:t>
            </a:r>
          </a:p>
          <a:p>
            <a:endParaRPr lang="en-US" sz="2800" b="0">
              <a:solidFill>
                <a:schemeClr val="accent1">
                  <a:lumMod val="50000"/>
                </a:schemeClr>
              </a:solidFill>
              <a:latin typeface="Gill Sans MT"/>
              <a:ea typeface="微软雅黑"/>
            </a:endParaRPr>
          </a:p>
          <a:p>
            <a:pPr>
              <a:buFont typeface="Wingdings" panose="020B0604020202020204" pitchFamily="34" charset="0"/>
              <a:buChar char="§"/>
            </a:pPr>
            <a:r>
              <a:rPr lang="en-US" sz="2800" b="0">
                <a:latin typeface="Gill Sans MT"/>
                <a:ea typeface="微软雅黑"/>
              </a:rPr>
              <a:t>For scalability, </a:t>
            </a:r>
            <a:r>
              <a:rPr lang="en-US" sz="2800" b="0" err="1">
                <a:latin typeface="Gill Sans MT"/>
                <a:ea typeface="微软雅黑"/>
              </a:rPr>
              <a:t>PACTree</a:t>
            </a:r>
            <a:r>
              <a:rPr lang="en-US" sz="2800" b="0">
                <a:latin typeface="Gill Sans MT"/>
                <a:ea typeface="微软雅黑"/>
              </a:rPr>
              <a:t> maximizes the concurrent execution(GC</a:t>
            </a:r>
            <a:r>
              <a:rPr lang="en-US" sz="2800" b="0" baseline="-25000">
                <a:latin typeface="Gill Sans MT"/>
                <a:ea typeface="微软雅黑"/>
              </a:rPr>
              <a:t>1</a:t>
            </a:r>
            <a:r>
              <a:rPr lang="en-US" sz="2800" b="0">
                <a:latin typeface="Gill Sans MT"/>
                <a:ea typeface="微软雅黑"/>
              </a:rPr>
              <a:t>)</a:t>
            </a:r>
          </a:p>
          <a:p>
            <a:pPr>
              <a:buFont typeface="Wingdings" panose="020B0604020202020204" pitchFamily="34" charset="0"/>
              <a:buChar char="§"/>
            </a:pPr>
            <a:r>
              <a:rPr lang="en-US" sz="2800" b="0">
                <a:latin typeface="Gill Sans MT"/>
                <a:ea typeface="微软雅黑"/>
              </a:rPr>
              <a:t>readers do not change the lock</a:t>
            </a:r>
            <a:br>
              <a:rPr lang="en-US" sz="2800" b="0">
                <a:latin typeface="Gill Sans MT"/>
                <a:ea typeface="微软雅黑"/>
              </a:rPr>
            </a:br>
            <a:r>
              <a:rPr lang="en-US" sz="2800" b="0">
                <a:latin typeface="Gill Sans MT"/>
                <a:ea typeface="微软雅黑"/>
              </a:rPr>
              <a:t>status on NVM; hence, no writes (GA</a:t>
            </a:r>
            <a:r>
              <a:rPr lang="en-US" sz="2800" b="0" baseline="-25000">
                <a:latin typeface="Gill Sans MT"/>
                <a:ea typeface="微软雅黑"/>
              </a:rPr>
              <a:t>2</a:t>
            </a:r>
            <a:r>
              <a:rPr lang="en-US" sz="2800" b="0">
                <a:latin typeface="Gill Sans MT"/>
                <a:ea typeface="微软雅黑"/>
              </a:rPr>
              <a:t>)</a:t>
            </a:r>
          </a:p>
          <a:p>
            <a:pPr>
              <a:buFont typeface="Wingdings" panose="020B0604020202020204" pitchFamily="34" charset="0"/>
              <a:buChar char="§"/>
            </a:pPr>
            <a:r>
              <a:rPr lang="en-US" sz="2800" b="0">
                <a:latin typeface="Gill Sans MT"/>
                <a:ea typeface="微软雅黑"/>
              </a:rPr>
              <a:t>the progress is not affected by data size/footprint (GC</a:t>
            </a:r>
            <a:r>
              <a:rPr lang="en-US" sz="2800" b="0" baseline="-25000">
                <a:latin typeface="Gill Sans MT"/>
                <a:ea typeface="微软雅黑"/>
              </a:rPr>
              <a:t>3</a:t>
            </a:r>
            <a:r>
              <a:rPr lang="en-US" sz="2800" b="0">
                <a:latin typeface="Gill Sans MT"/>
                <a:ea typeface="微软雅黑"/>
              </a:rPr>
              <a:t>) </a:t>
            </a:r>
          </a:p>
        </p:txBody>
      </p:sp>
      <p:pic>
        <p:nvPicPr>
          <p:cNvPr id="5" name="Picture 4" descr="Diagram&#10;&#10;Description automatically generated">
            <a:extLst>
              <a:ext uri="{FF2B5EF4-FFF2-40B4-BE49-F238E27FC236}">
                <a16:creationId xmlns:a16="http://schemas.microsoft.com/office/drawing/2014/main" id="{5C3F8F94-AABC-4408-BC54-16D9B73E38E3}"/>
              </a:ext>
            </a:extLst>
          </p:cNvPr>
          <p:cNvPicPr>
            <a:picLocks noChangeAspect="1"/>
          </p:cNvPicPr>
          <p:nvPr/>
        </p:nvPicPr>
        <p:blipFill>
          <a:blip r:embed="rId3"/>
          <a:stretch>
            <a:fillRect/>
          </a:stretch>
        </p:blipFill>
        <p:spPr>
          <a:xfrm>
            <a:off x="5843442" y="1790485"/>
            <a:ext cx="6182358" cy="3974586"/>
          </a:xfrm>
          <a:prstGeom prst="rect">
            <a:avLst/>
          </a:prstGeom>
        </p:spPr>
      </p:pic>
    </p:spTree>
    <p:extLst>
      <p:ext uri="{BB962C8B-B14F-4D97-AF65-F5344CB8AC3E}">
        <p14:creationId xmlns:p14="http://schemas.microsoft.com/office/powerpoint/2010/main" val="214967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C6AB-FAFC-46F4-B8D9-402C6591A4AB}"/>
              </a:ext>
            </a:extLst>
          </p:cNvPr>
          <p:cNvSpPr>
            <a:spLocks noGrp="1"/>
          </p:cNvSpPr>
          <p:nvPr>
            <p:ph type="title"/>
          </p:nvPr>
        </p:nvSpPr>
        <p:spPr/>
        <p:txBody>
          <a:bodyPr>
            <a:normAutofit/>
          </a:bodyPr>
          <a:lstStyle/>
          <a:p>
            <a:r>
              <a:rPr lang="en-US" b="0">
                <a:latin typeface="Gill Sans MT"/>
              </a:rPr>
              <a:t>Asynchronous structural modification </a:t>
            </a:r>
            <a:endParaRPr lang="en-US"/>
          </a:p>
        </p:txBody>
      </p:sp>
      <p:sp>
        <p:nvSpPr>
          <p:cNvPr id="3" name="Content Placeholder 2">
            <a:extLst>
              <a:ext uri="{FF2B5EF4-FFF2-40B4-BE49-F238E27FC236}">
                <a16:creationId xmlns:a16="http://schemas.microsoft.com/office/drawing/2014/main" id="{5EB76477-9595-4BE8-9CBD-69727E5D6316}"/>
              </a:ext>
            </a:extLst>
          </p:cNvPr>
          <p:cNvSpPr>
            <a:spLocks noGrp="1"/>
          </p:cNvSpPr>
          <p:nvPr>
            <p:ph idx="1"/>
          </p:nvPr>
        </p:nvSpPr>
        <p:spPr>
          <a:xfrm>
            <a:off x="838200" y="1213837"/>
            <a:ext cx="5250249" cy="4963126"/>
          </a:xfrm>
        </p:spPr>
        <p:txBody>
          <a:bodyPr vert="horz" lIns="91440" tIns="45720" rIns="91440" bIns="45720" rtlCol="0" anchor="t">
            <a:normAutofit/>
          </a:bodyPr>
          <a:lstStyle/>
          <a:p>
            <a:pPr>
              <a:buFont typeface="Courier New" panose="020B0604020202020204" pitchFamily="34" charset="0"/>
              <a:buChar char="o"/>
            </a:pPr>
            <a:r>
              <a:rPr lang="en-US" sz="2400" b="0">
                <a:solidFill>
                  <a:schemeClr val="accent1">
                    <a:lumMod val="50000"/>
                  </a:schemeClr>
                </a:solidFill>
                <a:latin typeface="Gill Sans MT"/>
                <a:ea typeface="微软雅黑"/>
              </a:rPr>
              <a:t>GC</a:t>
            </a:r>
            <a:r>
              <a:rPr lang="en-US" sz="2400" b="0" baseline="-25000">
                <a:solidFill>
                  <a:schemeClr val="accent1">
                    <a:lumMod val="50000"/>
                  </a:schemeClr>
                </a:solidFill>
                <a:latin typeface="Gill Sans MT"/>
                <a:ea typeface="微软雅黑"/>
              </a:rPr>
              <a:t>2</a:t>
            </a:r>
            <a:r>
              <a:rPr lang="en-US" sz="2400" b="0">
                <a:solidFill>
                  <a:schemeClr val="accent1">
                    <a:lumMod val="50000"/>
                  </a:schemeClr>
                </a:solidFill>
                <a:latin typeface="Gill Sans MT"/>
                <a:ea typeface="微软雅黑"/>
              </a:rPr>
              <a:t>. </a:t>
            </a:r>
            <a:r>
              <a:rPr lang="en-US" sz="2400" b="0" i="1">
                <a:solidFill>
                  <a:schemeClr val="accent1">
                    <a:lumMod val="50000"/>
                  </a:schemeClr>
                </a:solidFill>
                <a:latin typeface="Gill Sans MT"/>
                <a:ea typeface="微软雅黑"/>
              </a:rPr>
              <a:t>Minimize the blocking time of structural modification operations. </a:t>
            </a:r>
            <a:endParaRPr lang="en-US" sz="2400" b="0">
              <a:solidFill>
                <a:schemeClr val="accent1">
                  <a:lumMod val="50000"/>
                </a:schemeClr>
              </a:solidFill>
              <a:latin typeface="Gill Sans MT"/>
              <a:ea typeface="微软雅黑"/>
            </a:endParaRPr>
          </a:p>
          <a:p>
            <a:pPr>
              <a:buFont typeface="Courier New" panose="020B0604020202020204" pitchFamily="34" charset="0"/>
              <a:buChar char="o"/>
            </a:pPr>
            <a:r>
              <a:rPr lang="en-US" sz="2400" b="0">
                <a:solidFill>
                  <a:schemeClr val="accent1">
                    <a:lumMod val="50000"/>
                  </a:schemeClr>
                </a:solidFill>
                <a:latin typeface="Gill Sans MT"/>
                <a:ea typeface="微软雅黑"/>
              </a:rPr>
              <a:t>GA</a:t>
            </a:r>
            <a:r>
              <a:rPr lang="en-US" sz="2400" b="0" baseline="-25000">
                <a:solidFill>
                  <a:schemeClr val="accent1">
                    <a:lumMod val="50000"/>
                  </a:schemeClr>
                </a:solidFill>
                <a:latin typeface="Gill Sans MT"/>
                <a:ea typeface="微软雅黑"/>
              </a:rPr>
              <a:t>3</a:t>
            </a:r>
            <a:r>
              <a:rPr lang="en-US" sz="2400" b="0">
                <a:solidFill>
                  <a:schemeClr val="accent1">
                    <a:lumMod val="50000"/>
                  </a:schemeClr>
                </a:solidFill>
                <a:latin typeface="Gill Sans MT"/>
                <a:ea typeface="微软雅黑"/>
              </a:rPr>
              <a:t>. </a:t>
            </a:r>
            <a:r>
              <a:rPr lang="en-US" sz="2400" b="0" i="1">
                <a:solidFill>
                  <a:schemeClr val="accent1">
                    <a:lumMod val="50000"/>
                  </a:schemeClr>
                </a:solidFill>
                <a:latin typeface="Gill Sans MT"/>
                <a:ea typeface="微软雅黑"/>
              </a:rPr>
              <a:t>Write operation should minimize NVM memory allocation.</a:t>
            </a:r>
            <a:r>
              <a:rPr lang="en-US" sz="2400" b="0">
                <a:solidFill>
                  <a:schemeClr val="accent1">
                    <a:lumMod val="50000"/>
                  </a:schemeClr>
                </a:solidFill>
                <a:latin typeface="Gill Sans MT"/>
                <a:ea typeface="微软雅黑"/>
              </a:rPr>
              <a:t> </a:t>
            </a:r>
          </a:p>
          <a:p>
            <a:pPr>
              <a:buFont typeface="Courier New" panose="020B0604020202020204" pitchFamily="34" charset="0"/>
              <a:buChar char="o"/>
            </a:pPr>
            <a:r>
              <a:rPr lang="en-US" sz="2400" b="0">
                <a:solidFill>
                  <a:schemeClr val="accent1">
                    <a:lumMod val="50000"/>
                  </a:schemeClr>
                </a:solidFill>
                <a:latin typeface="Gill Sans MT"/>
                <a:ea typeface="微软雅黑"/>
              </a:rPr>
              <a:t>GA</a:t>
            </a:r>
            <a:r>
              <a:rPr lang="en-US" sz="2400" b="0" baseline="-25000">
                <a:solidFill>
                  <a:schemeClr val="accent1">
                    <a:lumMod val="50000"/>
                  </a:schemeClr>
                </a:solidFill>
                <a:latin typeface="Gill Sans MT"/>
                <a:ea typeface="微软雅黑"/>
              </a:rPr>
              <a:t>4</a:t>
            </a:r>
            <a:r>
              <a:rPr lang="en-US" sz="2400" b="0">
                <a:solidFill>
                  <a:schemeClr val="accent1">
                    <a:lumMod val="50000"/>
                  </a:schemeClr>
                </a:solidFill>
                <a:latin typeface="Gill Sans MT"/>
                <a:ea typeface="微软雅黑"/>
              </a:rPr>
              <a:t>. </a:t>
            </a:r>
            <a:r>
              <a:rPr lang="en-US" sz="2400" b="0" i="1">
                <a:solidFill>
                  <a:schemeClr val="accent1">
                    <a:lumMod val="50000"/>
                  </a:schemeClr>
                </a:solidFill>
                <a:latin typeface="Gill Sans MT"/>
                <a:ea typeface="微软雅黑"/>
              </a:rPr>
              <a:t>Write operation should minimize NVM persistence operation.</a:t>
            </a:r>
          </a:p>
          <a:p>
            <a:endParaRPr lang="en-US" sz="2400" b="0" i="1">
              <a:solidFill>
                <a:schemeClr val="accent1">
                  <a:lumMod val="50000"/>
                </a:schemeClr>
              </a:solidFill>
            </a:endParaRPr>
          </a:p>
          <a:p>
            <a:pPr>
              <a:buFont typeface="Wingdings" panose="020B0604020202020204" pitchFamily="34" charset="0"/>
              <a:buChar char="§"/>
            </a:pPr>
            <a:r>
              <a:rPr lang="en-US" sz="2400" b="0">
                <a:latin typeface="Gill Sans MT"/>
              </a:rPr>
              <a:t>Insert and delete operations can trigger a structural modification</a:t>
            </a:r>
          </a:p>
          <a:p>
            <a:pPr>
              <a:buFont typeface="Wingdings" panose="020B0604020202020204" pitchFamily="34" charset="0"/>
              <a:buChar char="§"/>
            </a:pPr>
            <a:r>
              <a:rPr lang="en-US" sz="2400" b="0">
                <a:latin typeface="Gill Sans MT"/>
              </a:rPr>
              <a:t>decouples the expensive search layer update from the critical path </a:t>
            </a:r>
          </a:p>
          <a:p>
            <a:endParaRPr lang="en-US" sz="2400" b="0">
              <a:latin typeface="Gill Sans MT"/>
            </a:endParaRPr>
          </a:p>
        </p:txBody>
      </p:sp>
      <p:pic>
        <p:nvPicPr>
          <p:cNvPr id="9" name="Picture 4" descr="Diagram&#10;&#10;Description automatically generated">
            <a:extLst>
              <a:ext uri="{FF2B5EF4-FFF2-40B4-BE49-F238E27FC236}">
                <a16:creationId xmlns:a16="http://schemas.microsoft.com/office/drawing/2014/main" id="{1F183793-8112-4EE0-95F9-59DE4A2521C1}"/>
              </a:ext>
            </a:extLst>
          </p:cNvPr>
          <p:cNvPicPr>
            <a:picLocks noChangeAspect="1"/>
          </p:cNvPicPr>
          <p:nvPr/>
        </p:nvPicPr>
        <p:blipFill>
          <a:blip r:embed="rId3"/>
          <a:stretch>
            <a:fillRect/>
          </a:stretch>
        </p:blipFill>
        <p:spPr>
          <a:xfrm>
            <a:off x="5843442" y="1790485"/>
            <a:ext cx="6182358" cy="3974586"/>
          </a:xfrm>
          <a:prstGeom prst="rect">
            <a:avLst/>
          </a:prstGeom>
        </p:spPr>
      </p:pic>
    </p:spTree>
    <p:extLst>
      <p:ext uri="{BB962C8B-B14F-4D97-AF65-F5344CB8AC3E}">
        <p14:creationId xmlns:p14="http://schemas.microsoft.com/office/powerpoint/2010/main" val="3371936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6EE8-4900-47C0-8977-18AAAA95D80A}"/>
              </a:ext>
            </a:extLst>
          </p:cNvPr>
          <p:cNvSpPr>
            <a:spLocks noGrp="1"/>
          </p:cNvSpPr>
          <p:nvPr>
            <p:ph type="title"/>
          </p:nvPr>
        </p:nvSpPr>
        <p:spPr/>
        <p:txBody>
          <a:bodyPr>
            <a:normAutofit/>
          </a:bodyPr>
          <a:lstStyle/>
          <a:p>
            <a:r>
              <a:rPr lang="en-US" b="0">
                <a:latin typeface="Gill Sans MT"/>
              </a:rPr>
              <a:t>Mostly log-free crash consistency </a:t>
            </a:r>
            <a:endParaRPr lang="en-US"/>
          </a:p>
        </p:txBody>
      </p:sp>
      <p:pic>
        <p:nvPicPr>
          <p:cNvPr id="5" name="Picture 4" descr="Diagram&#10;&#10;Description automatically generated">
            <a:extLst>
              <a:ext uri="{FF2B5EF4-FFF2-40B4-BE49-F238E27FC236}">
                <a16:creationId xmlns:a16="http://schemas.microsoft.com/office/drawing/2014/main" id="{C388FA5B-728D-4888-89C7-8AE4D360DB29}"/>
              </a:ext>
            </a:extLst>
          </p:cNvPr>
          <p:cNvPicPr>
            <a:picLocks noChangeAspect="1"/>
          </p:cNvPicPr>
          <p:nvPr/>
        </p:nvPicPr>
        <p:blipFill>
          <a:blip r:embed="rId3"/>
          <a:stretch>
            <a:fillRect/>
          </a:stretch>
        </p:blipFill>
        <p:spPr>
          <a:xfrm>
            <a:off x="5843442" y="1790485"/>
            <a:ext cx="6182358" cy="3974586"/>
          </a:xfrm>
          <a:prstGeom prst="rect">
            <a:avLst/>
          </a:prstGeom>
        </p:spPr>
      </p:pic>
      <p:sp>
        <p:nvSpPr>
          <p:cNvPr id="3" name="Content Placeholder 2">
            <a:extLst>
              <a:ext uri="{FF2B5EF4-FFF2-40B4-BE49-F238E27FC236}">
                <a16:creationId xmlns:a16="http://schemas.microsoft.com/office/drawing/2014/main" id="{5C71882F-63D3-4D82-938E-121528A88EDE}"/>
              </a:ext>
            </a:extLst>
          </p:cNvPr>
          <p:cNvSpPr>
            <a:spLocks noGrp="1"/>
          </p:cNvSpPr>
          <p:nvPr>
            <p:ph idx="1"/>
          </p:nvPr>
        </p:nvSpPr>
        <p:spPr>
          <a:xfrm>
            <a:off x="838200" y="1213837"/>
            <a:ext cx="5263979" cy="4963126"/>
          </a:xfrm>
        </p:spPr>
        <p:txBody>
          <a:bodyPr vert="horz" lIns="91440" tIns="45720" rIns="91440" bIns="45720" rtlCol="0" anchor="t">
            <a:normAutofit/>
          </a:bodyPr>
          <a:lstStyle/>
          <a:p>
            <a:pPr>
              <a:buFont typeface="Courier New" panose="020B0604020202020204" pitchFamily="34" charset="0"/>
              <a:buChar char="o"/>
            </a:pPr>
            <a:r>
              <a:rPr lang="en-US" sz="2400" b="0">
                <a:solidFill>
                  <a:schemeClr val="accent1">
                    <a:lumMod val="50000"/>
                  </a:schemeClr>
                </a:solidFill>
                <a:latin typeface="Gill Sans MT"/>
                <a:ea typeface="楷体"/>
              </a:rPr>
              <a:t>GA</a:t>
            </a:r>
            <a:r>
              <a:rPr lang="en-US" sz="2400" b="0" baseline="-25000">
                <a:solidFill>
                  <a:schemeClr val="accent1">
                    <a:lumMod val="50000"/>
                  </a:schemeClr>
                </a:solidFill>
                <a:latin typeface="Gill Sans MT"/>
                <a:ea typeface="楷体"/>
              </a:rPr>
              <a:t>4</a:t>
            </a:r>
            <a:r>
              <a:rPr lang="en-US" sz="2400" b="0">
                <a:solidFill>
                  <a:schemeClr val="accent1">
                    <a:lumMod val="50000"/>
                  </a:schemeClr>
                </a:solidFill>
                <a:latin typeface="Gill Sans MT"/>
                <a:ea typeface="楷体"/>
              </a:rPr>
              <a:t>. </a:t>
            </a:r>
            <a:r>
              <a:rPr lang="en-US" sz="2400" b="0" i="1">
                <a:solidFill>
                  <a:schemeClr val="accent1">
                    <a:lumMod val="50000"/>
                  </a:schemeClr>
                </a:solidFill>
                <a:latin typeface="Gill Sans MT"/>
                <a:ea typeface="楷体"/>
              </a:rPr>
              <a:t>Write operation should minimize NVM persistence operation. </a:t>
            </a:r>
            <a:endParaRPr lang="en-US" sz="2400">
              <a:solidFill>
                <a:schemeClr val="accent1">
                  <a:lumMod val="50000"/>
                </a:schemeClr>
              </a:solidFill>
            </a:endParaRPr>
          </a:p>
          <a:p>
            <a:endParaRPr lang="en-US" sz="2800" b="0" i="1">
              <a:solidFill>
                <a:schemeClr val="accent1">
                  <a:lumMod val="50000"/>
                </a:schemeClr>
              </a:solidFill>
              <a:latin typeface="Gill Sans MT"/>
              <a:ea typeface="楷体"/>
            </a:endParaRPr>
          </a:p>
          <a:p>
            <a:pPr>
              <a:buFont typeface="Wingdings" panose="020B0604020202020204" pitchFamily="34" charset="0"/>
              <a:buChar char="§"/>
            </a:pPr>
            <a:r>
              <a:rPr lang="en-US" sz="2800" b="0">
                <a:latin typeface="Gill Sans MT"/>
                <a:ea typeface="楷体"/>
              </a:rPr>
              <a:t>leverages the slotted list and the valid bitmap in a data node </a:t>
            </a:r>
            <a:endParaRPr lang="en-US" b="0">
              <a:latin typeface="Gill Sans MT"/>
              <a:ea typeface="楷体"/>
            </a:endParaRPr>
          </a:p>
          <a:p>
            <a:pPr lvl="1"/>
            <a:endParaRPr lang="en-US" b="0" i="1">
              <a:solidFill>
                <a:srgbClr val="000000"/>
              </a:solidFill>
              <a:latin typeface="Gill Sans MT"/>
              <a:ea typeface="楷体"/>
            </a:endParaRPr>
          </a:p>
          <a:p>
            <a:pPr>
              <a:buFont typeface="Wingdings" panose="020B0604020202020204" pitchFamily="34" charset="0"/>
              <a:buChar char="§"/>
            </a:pPr>
            <a:endParaRPr lang="en-US" b="0">
              <a:solidFill>
                <a:srgbClr val="000000"/>
              </a:solidFill>
              <a:latin typeface="Gill Sans MT"/>
              <a:ea typeface="微软雅黑"/>
            </a:endParaRPr>
          </a:p>
        </p:txBody>
      </p:sp>
    </p:spTree>
    <p:extLst>
      <p:ext uri="{BB962C8B-B14F-4D97-AF65-F5344CB8AC3E}">
        <p14:creationId xmlns:p14="http://schemas.microsoft.com/office/powerpoint/2010/main" val="1803185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6EE8-4900-47C0-8977-18AAAA95D80A}"/>
              </a:ext>
            </a:extLst>
          </p:cNvPr>
          <p:cNvSpPr>
            <a:spLocks noGrp="1"/>
          </p:cNvSpPr>
          <p:nvPr>
            <p:ph type="title"/>
          </p:nvPr>
        </p:nvSpPr>
        <p:spPr/>
        <p:txBody>
          <a:bodyPr>
            <a:normAutofit/>
          </a:bodyPr>
          <a:lstStyle/>
          <a:p>
            <a:r>
              <a:rPr lang="en-US" b="0">
                <a:latin typeface="Gill Sans MT"/>
              </a:rPr>
              <a:t>Selective persistence in a data node </a:t>
            </a:r>
            <a:endParaRPr lang="en-US"/>
          </a:p>
        </p:txBody>
      </p:sp>
      <p:pic>
        <p:nvPicPr>
          <p:cNvPr id="5" name="Picture 4" descr="Diagram&#10;&#10;Description automatically generated">
            <a:extLst>
              <a:ext uri="{FF2B5EF4-FFF2-40B4-BE49-F238E27FC236}">
                <a16:creationId xmlns:a16="http://schemas.microsoft.com/office/drawing/2014/main" id="{C388FA5B-728D-4888-89C7-8AE4D360DB29}"/>
              </a:ext>
            </a:extLst>
          </p:cNvPr>
          <p:cNvPicPr>
            <a:picLocks noChangeAspect="1"/>
          </p:cNvPicPr>
          <p:nvPr/>
        </p:nvPicPr>
        <p:blipFill>
          <a:blip r:embed="rId3"/>
          <a:stretch>
            <a:fillRect/>
          </a:stretch>
        </p:blipFill>
        <p:spPr>
          <a:xfrm>
            <a:off x="5843442" y="1790485"/>
            <a:ext cx="6182358" cy="3974586"/>
          </a:xfrm>
          <a:prstGeom prst="rect">
            <a:avLst/>
          </a:prstGeom>
        </p:spPr>
      </p:pic>
      <p:sp>
        <p:nvSpPr>
          <p:cNvPr id="3" name="Content Placeholder 2">
            <a:extLst>
              <a:ext uri="{FF2B5EF4-FFF2-40B4-BE49-F238E27FC236}">
                <a16:creationId xmlns:a16="http://schemas.microsoft.com/office/drawing/2014/main" id="{5C71882F-63D3-4D82-938E-121528A88EDE}"/>
              </a:ext>
            </a:extLst>
          </p:cNvPr>
          <p:cNvSpPr>
            <a:spLocks noGrp="1"/>
          </p:cNvSpPr>
          <p:nvPr>
            <p:ph idx="1"/>
          </p:nvPr>
        </p:nvSpPr>
        <p:spPr>
          <a:xfrm>
            <a:off x="838200" y="1213837"/>
            <a:ext cx="5263979" cy="4963126"/>
          </a:xfrm>
        </p:spPr>
        <p:txBody>
          <a:bodyPr vert="horz" lIns="91440" tIns="45720" rIns="91440" bIns="45720" rtlCol="0" anchor="t">
            <a:normAutofit/>
          </a:bodyPr>
          <a:lstStyle/>
          <a:p>
            <a:pPr>
              <a:buFont typeface="Courier New" panose="020B0604020202020204" pitchFamily="34" charset="0"/>
              <a:buChar char="o"/>
            </a:pPr>
            <a:r>
              <a:rPr lang="en-US" sz="2800" b="0">
                <a:solidFill>
                  <a:schemeClr val="accent1">
                    <a:lumMod val="50000"/>
                  </a:schemeClr>
                </a:solidFill>
                <a:latin typeface="Gill Sans MT"/>
                <a:ea typeface="楷体"/>
              </a:rPr>
              <a:t>FH</a:t>
            </a:r>
            <a:r>
              <a:rPr lang="en-US" sz="2800" b="0" baseline="-25000">
                <a:solidFill>
                  <a:schemeClr val="accent1">
                    <a:lumMod val="50000"/>
                  </a:schemeClr>
                </a:solidFill>
                <a:latin typeface="Gill Sans MT"/>
                <a:ea typeface="楷体"/>
              </a:rPr>
              <a:t>4</a:t>
            </a:r>
            <a:r>
              <a:rPr lang="en-US" sz="2800" b="0">
                <a:solidFill>
                  <a:schemeClr val="accent1">
                    <a:lumMod val="50000"/>
                  </a:schemeClr>
                </a:solidFill>
                <a:latin typeface="Gill Sans MT"/>
                <a:ea typeface="楷体"/>
              </a:rPr>
              <a:t>. </a:t>
            </a:r>
            <a:r>
              <a:rPr lang="en-US" sz="2800" b="0" i="1">
                <a:solidFill>
                  <a:schemeClr val="accent1">
                    <a:lumMod val="50000"/>
                  </a:schemeClr>
                </a:solidFill>
                <a:latin typeface="Gill Sans MT"/>
                <a:ea typeface="楷体"/>
              </a:rPr>
              <a:t>NVM’s data persistence cost is more expensive than we think. </a:t>
            </a:r>
            <a:endParaRPr lang="en-US"/>
          </a:p>
          <a:p>
            <a:endParaRPr lang="en-US" sz="2800" b="0" i="1">
              <a:solidFill>
                <a:schemeClr val="accent1">
                  <a:lumMod val="50000"/>
                </a:schemeClr>
              </a:solidFill>
              <a:latin typeface="Gill Sans MT"/>
              <a:ea typeface="楷体"/>
            </a:endParaRPr>
          </a:p>
          <a:p>
            <a:pPr>
              <a:buFont typeface="Wingdings" panose="020B0604020202020204" pitchFamily="34" charset="0"/>
              <a:buChar char="§"/>
            </a:pPr>
            <a:r>
              <a:rPr lang="en-US" sz="2800" b="0">
                <a:latin typeface="Gill Sans MT"/>
                <a:ea typeface="楷体"/>
              </a:rPr>
              <a:t>does not guarantee the consistency of the permutation array to avoid persistence overhead and cache-line invalidation </a:t>
            </a:r>
            <a:br>
              <a:rPr lang="en-US" b="0">
                <a:latin typeface="Gill Sans MT"/>
                <a:ea typeface="楷体"/>
              </a:rPr>
            </a:br>
            <a:endParaRPr lang="en-US" b="0">
              <a:latin typeface="Gill Sans MT"/>
              <a:ea typeface="楷体"/>
            </a:endParaRPr>
          </a:p>
        </p:txBody>
      </p:sp>
    </p:spTree>
    <p:extLst>
      <p:ext uri="{BB962C8B-B14F-4D97-AF65-F5344CB8AC3E}">
        <p14:creationId xmlns:p14="http://schemas.microsoft.com/office/powerpoint/2010/main" val="2500057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12C4-5F89-45D2-94C8-36073C0FB07B}"/>
              </a:ext>
            </a:extLst>
          </p:cNvPr>
          <p:cNvSpPr>
            <a:spLocks noGrp="1"/>
          </p:cNvSpPr>
          <p:nvPr>
            <p:ph type="title"/>
          </p:nvPr>
        </p:nvSpPr>
        <p:spPr/>
        <p:txBody>
          <a:bodyPr/>
          <a:lstStyle/>
          <a:p>
            <a:r>
              <a:rPr lang="en-US">
                <a:latin typeface="Gill Sans MT"/>
                <a:cs typeface="+mn-ea"/>
              </a:rPr>
              <a:t>Design Details of </a:t>
            </a:r>
            <a:r>
              <a:rPr lang="en-US" err="1">
                <a:latin typeface="Gill Sans MT"/>
                <a:cs typeface="+mn-ea"/>
              </a:rPr>
              <a:t>PACTree</a:t>
            </a:r>
            <a:endParaRPr lang="en-US">
              <a:latin typeface="Gill Sans MT"/>
              <a:cs typeface="+mn-ea"/>
            </a:endParaRPr>
          </a:p>
        </p:txBody>
      </p:sp>
      <p:sp>
        <p:nvSpPr>
          <p:cNvPr id="3" name="Content Placeholder 2">
            <a:extLst>
              <a:ext uri="{FF2B5EF4-FFF2-40B4-BE49-F238E27FC236}">
                <a16:creationId xmlns:a16="http://schemas.microsoft.com/office/drawing/2014/main" id="{0ADA1ED0-4728-4E59-A51B-4A4B9F3188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214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7603-D5D9-40E7-A99E-5E859CCA959C}"/>
              </a:ext>
            </a:extLst>
          </p:cNvPr>
          <p:cNvSpPr>
            <a:spLocks noGrp="1"/>
          </p:cNvSpPr>
          <p:nvPr>
            <p:ph type="title"/>
          </p:nvPr>
        </p:nvSpPr>
        <p:spPr/>
        <p:txBody>
          <a:bodyPr/>
          <a:lstStyle/>
          <a:p>
            <a:r>
              <a:rPr lang="en-US" b="0">
                <a:latin typeface="Gill Sans MT"/>
              </a:rPr>
              <a:t>Primer: Optane Internals</a:t>
            </a:r>
          </a:p>
        </p:txBody>
      </p:sp>
      <p:grpSp>
        <p:nvGrpSpPr>
          <p:cNvPr id="132" name="组合 131">
            <a:extLst>
              <a:ext uri="{FF2B5EF4-FFF2-40B4-BE49-F238E27FC236}">
                <a16:creationId xmlns:a16="http://schemas.microsoft.com/office/drawing/2014/main" id="{4CD0862B-8224-4D29-8061-3D005CA63FC2}"/>
              </a:ext>
            </a:extLst>
          </p:cNvPr>
          <p:cNvGrpSpPr/>
          <p:nvPr/>
        </p:nvGrpSpPr>
        <p:grpSpPr>
          <a:xfrm>
            <a:off x="741947" y="2017658"/>
            <a:ext cx="5768957" cy="3823466"/>
            <a:chOff x="1342293" y="1940439"/>
            <a:chExt cx="5768957" cy="3823466"/>
          </a:xfrm>
        </p:grpSpPr>
        <p:grpSp>
          <p:nvGrpSpPr>
            <p:cNvPr id="80" name="组合 79">
              <a:extLst>
                <a:ext uri="{FF2B5EF4-FFF2-40B4-BE49-F238E27FC236}">
                  <a16:creationId xmlns:a16="http://schemas.microsoft.com/office/drawing/2014/main" id="{FCF5B175-E6D2-4381-839F-9DB4C1DC423F}"/>
                </a:ext>
              </a:extLst>
            </p:cNvPr>
            <p:cNvGrpSpPr/>
            <p:nvPr/>
          </p:nvGrpSpPr>
          <p:grpSpPr>
            <a:xfrm>
              <a:off x="1342293" y="1940439"/>
              <a:ext cx="4856284" cy="3823466"/>
              <a:chOff x="1342293" y="1940439"/>
              <a:chExt cx="4856284" cy="3823466"/>
            </a:xfrm>
          </p:grpSpPr>
          <p:grpSp>
            <p:nvGrpSpPr>
              <p:cNvPr id="53" name="组合 52">
                <a:extLst>
                  <a:ext uri="{FF2B5EF4-FFF2-40B4-BE49-F238E27FC236}">
                    <a16:creationId xmlns:a16="http://schemas.microsoft.com/office/drawing/2014/main" id="{6C406B11-08E2-435F-91CC-3D8D7811F825}"/>
                  </a:ext>
                </a:extLst>
              </p:cNvPr>
              <p:cNvGrpSpPr/>
              <p:nvPr/>
            </p:nvGrpSpPr>
            <p:grpSpPr>
              <a:xfrm>
                <a:off x="1342293" y="1940439"/>
                <a:ext cx="4856284" cy="3050931"/>
                <a:chOff x="1342293" y="1940439"/>
                <a:chExt cx="4856284" cy="3050931"/>
              </a:xfrm>
            </p:grpSpPr>
            <p:grpSp>
              <p:nvGrpSpPr>
                <p:cNvPr id="46" name="组合 45">
                  <a:extLst>
                    <a:ext uri="{FF2B5EF4-FFF2-40B4-BE49-F238E27FC236}">
                      <a16:creationId xmlns:a16="http://schemas.microsoft.com/office/drawing/2014/main" id="{9E725BDE-30ED-4A39-B05E-378003DB3C6A}"/>
                    </a:ext>
                  </a:extLst>
                </p:cNvPr>
                <p:cNvGrpSpPr/>
                <p:nvPr/>
              </p:nvGrpSpPr>
              <p:grpSpPr>
                <a:xfrm>
                  <a:off x="2286001" y="1940439"/>
                  <a:ext cx="3912576" cy="3050931"/>
                  <a:chOff x="2839916" y="1987061"/>
                  <a:chExt cx="3912576" cy="3050931"/>
                </a:xfrm>
              </p:grpSpPr>
              <p:sp>
                <p:nvSpPr>
                  <p:cNvPr id="4" name="矩形 3">
                    <a:extLst>
                      <a:ext uri="{FF2B5EF4-FFF2-40B4-BE49-F238E27FC236}">
                        <a16:creationId xmlns:a16="http://schemas.microsoft.com/office/drawing/2014/main" id="{6476353C-3FEB-4771-8B4B-D3CA1D75D276}"/>
                      </a:ext>
                    </a:extLst>
                  </p:cNvPr>
                  <p:cNvSpPr/>
                  <p:nvPr/>
                </p:nvSpPr>
                <p:spPr>
                  <a:xfrm>
                    <a:off x="2839916" y="1987061"/>
                    <a:ext cx="3912576"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nvGrpSpPr>
                  <p:cNvPr id="21" name="组合 20">
                    <a:extLst>
                      <a:ext uri="{FF2B5EF4-FFF2-40B4-BE49-F238E27FC236}">
                        <a16:creationId xmlns:a16="http://schemas.microsoft.com/office/drawing/2014/main" id="{8DF764CB-383F-40B0-91BD-281BDD5F63E5}"/>
                      </a:ext>
                    </a:extLst>
                  </p:cNvPr>
                  <p:cNvGrpSpPr/>
                  <p:nvPr/>
                </p:nvGrpSpPr>
                <p:grpSpPr>
                  <a:xfrm>
                    <a:off x="3027486" y="2162908"/>
                    <a:ext cx="1421422" cy="1050925"/>
                    <a:chOff x="3027486" y="2162908"/>
                    <a:chExt cx="1421422" cy="1050925"/>
                  </a:xfrm>
                </p:grpSpPr>
                <p:grpSp>
                  <p:nvGrpSpPr>
                    <p:cNvPr id="13" name="组合 12">
                      <a:extLst>
                        <a:ext uri="{FF2B5EF4-FFF2-40B4-BE49-F238E27FC236}">
                          <a16:creationId xmlns:a16="http://schemas.microsoft.com/office/drawing/2014/main" id="{A456F777-FEF4-4AB9-9C68-D28402A52552}"/>
                        </a:ext>
                      </a:extLst>
                    </p:cNvPr>
                    <p:cNvGrpSpPr/>
                    <p:nvPr/>
                  </p:nvGrpSpPr>
                  <p:grpSpPr>
                    <a:xfrm>
                      <a:off x="3027486" y="2162908"/>
                      <a:ext cx="1421422" cy="1050925"/>
                      <a:chOff x="3027486" y="2162908"/>
                      <a:chExt cx="1421422" cy="1050925"/>
                    </a:xfrm>
                  </p:grpSpPr>
                  <p:grpSp>
                    <p:nvGrpSpPr>
                      <p:cNvPr id="7" name="组合 6">
                        <a:extLst>
                          <a:ext uri="{FF2B5EF4-FFF2-40B4-BE49-F238E27FC236}">
                            <a16:creationId xmlns:a16="http://schemas.microsoft.com/office/drawing/2014/main" id="{CF8A0F9C-663F-4408-850D-517EA1EAB323}"/>
                          </a:ext>
                        </a:extLst>
                      </p:cNvPr>
                      <p:cNvGrpSpPr/>
                      <p:nvPr/>
                    </p:nvGrpSpPr>
                    <p:grpSpPr>
                      <a:xfrm>
                        <a:off x="3027486" y="2162908"/>
                        <a:ext cx="1421422" cy="1050925"/>
                        <a:chOff x="2904393" y="2198077"/>
                        <a:chExt cx="1421422" cy="1050925"/>
                      </a:xfrm>
                    </p:grpSpPr>
                    <p:sp>
                      <p:nvSpPr>
                        <p:cNvPr id="5" name="矩形 4">
                          <a:extLst>
                            <a:ext uri="{FF2B5EF4-FFF2-40B4-BE49-F238E27FC236}">
                              <a16:creationId xmlns:a16="http://schemas.microsoft.com/office/drawing/2014/main" id="{65388B28-EBB4-4CD7-B320-CA3D11DF43DA}"/>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6" name="矩形 5">
                          <a:extLst>
                            <a:ext uri="{FF2B5EF4-FFF2-40B4-BE49-F238E27FC236}">
                              <a16:creationId xmlns:a16="http://schemas.microsoft.com/office/drawing/2014/main" id="{10780486-F497-4890-A2FA-DD9A4E4AA64D}"/>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sp>
                    <p:nvSpPr>
                      <p:cNvPr id="11" name="矩形 10">
                        <a:extLst>
                          <a:ext uri="{FF2B5EF4-FFF2-40B4-BE49-F238E27FC236}">
                            <a16:creationId xmlns:a16="http://schemas.microsoft.com/office/drawing/2014/main" id="{C84C6388-5D5B-45BF-BAA1-4E9CA1E3657A}"/>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L1 &amp; L2</a:t>
                        </a:r>
                      </a:p>
                    </p:txBody>
                  </p:sp>
                </p:grpSp>
                <p:sp>
                  <p:nvSpPr>
                    <p:cNvPr id="20" name="文本框 19">
                      <a:extLst>
                        <a:ext uri="{FF2B5EF4-FFF2-40B4-BE49-F238E27FC236}">
                          <a16:creationId xmlns:a16="http://schemas.microsoft.com/office/drawing/2014/main" id="{BBA4BBDB-D082-44D4-B762-6B7910B5F9D1}"/>
                        </a:ext>
                      </a:extLst>
                    </p:cNvPr>
                    <p:cNvSpPr txBox="1"/>
                    <p:nvPr/>
                  </p:nvSpPr>
                  <p:spPr>
                    <a:xfrm>
                      <a:off x="3378947" y="2319039"/>
                      <a:ext cx="672172" cy="369332"/>
                    </a:xfrm>
                    <a:prstGeom prst="rect">
                      <a:avLst/>
                    </a:prstGeom>
                    <a:noFill/>
                  </p:spPr>
                  <p:txBody>
                    <a:bodyPr wrap="none" rtlCol="0">
                      <a:spAutoFit/>
                    </a:bodyPr>
                    <a:lstStyle/>
                    <a:p>
                      <a:r>
                        <a:rPr lang="en-US">
                          <a:latin typeface="Gill Sans MT"/>
                        </a:rPr>
                        <a:t>Core</a:t>
                      </a:r>
                    </a:p>
                  </p:txBody>
                </p:sp>
              </p:grpSp>
              <p:grpSp>
                <p:nvGrpSpPr>
                  <p:cNvPr id="22" name="组合 21">
                    <a:extLst>
                      <a:ext uri="{FF2B5EF4-FFF2-40B4-BE49-F238E27FC236}">
                        <a16:creationId xmlns:a16="http://schemas.microsoft.com/office/drawing/2014/main" id="{8BFB81BF-5235-4293-B3AB-387604863200}"/>
                      </a:ext>
                    </a:extLst>
                  </p:cNvPr>
                  <p:cNvGrpSpPr/>
                  <p:nvPr/>
                </p:nvGrpSpPr>
                <p:grpSpPr>
                  <a:xfrm>
                    <a:off x="4665786" y="2162908"/>
                    <a:ext cx="1421422" cy="1050925"/>
                    <a:chOff x="3027486" y="2162908"/>
                    <a:chExt cx="1421422" cy="1050925"/>
                  </a:xfrm>
                </p:grpSpPr>
                <p:grpSp>
                  <p:nvGrpSpPr>
                    <p:cNvPr id="23" name="组合 22">
                      <a:extLst>
                        <a:ext uri="{FF2B5EF4-FFF2-40B4-BE49-F238E27FC236}">
                          <a16:creationId xmlns:a16="http://schemas.microsoft.com/office/drawing/2014/main" id="{A09B0A40-7C34-4D95-94F9-DA6F81AC3D3C}"/>
                        </a:ext>
                      </a:extLst>
                    </p:cNvPr>
                    <p:cNvGrpSpPr/>
                    <p:nvPr/>
                  </p:nvGrpSpPr>
                  <p:grpSpPr>
                    <a:xfrm>
                      <a:off x="3027486" y="2162908"/>
                      <a:ext cx="1421422" cy="1050925"/>
                      <a:chOff x="3027486" y="2162908"/>
                      <a:chExt cx="1421422" cy="1050925"/>
                    </a:xfrm>
                  </p:grpSpPr>
                  <p:grpSp>
                    <p:nvGrpSpPr>
                      <p:cNvPr id="25" name="组合 24">
                        <a:extLst>
                          <a:ext uri="{FF2B5EF4-FFF2-40B4-BE49-F238E27FC236}">
                            <a16:creationId xmlns:a16="http://schemas.microsoft.com/office/drawing/2014/main" id="{EACA0D12-E06B-4FAB-B1FB-943001772860}"/>
                          </a:ext>
                        </a:extLst>
                      </p:cNvPr>
                      <p:cNvGrpSpPr/>
                      <p:nvPr/>
                    </p:nvGrpSpPr>
                    <p:grpSpPr>
                      <a:xfrm>
                        <a:off x="3027486" y="2162908"/>
                        <a:ext cx="1421422" cy="1050925"/>
                        <a:chOff x="2904393" y="2198077"/>
                        <a:chExt cx="1421422" cy="1050925"/>
                      </a:xfrm>
                    </p:grpSpPr>
                    <p:sp>
                      <p:nvSpPr>
                        <p:cNvPr id="27" name="矩形 26">
                          <a:extLst>
                            <a:ext uri="{FF2B5EF4-FFF2-40B4-BE49-F238E27FC236}">
                              <a16:creationId xmlns:a16="http://schemas.microsoft.com/office/drawing/2014/main" id="{2C4631F9-413C-4FA7-8F57-D72504ED7396}"/>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28" name="矩形 27">
                          <a:extLst>
                            <a:ext uri="{FF2B5EF4-FFF2-40B4-BE49-F238E27FC236}">
                              <a16:creationId xmlns:a16="http://schemas.microsoft.com/office/drawing/2014/main" id="{D4D92ABD-4701-4D1E-A17F-06CDAC55D601}"/>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sp>
                    <p:nvSpPr>
                      <p:cNvPr id="26" name="矩形 25">
                        <a:extLst>
                          <a:ext uri="{FF2B5EF4-FFF2-40B4-BE49-F238E27FC236}">
                            <a16:creationId xmlns:a16="http://schemas.microsoft.com/office/drawing/2014/main" id="{FB71554D-A274-4394-97F3-B88B3B367282}"/>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L1 &amp; L2</a:t>
                        </a:r>
                      </a:p>
                    </p:txBody>
                  </p:sp>
                </p:grpSp>
                <p:sp>
                  <p:nvSpPr>
                    <p:cNvPr id="24" name="文本框 23">
                      <a:extLst>
                        <a:ext uri="{FF2B5EF4-FFF2-40B4-BE49-F238E27FC236}">
                          <a16:creationId xmlns:a16="http://schemas.microsoft.com/office/drawing/2014/main" id="{5B4D8605-9963-451D-8576-AE55CB2C35F1}"/>
                        </a:ext>
                      </a:extLst>
                    </p:cNvPr>
                    <p:cNvSpPr txBox="1"/>
                    <p:nvPr/>
                  </p:nvSpPr>
                  <p:spPr>
                    <a:xfrm>
                      <a:off x="3378947" y="2319039"/>
                      <a:ext cx="672172" cy="369332"/>
                    </a:xfrm>
                    <a:prstGeom prst="rect">
                      <a:avLst/>
                    </a:prstGeom>
                    <a:noFill/>
                  </p:spPr>
                  <p:txBody>
                    <a:bodyPr wrap="none" rtlCol="0">
                      <a:spAutoFit/>
                    </a:bodyPr>
                    <a:lstStyle/>
                    <a:p>
                      <a:r>
                        <a:rPr lang="en-US">
                          <a:latin typeface="Gill Sans MT"/>
                        </a:rPr>
                        <a:t>Core</a:t>
                      </a:r>
                    </a:p>
                  </p:txBody>
                </p:sp>
              </p:grpSp>
              <p:sp>
                <p:nvSpPr>
                  <p:cNvPr id="29" name="矩形 28">
                    <a:extLst>
                      <a:ext uri="{FF2B5EF4-FFF2-40B4-BE49-F238E27FC236}">
                        <a16:creationId xmlns:a16="http://schemas.microsoft.com/office/drawing/2014/main" id="{5F4D4C64-9C15-43F1-A388-8DA24F8E8BF1}"/>
                      </a:ext>
                    </a:extLst>
                  </p:cNvPr>
                  <p:cNvSpPr/>
                  <p:nvPr/>
                </p:nvSpPr>
                <p:spPr>
                  <a:xfrm>
                    <a:off x="3024556" y="3409339"/>
                    <a:ext cx="262619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LLC Cache</a:t>
                    </a:r>
                  </a:p>
                </p:txBody>
              </p:sp>
              <p:cxnSp>
                <p:nvCxnSpPr>
                  <p:cNvPr id="31" name="直接连接符 30">
                    <a:extLst>
                      <a:ext uri="{FF2B5EF4-FFF2-40B4-BE49-F238E27FC236}">
                        <a16:creationId xmlns:a16="http://schemas.microsoft.com/office/drawing/2014/main" id="{8C07CAC2-6792-4D54-BBC9-F035A05CB14D}"/>
                      </a:ext>
                    </a:extLst>
                  </p:cNvPr>
                  <p:cNvCxnSpPr>
                    <a:cxnSpLocks/>
                    <a:stCxn id="6" idx="2"/>
                  </p:cNvCxnSpPr>
                  <p:nvPr/>
                </p:nvCxnSpPr>
                <p:spPr>
                  <a:xfrm>
                    <a:off x="3695701" y="3213833"/>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66DF57D4-697F-4A1F-BDC9-54500D26821D}"/>
                      </a:ext>
                    </a:extLst>
                  </p:cNvPr>
                  <p:cNvCxnSpPr>
                    <a:cxnSpLocks/>
                  </p:cNvCxnSpPr>
                  <p:nvPr/>
                </p:nvCxnSpPr>
                <p:spPr>
                  <a:xfrm>
                    <a:off x="5325208" y="3213833"/>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E2B32610-0B7C-4197-AB95-06653C0C9A5B}"/>
                      </a:ext>
                    </a:extLst>
                  </p:cNvPr>
                  <p:cNvSpPr/>
                  <p:nvPr/>
                </p:nvSpPr>
                <p:spPr>
                  <a:xfrm>
                    <a:off x="3033348" y="3995858"/>
                    <a:ext cx="2617405"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MT"/>
                      </a:rPr>
                      <a:t>Mesh Interconnect</a:t>
                    </a:r>
                  </a:p>
                </p:txBody>
              </p:sp>
              <p:cxnSp>
                <p:nvCxnSpPr>
                  <p:cNvPr id="35" name="直接连接符 34">
                    <a:extLst>
                      <a:ext uri="{FF2B5EF4-FFF2-40B4-BE49-F238E27FC236}">
                        <a16:creationId xmlns:a16="http://schemas.microsoft.com/office/drawing/2014/main" id="{3E214B52-B43B-4E78-B44D-BE1C094BB1FF}"/>
                      </a:ext>
                    </a:extLst>
                  </p:cNvPr>
                  <p:cNvCxnSpPr>
                    <a:cxnSpLocks/>
                  </p:cNvCxnSpPr>
                  <p:nvPr/>
                </p:nvCxnSpPr>
                <p:spPr>
                  <a:xfrm>
                    <a:off x="3688373" y="3800352"/>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09554A0E-FB1B-4A48-B41B-791516B6E330}"/>
                      </a:ext>
                    </a:extLst>
                  </p:cNvPr>
                  <p:cNvCxnSpPr>
                    <a:cxnSpLocks/>
                  </p:cNvCxnSpPr>
                  <p:nvPr/>
                </p:nvCxnSpPr>
                <p:spPr>
                  <a:xfrm>
                    <a:off x="5325208" y="3800352"/>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F512A0B5-83E8-431D-B0ED-141E8150A270}"/>
                      </a:ext>
                    </a:extLst>
                  </p:cNvPr>
                  <p:cNvSpPr/>
                  <p:nvPr/>
                </p:nvSpPr>
                <p:spPr>
                  <a:xfrm>
                    <a:off x="33000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Gill Sans MT"/>
                      </a:rPr>
                      <a:t>iMC</a:t>
                    </a:r>
                    <a:endParaRPr lang="en-US">
                      <a:solidFill>
                        <a:schemeClr val="tx1"/>
                      </a:solidFill>
                      <a:latin typeface="Gill Sans MT"/>
                    </a:endParaRPr>
                  </a:p>
                </p:txBody>
              </p:sp>
              <p:sp>
                <p:nvSpPr>
                  <p:cNvPr id="38" name="矩形 37">
                    <a:extLst>
                      <a:ext uri="{FF2B5EF4-FFF2-40B4-BE49-F238E27FC236}">
                        <a16:creationId xmlns:a16="http://schemas.microsoft.com/office/drawing/2014/main" id="{CDA181FA-5CF6-40F4-B1A8-BC600D07E6BF}"/>
                      </a:ext>
                    </a:extLst>
                  </p:cNvPr>
                  <p:cNvSpPr/>
                  <p:nvPr/>
                </p:nvSpPr>
                <p:spPr>
                  <a:xfrm>
                    <a:off x="49383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Gill Sans MT"/>
                      </a:rPr>
                      <a:t>iMC</a:t>
                    </a:r>
                    <a:endParaRPr lang="en-US" dirty="0">
                      <a:solidFill>
                        <a:srgbClr val="FF0000"/>
                      </a:solidFill>
                      <a:latin typeface="Gill Sans MT"/>
                    </a:endParaRPr>
                  </a:p>
                </p:txBody>
              </p:sp>
              <p:cxnSp>
                <p:nvCxnSpPr>
                  <p:cNvPr id="41" name="直接连接符 40">
                    <a:extLst>
                      <a:ext uri="{FF2B5EF4-FFF2-40B4-BE49-F238E27FC236}">
                        <a16:creationId xmlns:a16="http://schemas.microsoft.com/office/drawing/2014/main" id="{ED886C63-4163-4119-A55B-D8126EF270B4}"/>
                      </a:ext>
                    </a:extLst>
                  </p:cNvPr>
                  <p:cNvCxnSpPr>
                    <a:cxnSpLocks/>
                    <a:stCxn id="37" idx="0"/>
                  </p:cNvCxnSpPr>
                  <p:nvPr/>
                </p:nvCxnSpPr>
                <p:spPr>
                  <a:xfrm flipV="1">
                    <a:off x="3695700"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4F1F0E6-CF0C-40F4-BAF6-A98828C9BF79}"/>
                      </a:ext>
                    </a:extLst>
                  </p:cNvPr>
                  <p:cNvCxnSpPr>
                    <a:cxnSpLocks/>
                  </p:cNvCxnSpPr>
                  <p:nvPr/>
                </p:nvCxnSpPr>
                <p:spPr>
                  <a:xfrm flipV="1">
                    <a:off x="5333999"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BD067A4E-13ED-4AC8-A814-4D97D8925CE7}"/>
                      </a:ext>
                    </a:extLst>
                  </p:cNvPr>
                  <p:cNvSpPr/>
                  <p:nvPr/>
                </p:nvSpPr>
                <p:spPr>
                  <a:xfrm>
                    <a:off x="5729652" y="4531690"/>
                    <a:ext cx="79130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a:rPr>
                      <a:t>WPQ</a:t>
                    </a:r>
                  </a:p>
                </p:txBody>
              </p:sp>
            </p:grpSp>
            <p:sp>
              <p:nvSpPr>
                <p:cNvPr id="48" name="矩形 47">
                  <a:extLst>
                    <a:ext uri="{FF2B5EF4-FFF2-40B4-BE49-F238E27FC236}">
                      <a16:creationId xmlns:a16="http://schemas.microsoft.com/office/drawing/2014/main" id="{03905AE5-4BF0-470B-9118-FAA699A3A1E1}"/>
                    </a:ext>
                  </a:extLst>
                </p:cNvPr>
                <p:cNvSpPr/>
                <p:nvPr/>
              </p:nvSpPr>
              <p:spPr>
                <a:xfrm>
                  <a:off x="1342293" y="1940439"/>
                  <a:ext cx="463062"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a:solidFill>
                        <a:schemeClr val="tx1"/>
                      </a:solidFill>
                      <a:latin typeface="Gill Sans MT"/>
                    </a:rPr>
                    <a:t>NUMA 0</a:t>
                  </a:r>
                </a:p>
              </p:txBody>
            </p:sp>
            <p:cxnSp>
              <p:nvCxnSpPr>
                <p:cNvPr id="50" name="直接连接符 49">
                  <a:extLst>
                    <a:ext uri="{FF2B5EF4-FFF2-40B4-BE49-F238E27FC236}">
                      <a16:creationId xmlns:a16="http://schemas.microsoft.com/office/drawing/2014/main" id="{EBAC57A4-D919-4716-A681-721958EDB71E}"/>
                    </a:ext>
                  </a:extLst>
                </p:cNvPr>
                <p:cNvCxnSpPr>
                  <a:cxnSpLocks/>
                  <a:stCxn id="34" idx="1"/>
                </p:cNvCxnSpPr>
                <p:nvPr/>
              </p:nvCxnSpPr>
              <p:spPr>
                <a:xfrm flipH="1">
                  <a:off x="1805355" y="4144743"/>
                  <a:ext cx="674078" cy="9653"/>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F6656B47-9060-43DF-9B64-2296C012A9BF}"/>
                    </a:ext>
                  </a:extLst>
                </p:cNvPr>
                <p:cNvSpPr txBox="1"/>
                <p:nvPr/>
              </p:nvSpPr>
              <p:spPr>
                <a:xfrm>
                  <a:off x="1814148" y="3851483"/>
                  <a:ext cx="486030" cy="338554"/>
                </a:xfrm>
                <a:prstGeom prst="rect">
                  <a:avLst/>
                </a:prstGeom>
                <a:noFill/>
              </p:spPr>
              <p:txBody>
                <a:bodyPr wrap="none" rtlCol="0">
                  <a:spAutoFit/>
                </a:bodyPr>
                <a:lstStyle/>
                <a:p>
                  <a:r>
                    <a:rPr lang="en-US" sz="1600" dirty="0">
                      <a:solidFill>
                        <a:srgbClr val="FF0000"/>
                      </a:solidFill>
                      <a:latin typeface="Gill Sans MT"/>
                    </a:rPr>
                    <a:t>UPI</a:t>
                  </a:r>
                </a:p>
              </p:txBody>
            </p:sp>
          </p:grpSp>
          <p:grpSp>
            <p:nvGrpSpPr>
              <p:cNvPr id="58" name="组合 57">
                <a:extLst>
                  <a:ext uri="{FF2B5EF4-FFF2-40B4-BE49-F238E27FC236}">
                    <a16:creationId xmlns:a16="http://schemas.microsoft.com/office/drawing/2014/main" id="{D2537F65-8D49-4F1F-9118-9BCBC3C51458}"/>
                  </a:ext>
                </a:extLst>
              </p:cNvPr>
              <p:cNvGrpSpPr/>
              <p:nvPr/>
            </p:nvGrpSpPr>
            <p:grpSpPr>
              <a:xfrm>
                <a:off x="2499718" y="5340496"/>
                <a:ext cx="1433380" cy="416804"/>
                <a:chOff x="2215661" y="5345723"/>
                <a:chExt cx="1433380" cy="416804"/>
              </a:xfrm>
            </p:grpSpPr>
            <p:sp>
              <p:nvSpPr>
                <p:cNvPr id="55" name="矩形 54">
                  <a:extLst>
                    <a:ext uri="{FF2B5EF4-FFF2-40B4-BE49-F238E27FC236}">
                      <a16:creationId xmlns:a16="http://schemas.microsoft.com/office/drawing/2014/main" id="{DA497CC8-03BE-4BAD-A278-AC77C04DEBA9}"/>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a:rPr>
                    <a:t>DRAM</a:t>
                  </a:r>
                </a:p>
              </p:txBody>
            </p:sp>
            <p:sp>
              <p:nvSpPr>
                <p:cNvPr id="56" name="矩形 55">
                  <a:extLst>
                    <a:ext uri="{FF2B5EF4-FFF2-40B4-BE49-F238E27FC236}">
                      <a16:creationId xmlns:a16="http://schemas.microsoft.com/office/drawing/2014/main" id="{BC024F93-F208-41BF-AB37-C092E77E3E67}"/>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sp>
              <p:nvSpPr>
                <p:cNvPr id="57" name="矩形 56">
                  <a:extLst>
                    <a:ext uri="{FF2B5EF4-FFF2-40B4-BE49-F238E27FC236}">
                      <a16:creationId xmlns:a16="http://schemas.microsoft.com/office/drawing/2014/main" id="{160E3BDC-F790-44F5-818D-A1B20433A122}"/>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grpSp>
          <p:cxnSp>
            <p:nvCxnSpPr>
              <p:cNvPr id="60" name="直接连接符 59">
                <a:extLst>
                  <a:ext uri="{FF2B5EF4-FFF2-40B4-BE49-F238E27FC236}">
                    <a16:creationId xmlns:a16="http://schemas.microsoft.com/office/drawing/2014/main" id="{E5F67365-7DDE-4044-9D1B-A54001ACBD3C}"/>
                  </a:ext>
                </a:extLst>
              </p:cNvPr>
              <p:cNvCxnSpPr>
                <a:stCxn id="55" idx="0"/>
              </p:cNvCxnSpPr>
              <p:nvPr/>
            </p:nvCxnSpPr>
            <p:spPr>
              <a:xfrm flipH="1" flipV="1">
                <a:off x="2962779" y="5117123"/>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23AB0B7-893F-4BDD-B3B2-420D81233B9C}"/>
                  </a:ext>
                </a:extLst>
              </p:cNvPr>
              <p:cNvCxnSpPr>
                <a:cxnSpLocks/>
              </p:cNvCxnSpPr>
              <p:nvPr/>
            </p:nvCxnSpPr>
            <p:spPr>
              <a:xfrm>
                <a:off x="2962779" y="5117123"/>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82252B8E-8BCF-41BE-B2B7-E96AC3400741}"/>
                  </a:ext>
                </a:extLst>
              </p:cNvPr>
              <p:cNvCxnSpPr>
                <a:stCxn id="57" idx="0"/>
              </p:cNvCxnSpPr>
              <p:nvPr/>
            </p:nvCxnSpPr>
            <p:spPr>
              <a:xfrm flipV="1">
                <a:off x="3837847"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23130E2-EA8A-42AD-B6B5-C314DCA0AA6E}"/>
                  </a:ext>
                </a:extLst>
              </p:cNvPr>
              <p:cNvCxnSpPr>
                <a:stCxn id="56" idx="0"/>
              </p:cNvCxnSpPr>
              <p:nvPr/>
            </p:nvCxnSpPr>
            <p:spPr>
              <a:xfrm flipV="1">
                <a:off x="3584339"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AEFA6F65-0282-4966-AB2E-410E77E7E9C0}"/>
                  </a:ext>
                </a:extLst>
              </p:cNvPr>
              <p:cNvCxnSpPr>
                <a:cxnSpLocks/>
              </p:cNvCxnSpPr>
              <p:nvPr/>
            </p:nvCxnSpPr>
            <p:spPr>
              <a:xfrm flipV="1">
                <a:off x="3149205" y="4876082"/>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27D70FC8-FB2A-4B2B-AB91-0CC8733FCCF0}"/>
                  </a:ext>
                </a:extLst>
              </p:cNvPr>
              <p:cNvGrpSpPr/>
              <p:nvPr/>
            </p:nvGrpSpPr>
            <p:grpSpPr>
              <a:xfrm>
                <a:off x="4111871" y="5347101"/>
                <a:ext cx="1433380" cy="416804"/>
                <a:chOff x="2215661" y="5345723"/>
                <a:chExt cx="1433380" cy="416804"/>
              </a:xfrm>
            </p:grpSpPr>
            <p:sp>
              <p:nvSpPr>
                <p:cNvPr id="72" name="矩形 71">
                  <a:extLst>
                    <a:ext uri="{FF2B5EF4-FFF2-40B4-BE49-F238E27FC236}">
                      <a16:creationId xmlns:a16="http://schemas.microsoft.com/office/drawing/2014/main" id="{6066ED55-4F6B-43BA-9558-45738C3CB7E5}"/>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a:rPr>
                    <a:t>DRAM</a:t>
                  </a:r>
                </a:p>
              </p:txBody>
            </p:sp>
            <p:sp>
              <p:nvSpPr>
                <p:cNvPr id="73" name="矩形 72">
                  <a:extLst>
                    <a:ext uri="{FF2B5EF4-FFF2-40B4-BE49-F238E27FC236}">
                      <a16:creationId xmlns:a16="http://schemas.microsoft.com/office/drawing/2014/main" id="{5524FCDC-8ED6-4729-A007-C3D50312E562}"/>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sp>
              <p:nvSpPr>
                <p:cNvPr id="74" name="矩形 73">
                  <a:extLst>
                    <a:ext uri="{FF2B5EF4-FFF2-40B4-BE49-F238E27FC236}">
                      <a16:creationId xmlns:a16="http://schemas.microsoft.com/office/drawing/2014/main" id="{478E5407-EB2D-4AF4-99FE-7862656536F8}"/>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grpSp>
          <p:cxnSp>
            <p:nvCxnSpPr>
              <p:cNvPr id="75" name="直接连接符 74">
                <a:extLst>
                  <a:ext uri="{FF2B5EF4-FFF2-40B4-BE49-F238E27FC236}">
                    <a16:creationId xmlns:a16="http://schemas.microsoft.com/office/drawing/2014/main" id="{A75661F4-BFE9-450B-BD28-16D1ED298F8D}"/>
                  </a:ext>
                </a:extLst>
              </p:cNvPr>
              <p:cNvCxnSpPr>
                <a:stCxn id="72" idx="0"/>
              </p:cNvCxnSpPr>
              <p:nvPr/>
            </p:nvCxnSpPr>
            <p:spPr>
              <a:xfrm flipH="1" flipV="1">
                <a:off x="4574932" y="5123728"/>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943DD9E1-ECED-424F-9313-FEE9FF209D89}"/>
                  </a:ext>
                </a:extLst>
              </p:cNvPr>
              <p:cNvCxnSpPr>
                <a:cxnSpLocks/>
              </p:cNvCxnSpPr>
              <p:nvPr/>
            </p:nvCxnSpPr>
            <p:spPr>
              <a:xfrm>
                <a:off x="4574932" y="5123728"/>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7445ED-5EEC-4096-B31C-61709E60518B}"/>
                  </a:ext>
                </a:extLst>
              </p:cNvPr>
              <p:cNvCxnSpPr>
                <a:stCxn id="74" idx="0"/>
              </p:cNvCxnSpPr>
              <p:nvPr/>
            </p:nvCxnSpPr>
            <p:spPr>
              <a:xfrm flipV="1">
                <a:off x="5450000"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4496CE83-BA47-45E8-B08F-FB35F5794210}"/>
                  </a:ext>
                </a:extLst>
              </p:cNvPr>
              <p:cNvCxnSpPr>
                <a:stCxn id="73" idx="0"/>
              </p:cNvCxnSpPr>
              <p:nvPr/>
            </p:nvCxnSpPr>
            <p:spPr>
              <a:xfrm flipV="1">
                <a:off x="5196492"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B0E2C37-354C-4A95-8801-E275789BA342}"/>
                  </a:ext>
                </a:extLst>
              </p:cNvPr>
              <p:cNvCxnSpPr>
                <a:cxnSpLocks/>
              </p:cNvCxnSpPr>
              <p:nvPr/>
            </p:nvCxnSpPr>
            <p:spPr>
              <a:xfrm flipV="1">
                <a:off x="4761358" y="4882687"/>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19" name="组合 118">
              <a:extLst>
                <a:ext uri="{FF2B5EF4-FFF2-40B4-BE49-F238E27FC236}">
                  <a16:creationId xmlns:a16="http://schemas.microsoft.com/office/drawing/2014/main" id="{A8386711-3D0F-4A0F-9760-4591FFA6FBF0}"/>
                </a:ext>
              </a:extLst>
            </p:cNvPr>
            <p:cNvGrpSpPr/>
            <p:nvPr/>
          </p:nvGrpSpPr>
          <p:grpSpPr>
            <a:xfrm>
              <a:off x="6328828" y="3568790"/>
              <a:ext cx="782422" cy="1325734"/>
              <a:chOff x="6396497" y="3949236"/>
              <a:chExt cx="782422" cy="1325734"/>
            </a:xfrm>
          </p:grpSpPr>
          <p:sp>
            <p:nvSpPr>
              <p:cNvPr id="116" name="矩形 115">
                <a:extLst>
                  <a:ext uri="{FF2B5EF4-FFF2-40B4-BE49-F238E27FC236}">
                    <a16:creationId xmlns:a16="http://schemas.microsoft.com/office/drawing/2014/main" id="{2B819148-95BC-442B-83D7-13F0294C5A5F}"/>
                  </a:ext>
                </a:extLst>
              </p:cNvPr>
              <p:cNvSpPr/>
              <p:nvPr/>
            </p:nvSpPr>
            <p:spPr>
              <a:xfrm>
                <a:off x="6396497" y="3949236"/>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sp>
            <p:nvSpPr>
              <p:cNvPr id="117" name="矩形 116">
                <a:extLst>
                  <a:ext uri="{FF2B5EF4-FFF2-40B4-BE49-F238E27FC236}">
                    <a16:creationId xmlns:a16="http://schemas.microsoft.com/office/drawing/2014/main" id="{C7EA30AE-6B3F-4F0F-8025-13F3A912C9F3}"/>
                  </a:ext>
                </a:extLst>
              </p:cNvPr>
              <p:cNvSpPr/>
              <p:nvPr/>
            </p:nvSpPr>
            <p:spPr>
              <a:xfrm>
                <a:off x="6396497" y="440950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sp>
            <p:nvSpPr>
              <p:cNvPr id="118" name="矩形 117">
                <a:extLst>
                  <a:ext uri="{FF2B5EF4-FFF2-40B4-BE49-F238E27FC236}">
                    <a16:creationId xmlns:a16="http://schemas.microsoft.com/office/drawing/2014/main" id="{F1CFAB24-8506-46B8-B8D2-487539640C61}"/>
                  </a:ext>
                </a:extLst>
              </p:cNvPr>
              <p:cNvSpPr/>
              <p:nvPr/>
            </p:nvSpPr>
            <p:spPr>
              <a:xfrm>
                <a:off x="6396497" y="488395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grpSp>
        <p:cxnSp>
          <p:nvCxnSpPr>
            <p:cNvPr id="121" name="直接连接符 120">
              <a:extLst>
                <a:ext uri="{FF2B5EF4-FFF2-40B4-BE49-F238E27FC236}">
                  <a16:creationId xmlns:a16="http://schemas.microsoft.com/office/drawing/2014/main" id="{1C589AA1-A83B-4990-9A68-F7EE07B626A8}"/>
                </a:ext>
              </a:extLst>
            </p:cNvPr>
            <p:cNvCxnSpPr>
              <a:cxnSpLocks/>
              <a:stCxn id="45" idx="3"/>
            </p:cNvCxnSpPr>
            <p:nvPr/>
          </p:nvCxnSpPr>
          <p:spPr>
            <a:xfrm>
              <a:off x="5967044" y="4680575"/>
              <a:ext cx="3617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00560554-4144-4CD8-AD65-516ECE97E1F3}"/>
                </a:ext>
              </a:extLst>
            </p:cNvPr>
            <p:cNvCxnSpPr>
              <a:cxnSpLocks/>
            </p:cNvCxnSpPr>
            <p:nvPr/>
          </p:nvCxnSpPr>
          <p:spPr>
            <a:xfrm>
              <a:off x="6198577" y="3764296"/>
              <a:ext cx="0" cy="916278"/>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33547D0F-4B93-4E27-8011-B8873F846106}"/>
                </a:ext>
              </a:extLst>
            </p:cNvPr>
            <p:cNvCxnSpPr>
              <a:cxnSpLocks/>
            </p:cNvCxnSpPr>
            <p:nvPr/>
          </p:nvCxnSpPr>
          <p:spPr>
            <a:xfrm>
              <a:off x="6198638" y="3771933"/>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2C163AB-659C-458D-AA93-2BC77332D904}"/>
                </a:ext>
              </a:extLst>
            </p:cNvPr>
            <p:cNvCxnSpPr>
              <a:cxnSpLocks/>
            </p:cNvCxnSpPr>
            <p:nvPr/>
          </p:nvCxnSpPr>
          <p:spPr>
            <a:xfrm>
              <a:off x="6198639" y="4229664"/>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66A95F42-D6F0-4912-9864-E9A2D27836C4}"/>
              </a:ext>
            </a:extLst>
          </p:cNvPr>
          <p:cNvSpPr txBox="1"/>
          <p:nvPr/>
        </p:nvSpPr>
        <p:spPr>
          <a:xfrm>
            <a:off x="2986349" y="1541754"/>
            <a:ext cx="1050352" cy="369332"/>
          </a:xfrm>
          <a:prstGeom prst="rect">
            <a:avLst/>
          </a:prstGeom>
          <a:noFill/>
        </p:spPr>
        <p:txBody>
          <a:bodyPr wrap="none" rtlCol="0">
            <a:spAutoFit/>
          </a:bodyPr>
          <a:lstStyle/>
          <a:p>
            <a:pPr algn="ctr"/>
            <a:r>
              <a:rPr lang="en-US" altLang="zh-CN" dirty="0">
                <a:latin typeface="Gill Sans MT"/>
              </a:rPr>
              <a:t>NUMA 1</a:t>
            </a:r>
            <a:endParaRPr lang="en-US" dirty="0">
              <a:latin typeface="Gill Sans MT"/>
            </a:endParaRPr>
          </a:p>
        </p:txBody>
      </p:sp>
    </p:spTree>
    <p:extLst>
      <p:ext uri="{BB962C8B-B14F-4D97-AF65-F5344CB8AC3E}">
        <p14:creationId xmlns:p14="http://schemas.microsoft.com/office/powerpoint/2010/main" val="283347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Index Architecture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198602D-6CF6-496F-86A4-56E256DE267C}"/>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95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D4DCCF-E4E5-4B16-8C12-EA1F42B4584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Search Layer: PDL-ART </a:t>
            </a:r>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FBA2C151-3ACB-490D-8F8F-6448E1396B24}"/>
              </a:ext>
            </a:extLst>
          </p:cNvPr>
          <p:cNvSpPr>
            <a:spLocks noGrp="1"/>
          </p:cNvSpPr>
          <p:nvPr>
            <p:ph idx="1"/>
          </p:nvPr>
        </p:nvSpPr>
        <p:spPr>
          <a:xfrm>
            <a:off x="838200" y="4316755"/>
            <a:ext cx="10515600" cy="2300630"/>
          </a:xfrm>
        </p:spPr>
        <p:txBody>
          <a:bodyPr vert="horz" lIns="91440" tIns="45720" rIns="91440" bIns="45720" rtlCol="0" anchor="t">
            <a:normAutofit fontScale="92500"/>
          </a:bodyPr>
          <a:lstStyle/>
          <a:p>
            <a:pPr>
              <a:buFont typeface="Wingdings" panose="020B0604020202020204" pitchFamily="34" charset="0"/>
              <a:buChar char="§"/>
            </a:pPr>
            <a:r>
              <a:rPr lang="en-US" b="0">
                <a:latin typeface="Gill Sans MT"/>
              </a:rPr>
              <a:t>Durable linearizability and recovery </a:t>
            </a:r>
            <a:endParaRPr lang="en-US"/>
          </a:p>
          <a:p>
            <a:pPr lvl="1"/>
            <a:r>
              <a:rPr lang="en-US" b="0">
                <a:latin typeface="Gill Sans MT"/>
                <a:ea typeface="楷体"/>
              </a:rPr>
              <a:t>ART violates the durable linearizability guarantee</a:t>
            </a:r>
          </a:p>
          <a:p>
            <a:pPr lvl="1"/>
            <a:r>
              <a:rPr lang="en-US" b="0">
                <a:latin typeface="Gill Sans MT"/>
                <a:ea typeface="楷体"/>
              </a:rPr>
              <a:t>ROWEX for concurrency control requires resetting the per-</a:t>
            </a:r>
            <a:r>
              <a:rPr lang="en-US" b="0" err="1">
                <a:latin typeface="Gill Sans MT"/>
                <a:ea typeface="楷体"/>
              </a:rPr>
              <a:t>nodelock</a:t>
            </a:r>
            <a:r>
              <a:rPr lang="en-US" b="0">
                <a:latin typeface="Gill Sans MT"/>
                <a:ea typeface="楷体"/>
              </a:rPr>
              <a:t> status by visiting every ART node across crashes, which is expensive</a:t>
            </a:r>
            <a:endParaRPr lang="en-US" b="0">
              <a:latin typeface="Gill Sans MT"/>
              <a:ea typeface="微软雅黑"/>
            </a:endParaRPr>
          </a:p>
          <a:p>
            <a:pPr lvl="1"/>
            <a:r>
              <a:rPr lang="en-US" b="0">
                <a:latin typeface="Gill Sans MT"/>
                <a:ea typeface="微软雅黑"/>
              </a:rPr>
              <a:t>employ an optimistic version lock with a global generation ID</a:t>
            </a:r>
          </a:p>
        </p:txBody>
      </p:sp>
    </p:spTree>
    <p:extLst>
      <p:ext uri="{BB962C8B-B14F-4D97-AF65-F5344CB8AC3E}">
        <p14:creationId xmlns:p14="http://schemas.microsoft.com/office/powerpoint/2010/main" val="71706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D4DCCF-E4E5-4B16-8C12-EA1F42B4584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Search Layer: PDL-ART </a:t>
            </a:r>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FBA2C151-3ACB-490D-8F8F-6448E1396B24}"/>
              </a:ext>
            </a:extLst>
          </p:cNvPr>
          <p:cNvSpPr>
            <a:spLocks noGrp="1"/>
          </p:cNvSpPr>
          <p:nvPr>
            <p:ph idx="1"/>
          </p:nvPr>
        </p:nvSpPr>
        <p:spPr>
          <a:xfrm>
            <a:off x="838200" y="4316755"/>
            <a:ext cx="10515600" cy="1860208"/>
          </a:xfrm>
        </p:spPr>
        <p:txBody>
          <a:bodyPr vert="horz" lIns="91440" tIns="45720" rIns="91440" bIns="45720" rtlCol="0" anchor="t">
            <a:normAutofit/>
          </a:bodyPr>
          <a:lstStyle/>
          <a:p>
            <a:pPr>
              <a:buFont typeface="Wingdings" panose="020B0604020202020204" pitchFamily="34" charset="0"/>
              <a:buChar char="§"/>
            </a:pPr>
            <a:r>
              <a:rPr lang="en-US" b="0">
                <a:latin typeface="Gill Sans MT"/>
                <a:ea typeface="微软雅黑"/>
              </a:rPr>
              <a:t>Log-free crash consistency </a:t>
            </a:r>
            <a:endParaRPr lang="en-US">
              <a:ea typeface="微软雅黑"/>
            </a:endParaRPr>
          </a:p>
          <a:p>
            <a:pPr lvl="1"/>
            <a:r>
              <a:rPr lang="en-US" b="0">
                <a:latin typeface="Gill Sans MT"/>
                <a:ea typeface="楷体"/>
              </a:rPr>
              <a:t>The use of version lock in the PDL-ART gives exclusive write access, therefore ,persisting the store instructions in the exact same order as the program execution order</a:t>
            </a:r>
            <a:endParaRPr lang="en-US" b="0">
              <a:latin typeface="Gill Sans MT"/>
              <a:ea typeface="微软雅黑"/>
            </a:endParaRPr>
          </a:p>
        </p:txBody>
      </p:sp>
    </p:spTree>
    <p:extLst>
      <p:ext uri="{BB962C8B-B14F-4D97-AF65-F5344CB8AC3E}">
        <p14:creationId xmlns:p14="http://schemas.microsoft.com/office/powerpoint/2010/main" val="2327774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D4DCCF-E4E5-4B16-8C12-EA1F42B4584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Search Layer: PDL-ART </a:t>
            </a:r>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FBA2C151-3ACB-490D-8F8F-6448E1396B24}"/>
              </a:ext>
            </a:extLst>
          </p:cNvPr>
          <p:cNvSpPr>
            <a:spLocks noGrp="1"/>
          </p:cNvSpPr>
          <p:nvPr>
            <p:ph idx="1"/>
          </p:nvPr>
        </p:nvSpPr>
        <p:spPr>
          <a:xfrm>
            <a:off x="838200" y="4316755"/>
            <a:ext cx="10515600" cy="1860208"/>
          </a:xfrm>
        </p:spPr>
        <p:txBody>
          <a:bodyPr vert="horz" lIns="91440" tIns="45720" rIns="91440" bIns="45720" rtlCol="0" anchor="t">
            <a:normAutofit fontScale="92500" lnSpcReduction="10000"/>
          </a:bodyPr>
          <a:lstStyle/>
          <a:p>
            <a:pPr>
              <a:buFont typeface="Wingdings" panose="020B0604020202020204" pitchFamily="34" charset="0"/>
              <a:buChar char="§"/>
            </a:pPr>
            <a:r>
              <a:rPr lang="en-US" b="0">
                <a:latin typeface="Gill Sans MT"/>
              </a:rPr>
              <a:t>Persistent memory leak prevention </a:t>
            </a:r>
            <a:endParaRPr lang="en-US"/>
          </a:p>
          <a:p>
            <a:pPr lvl="1"/>
            <a:r>
              <a:rPr lang="en-US" b="0">
                <a:latin typeface="Gill Sans MT"/>
                <a:ea typeface="微软雅黑"/>
              </a:rPr>
              <a:t>If a crash happens before persistent linking, the new node will be unreachable, resulting in a persistent memory leak</a:t>
            </a:r>
          </a:p>
          <a:p>
            <a:pPr lvl="1"/>
            <a:r>
              <a:rPr lang="en-US" b="0">
                <a:latin typeface="Gill Sans MT"/>
                <a:ea typeface="楷体"/>
              </a:rPr>
              <a:t>rely on the malloc to semantics of the NVM allocator and checks all addresses in the allocation logs </a:t>
            </a:r>
          </a:p>
        </p:txBody>
      </p:sp>
    </p:spTree>
    <p:extLst>
      <p:ext uri="{BB962C8B-B14F-4D97-AF65-F5344CB8AC3E}">
        <p14:creationId xmlns:p14="http://schemas.microsoft.com/office/powerpoint/2010/main" val="3257575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Index Architecture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0682D06-AA23-4BA9-90B5-DB4A35C371B5}"/>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41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CD65C-027C-4879-A2D2-E49B3AB76161}"/>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Data Layer </a:t>
            </a:r>
            <a:endParaRPr lang="en-US"/>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8C4780FA-DF6F-4995-9ABD-7EB66528C317}"/>
              </a:ext>
            </a:extLst>
          </p:cNvPr>
          <p:cNvPicPr>
            <a:picLocks noGrp="1" noChangeAspect="1"/>
          </p:cNvPicPr>
          <p:nvPr>
            <p:ph idx="1"/>
          </p:nvPr>
        </p:nvPicPr>
        <p:blipFill>
          <a:blip r:embed="rId3"/>
          <a:stretch>
            <a:fillRect/>
          </a:stretch>
        </p:blipFill>
        <p:spPr>
          <a:xfrm>
            <a:off x="776416" y="1714250"/>
            <a:ext cx="10515600" cy="2438300"/>
          </a:xfrm>
        </p:spPr>
      </p:pic>
      <p:cxnSp>
        <p:nvCxnSpPr>
          <p:cNvPr id="6" name="Straight Arrow Connector 5">
            <a:extLst>
              <a:ext uri="{FF2B5EF4-FFF2-40B4-BE49-F238E27FC236}">
                <a16:creationId xmlns:a16="http://schemas.microsoft.com/office/drawing/2014/main" id="{B52A8F54-D281-4744-878A-EE101EC4FC55}"/>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85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2A266B-AB68-4188-9011-7B5585D8806B}"/>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Index Architecture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2496CA4-2010-4387-8340-4E50B6A5058F}"/>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5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1EFD6F7-D768-4B8D-81B3-E2AA01FE9C63}"/>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Lookup Operation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Lookup key 'ABA'</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BA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372076" y="2946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ABA</a:t>
            </a:r>
            <a:r>
              <a:rPr lang="en-US">
                <a:latin typeface="Gill Sans MT"/>
              </a:rPr>
              <a:t> &lt; ACA</a:t>
            </a: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7BAC725-30ED-4035-ABAE-1F75E0AEE441}"/>
              </a:ext>
            </a:extLst>
          </p:cNvPr>
          <p:cNvSpPr txBox="1"/>
          <p:nvPr/>
        </p:nvSpPr>
        <p:spPr>
          <a:xfrm>
            <a:off x="1024237" y="5774724"/>
            <a:ext cx="108780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a:latin typeface="Gill Sans MT"/>
                <a:cs typeface="Arial"/>
              </a:rPr>
              <a:t>Traversing the search layer ​</a:t>
            </a:r>
            <a:endParaRPr lang="en-US" sz="2400">
              <a:cs typeface="Times New Roman"/>
            </a:endParaRPr>
          </a:p>
          <a:p>
            <a:r>
              <a:rPr lang="en-US" sz="2400">
                <a:latin typeface="Gill Sans MT"/>
                <a:cs typeface="Arial"/>
              </a:rPr>
              <a:t>1. First traverses the search layer by comparing the target key with the partial anchor keys of data nodes.</a:t>
            </a:r>
          </a:p>
        </p:txBody>
      </p:sp>
    </p:spTree>
    <p:extLst>
      <p:ext uri="{BB962C8B-B14F-4D97-AF65-F5344CB8AC3E}">
        <p14:creationId xmlns:p14="http://schemas.microsoft.com/office/powerpoint/2010/main" val="1288775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Lookup Operation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Lookup key 'ABA'</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BA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372076" y="2946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ABA</a:t>
            </a:r>
            <a:r>
              <a:rPr lang="en-US">
                <a:latin typeface="Gill Sans MT"/>
              </a:rPr>
              <a:t> &lt; ACA</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480627" y="4860409"/>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774724"/>
            <a:ext cx="10871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a:latin typeface="Gill Sans MT"/>
                <a:cs typeface="Arial"/>
              </a:rPr>
              <a:t>Traversing the search layer ​</a:t>
            </a:r>
            <a:endParaRPr lang="en-US" sz="2400">
              <a:latin typeface="Times New Roman"/>
              <a:cs typeface="Times New Roman"/>
            </a:endParaRPr>
          </a:p>
          <a:p>
            <a:r>
              <a:rPr lang="en-US" sz="2400">
                <a:latin typeface="Gill Sans MT"/>
                <a:cs typeface="Arial"/>
              </a:rPr>
              <a:t>2. Jump node. If the search layer is not synchronized with the data layer, the traversal will reach the adjacent node.</a:t>
            </a:r>
            <a:endParaRPr lang="en-US" sz="2400">
              <a:ea typeface="+mn-lt"/>
              <a:cs typeface="+mn-lt"/>
            </a:endParaRPr>
          </a:p>
        </p:txBody>
      </p:sp>
    </p:spTree>
    <p:extLst>
      <p:ext uri="{BB962C8B-B14F-4D97-AF65-F5344CB8AC3E}">
        <p14:creationId xmlns:p14="http://schemas.microsoft.com/office/powerpoint/2010/main" val="4176368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Lookup Operation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Lookup key 'ABA'</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BA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372076" y="2946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ABA</a:t>
            </a:r>
            <a:r>
              <a:rPr lang="en-US">
                <a:latin typeface="Gill Sans MT"/>
              </a:rPr>
              <a:t> &lt; ACA</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480627" y="4860409"/>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774724"/>
            <a:ext cx="109055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a:latin typeface="Gill Sans MT"/>
                <a:cs typeface="Arial"/>
              </a:rPr>
              <a:t>Traversing the search layer ​</a:t>
            </a:r>
            <a:endParaRPr lang="en-US" sz="2400">
              <a:latin typeface="Times New Roman"/>
              <a:cs typeface="Times New Roman"/>
            </a:endParaRPr>
          </a:p>
          <a:p>
            <a:r>
              <a:rPr lang="en-US" sz="2400">
                <a:latin typeface="Gill Sans MT"/>
                <a:cs typeface="Arial"/>
              </a:rPr>
              <a:t>2. Target node. Otherwise, it will directly reach.</a:t>
            </a:r>
            <a:endParaRPr lang="en-US" sz="2400">
              <a:ea typeface="+mn-lt"/>
              <a:cs typeface="+mn-lt"/>
            </a:endParaRPr>
          </a:p>
        </p:txBody>
      </p:sp>
    </p:spTree>
    <p:extLst>
      <p:ext uri="{BB962C8B-B14F-4D97-AF65-F5344CB8AC3E}">
        <p14:creationId xmlns:p14="http://schemas.microsoft.com/office/powerpoint/2010/main" val="339008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7603-D5D9-40E7-A99E-5E859CCA959C}"/>
              </a:ext>
            </a:extLst>
          </p:cNvPr>
          <p:cNvSpPr>
            <a:spLocks noGrp="1"/>
          </p:cNvSpPr>
          <p:nvPr>
            <p:ph type="title"/>
          </p:nvPr>
        </p:nvSpPr>
        <p:spPr/>
        <p:txBody>
          <a:bodyPr/>
          <a:lstStyle/>
          <a:p>
            <a:r>
              <a:rPr lang="en-US" b="0">
                <a:latin typeface="Gill Sans MT"/>
              </a:rPr>
              <a:t>Primer: Optane Internals</a:t>
            </a:r>
          </a:p>
        </p:txBody>
      </p:sp>
      <p:grpSp>
        <p:nvGrpSpPr>
          <p:cNvPr id="132" name="组合 131">
            <a:extLst>
              <a:ext uri="{FF2B5EF4-FFF2-40B4-BE49-F238E27FC236}">
                <a16:creationId xmlns:a16="http://schemas.microsoft.com/office/drawing/2014/main" id="{4CD0862B-8224-4D29-8061-3D005CA63FC2}"/>
              </a:ext>
            </a:extLst>
          </p:cNvPr>
          <p:cNvGrpSpPr/>
          <p:nvPr/>
        </p:nvGrpSpPr>
        <p:grpSpPr>
          <a:xfrm>
            <a:off x="741947" y="2017658"/>
            <a:ext cx="5768957" cy="3823466"/>
            <a:chOff x="1342293" y="1940439"/>
            <a:chExt cx="5768957" cy="3823466"/>
          </a:xfrm>
        </p:grpSpPr>
        <p:grpSp>
          <p:nvGrpSpPr>
            <p:cNvPr id="80" name="组合 79">
              <a:extLst>
                <a:ext uri="{FF2B5EF4-FFF2-40B4-BE49-F238E27FC236}">
                  <a16:creationId xmlns:a16="http://schemas.microsoft.com/office/drawing/2014/main" id="{FCF5B175-E6D2-4381-839F-9DB4C1DC423F}"/>
                </a:ext>
              </a:extLst>
            </p:cNvPr>
            <p:cNvGrpSpPr/>
            <p:nvPr/>
          </p:nvGrpSpPr>
          <p:grpSpPr>
            <a:xfrm>
              <a:off x="1342293" y="1940439"/>
              <a:ext cx="4856284" cy="3823466"/>
              <a:chOff x="1342293" y="1940439"/>
              <a:chExt cx="4856284" cy="3823466"/>
            </a:xfrm>
          </p:grpSpPr>
          <p:grpSp>
            <p:nvGrpSpPr>
              <p:cNvPr id="53" name="组合 52">
                <a:extLst>
                  <a:ext uri="{FF2B5EF4-FFF2-40B4-BE49-F238E27FC236}">
                    <a16:creationId xmlns:a16="http://schemas.microsoft.com/office/drawing/2014/main" id="{6C406B11-08E2-435F-91CC-3D8D7811F825}"/>
                  </a:ext>
                </a:extLst>
              </p:cNvPr>
              <p:cNvGrpSpPr/>
              <p:nvPr/>
            </p:nvGrpSpPr>
            <p:grpSpPr>
              <a:xfrm>
                <a:off x="1342293" y="1940439"/>
                <a:ext cx="4856284" cy="3050931"/>
                <a:chOff x="1342293" y="1940439"/>
                <a:chExt cx="4856284" cy="3050931"/>
              </a:xfrm>
            </p:grpSpPr>
            <p:grpSp>
              <p:nvGrpSpPr>
                <p:cNvPr id="46" name="组合 45">
                  <a:extLst>
                    <a:ext uri="{FF2B5EF4-FFF2-40B4-BE49-F238E27FC236}">
                      <a16:creationId xmlns:a16="http://schemas.microsoft.com/office/drawing/2014/main" id="{9E725BDE-30ED-4A39-B05E-378003DB3C6A}"/>
                    </a:ext>
                  </a:extLst>
                </p:cNvPr>
                <p:cNvGrpSpPr/>
                <p:nvPr/>
              </p:nvGrpSpPr>
              <p:grpSpPr>
                <a:xfrm>
                  <a:off x="2286001" y="1940439"/>
                  <a:ext cx="3912576" cy="3050931"/>
                  <a:chOff x="2839916" y="1987061"/>
                  <a:chExt cx="3912576" cy="3050931"/>
                </a:xfrm>
              </p:grpSpPr>
              <p:sp>
                <p:nvSpPr>
                  <p:cNvPr id="4" name="矩形 3">
                    <a:extLst>
                      <a:ext uri="{FF2B5EF4-FFF2-40B4-BE49-F238E27FC236}">
                        <a16:creationId xmlns:a16="http://schemas.microsoft.com/office/drawing/2014/main" id="{6476353C-3FEB-4771-8B4B-D3CA1D75D276}"/>
                      </a:ext>
                    </a:extLst>
                  </p:cNvPr>
                  <p:cNvSpPr/>
                  <p:nvPr/>
                </p:nvSpPr>
                <p:spPr>
                  <a:xfrm>
                    <a:off x="2839916" y="1987061"/>
                    <a:ext cx="3912576"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nvGrpSpPr>
                  <p:cNvPr id="21" name="组合 20">
                    <a:extLst>
                      <a:ext uri="{FF2B5EF4-FFF2-40B4-BE49-F238E27FC236}">
                        <a16:creationId xmlns:a16="http://schemas.microsoft.com/office/drawing/2014/main" id="{8DF764CB-383F-40B0-91BD-281BDD5F63E5}"/>
                      </a:ext>
                    </a:extLst>
                  </p:cNvPr>
                  <p:cNvGrpSpPr/>
                  <p:nvPr/>
                </p:nvGrpSpPr>
                <p:grpSpPr>
                  <a:xfrm>
                    <a:off x="3027486" y="2162908"/>
                    <a:ext cx="1421422" cy="1050925"/>
                    <a:chOff x="3027486" y="2162908"/>
                    <a:chExt cx="1421422" cy="1050925"/>
                  </a:xfrm>
                </p:grpSpPr>
                <p:grpSp>
                  <p:nvGrpSpPr>
                    <p:cNvPr id="13" name="组合 12">
                      <a:extLst>
                        <a:ext uri="{FF2B5EF4-FFF2-40B4-BE49-F238E27FC236}">
                          <a16:creationId xmlns:a16="http://schemas.microsoft.com/office/drawing/2014/main" id="{A456F777-FEF4-4AB9-9C68-D28402A52552}"/>
                        </a:ext>
                      </a:extLst>
                    </p:cNvPr>
                    <p:cNvGrpSpPr/>
                    <p:nvPr/>
                  </p:nvGrpSpPr>
                  <p:grpSpPr>
                    <a:xfrm>
                      <a:off x="3027486" y="2162908"/>
                      <a:ext cx="1421422" cy="1050925"/>
                      <a:chOff x="3027486" y="2162908"/>
                      <a:chExt cx="1421422" cy="1050925"/>
                    </a:xfrm>
                  </p:grpSpPr>
                  <p:grpSp>
                    <p:nvGrpSpPr>
                      <p:cNvPr id="7" name="组合 6">
                        <a:extLst>
                          <a:ext uri="{FF2B5EF4-FFF2-40B4-BE49-F238E27FC236}">
                            <a16:creationId xmlns:a16="http://schemas.microsoft.com/office/drawing/2014/main" id="{CF8A0F9C-663F-4408-850D-517EA1EAB323}"/>
                          </a:ext>
                        </a:extLst>
                      </p:cNvPr>
                      <p:cNvGrpSpPr/>
                      <p:nvPr/>
                    </p:nvGrpSpPr>
                    <p:grpSpPr>
                      <a:xfrm>
                        <a:off x="3027486" y="2162908"/>
                        <a:ext cx="1421422" cy="1050925"/>
                        <a:chOff x="2904393" y="2198077"/>
                        <a:chExt cx="1421422" cy="1050925"/>
                      </a:xfrm>
                    </p:grpSpPr>
                    <p:sp>
                      <p:nvSpPr>
                        <p:cNvPr id="5" name="矩形 4">
                          <a:extLst>
                            <a:ext uri="{FF2B5EF4-FFF2-40B4-BE49-F238E27FC236}">
                              <a16:creationId xmlns:a16="http://schemas.microsoft.com/office/drawing/2014/main" id="{65388B28-EBB4-4CD7-B320-CA3D11DF43DA}"/>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6" name="矩形 5">
                          <a:extLst>
                            <a:ext uri="{FF2B5EF4-FFF2-40B4-BE49-F238E27FC236}">
                              <a16:creationId xmlns:a16="http://schemas.microsoft.com/office/drawing/2014/main" id="{10780486-F497-4890-A2FA-DD9A4E4AA64D}"/>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sp>
                    <p:nvSpPr>
                      <p:cNvPr id="11" name="矩形 10">
                        <a:extLst>
                          <a:ext uri="{FF2B5EF4-FFF2-40B4-BE49-F238E27FC236}">
                            <a16:creationId xmlns:a16="http://schemas.microsoft.com/office/drawing/2014/main" id="{C84C6388-5D5B-45BF-BAA1-4E9CA1E3657A}"/>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L1 &amp; L2</a:t>
                        </a:r>
                      </a:p>
                    </p:txBody>
                  </p:sp>
                </p:grpSp>
                <p:sp>
                  <p:nvSpPr>
                    <p:cNvPr id="20" name="文本框 19">
                      <a:extLst>
                        <a:ext uri="{FF2B5EF4-FFF2-40B4-BE49-F238E27FC236}">
                          <a16:creationId xmlns:a16="http://schemas.microsoft.com/office/drawing/2014/main" id="{BBA4BBDB-D082-44D4-B762-6B7910B5F9D1}"/>
                        </a:ext>
                      </a:extLst>
                    </p:cNvPr>
                    <p:cNvSpPr txBox="1"/>
                    <p:nvPr/>
                  </p:nvSpPr>
                  <p:spPr>
                    <a:xfrm>
                      <a:off x="3378947" y="2319039"/>
                      <a:ext cx="672172" cy="369332"/>
                    </a:xfrm>
                    <a:prstGeom prst="rect">
                      <a:avLst/>
                    </a:prstGeom>
                    <a:noFill/>
                  </p:spPr>
                  <p:txBody>
                    <a:bodyPr wrap="none" rtlCol="0">
                      <a:spAutoFit/>
                    </a:bodyPr>
                    <a:lstStyle/>
                    <a:p>
                      <a:r>
                        <a:rPr lang="en-US">
                          <a:latin typeface="Gill Sans MT"/>
                        </a:rPr>
                        <a:t>Core</a:t>
                      </a:r>
                    </a:p>
                  </p:txBody>
                </p:sp>
              </p:grpSp>
              <p:grpSp>
                <p:nvGrpSpPr>
                  <p:cNvPr id="22" name="组合 21">
                    <a:extLst>
                      <a:ext uri="{FF2B5EF4-FFF2-40B4-BE49-F238E27FC236}">
                        <a16:creationId xmlns:a16="http://schemas.microsoft.com/office/drawing/2014/main" id="{8BFB81BF-5235-4293-B3AB-387604863200}"/>
                      </a:ext>
                    </a:extLst>
                  </p:cNvPr>
                  <p:cNvGrpSpPr/>
                  <p:nvPr/>
                </p:nvGrpSpPr>
                <p:grpSpPr>
                  <a:xfrm>
                    <a:off x="4665786" y="2162908"/>
                    <a:ext cx="1421422" cy="1050925"/>
                    <a:chOff x="3027486" y="2162908"/>
                    <a:chExt cx="1421422" cy="1050925"/>
                  </a:xfrm>
                </p:grpSpPr>
                <p:grpSp>
                  <p:nvGrpSpPr>
                    <p:cNvPr id="23" name="组合 22">
                      <a:extLst>
                        <a:ext uri="{FF2B5EF4-FFF2-40B4-BE49-F238E27FC236}">
                          <a16:creationId xmlns:a16="http://schemas.microsoft.com/office/drawing/2014/main" id="{A09B0A40-7C34-4D95-94F9-DA6F81AC3D3C}"/>
                        </a:ext>
                      </a:extLst>
                    </p:cNvPr>
                    <p:cNvGrpSpPr/>
                    <p:nvPr/>
                  </p:nvGrpSpPr>
                  <p:grpSpPr>
                    <a:xfrm>
                      <a:off x="3027486" y="2162908"/>
                      <a:ext cx="1421422" cy="1050925"/>
                      <a:chOff x="3027486" y="2162908"/>
                      <a:chExt cx="1421422" cy="1050925"/>
                    </a:xfrm>
                  </p:grpSpPr>
                  <p:grpSp>
                    <p:nvGrpSpPr>
                      <p:cNvPr id="25" name="组合 24">
                        <a:extLst>
                          <a:ext uri="{FF2B5EF4-FFF2-40B4-BE49-F238E27FC236}">
                            <a16:creationId xmlns:a16="http://schemas.microsoft.com/office/drawing/2014/main" id="{EACA0D12-E06B-4FAB-B1FB-943001772860}"/>
                          </a:ext>
                        </a:extLst>
                      </p:cNvPr>
                      <p:cNvGrpSpPr/>
                      <p:nvPr/>
                    </p:nvGrpSpPr>
                    <p:grpSpPr>
                      <a:xfrm>
                        <a:off x="3027486" y="2162908"/>
                        <a:ext cx="1421422" cy="1050925"/>
                        <a:chOff x="2904393" y="2198077"/>
                        <a:chExt cx="1421422" cy="1050925"/>
                      </a:xfrm>
                    </p:grpSpPr>
                    <p:sp>
                      <p:nvSpPr>
                        <p:cNvPr id="27" name="矩形 26">
                          <a:extLst>
                            <a:ext uri="{FF2B5EF4-FFF2-40B4-BE49-F238E27FC236}">
                              <a16:creationId xmlns:a16="http://schemas.microsoft.com/office/drawing/2014/main" id="{2C4631F9-413C-4FA7-8F57-D72504ED7396}"/>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28" name="矩形 27">
                          <a:extLst>
                            <a:ext uri="{FF2B5EF4-FFF2-40B4-BE49-F238E27FC236}">
                              <a16:creationId xmlns:a16="http://schemas.microsoft.com/office/drawing/2014/main" id="{D4D92ABD-4701-4D1E-A17F-06CDAC55D601}"/>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sp>
                    <p:nvSpPr>
                      <p:cNvPr id="26" name="矩形 25">
                        <a:extLst>
                          <a:ext uri="{FF2B5EF4-FFF2-40B4-BE49-F238E27FC236}">
                            <a16:creationId xmlns:a16="http://schemas.microsoft.com/office/drawing/2014/main" id="{FB71554D-A274-4394-97F3-B88B3B367282}"/>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L1 &amp; L2</a:t>
                        </a:r>
                      </a:p>
                    </p:txBody>
                  </p:sp>
                </p:grpSp>
                <p:sp>
                  <p:nvSpPr>
                    <p:cNvPr id="24" name="文本框 23">
                      <a:extLst>
                        <a:ext uri="{FF2B5EF4-FFF2-40B4-BE49-F238E27FC236}">
                          <a16:creationId xmlns:a16="http://schemas.microsoft.com/office/drawing/2014/main" id="{5B4D8605-9963-451D-8576-AE55CB2C35F1}"/>
                        </a:ext>
                      </a:extLst>
                    </p:cNvPr>
                    <p:cNvSpPr txBox="1"/>
                    <p:nvPr/>
                  </p:nvSpPr>
                  <p:spPr>
                    <a:xfrm>
                      <a:off x="3378947" y="2319039"/>
                      <a:ext cx="672172" cy="369332"/>
                    </a:xfrm>
                    <a:prstGeom prst="rect">
                      <a:avLst/>
                    </a:prstGeom>
                    <a:noFill/>
                  </p:spPr>
                  <p:txBody>
                    <a:bodyPr wrap="none" rtlCol="0">
                      <a:spAutoFit/>
                    </a:bodyPr>
                    <a:lstStyle/>
                    <a:p>
                      <a:r>
                        <a:rPr lang="en-US">
                          <a:latin typeface="Gill Sans MT"/>
                        </a:rPr>
                        <a:t>Core</a:t>
                      </a:r>
                    </a:p>
                  </p:txBody>
                </p:sp>
              </p:grpSp>
              <p:sp>
                <p:nvSpPr>
                  <p:cNvPr id="29" name="矩形 28">
                    <a:extLst>
                      <a:ext uri="{FF2B5EF4-FFF2-40B4-BE49-F238E27FC236}">
                        <a16:creationId xmlns:a16="http://schemas.microsoft.com/office/drawing/2014/main" id="{5F4D4C64-9C15-43F1-A388-8DA24F8E8BF1}"/>
                      </a:ext>
                    </a:extLst>
                  </p:cNvPr>
                  <p:cNvSpPr/>
                  <p:nvPr/>
                </p:nvSpPr>
                <p:spPr>
                  <a:xfrm>
                    <a:off x="3024556" y="3409339"/>
                    <a:ext cx="262619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LLC Cache</a:t>
                    </a:r>
                  </a:p>
                </p:txBody>
              </p:sp>
              <p:cxnSp>
                <p:nvCxnSpPr>
                  <p:cNvPr id="31" name="直接连接符 30">
                    <a:extLst>
                      <a:ext uri="{FF2B5EF4-FFF2-40B4-BE49-F238E27FC236}">
                        <a16:creationId xmlns:a16="http://schemas.microsoft.com/office/drawing/2014/main" id="{8C07CAC2-6792-4D54-BBC9-F035A05CB14D}"/>
                      </a:ext>
                    </a:extLst>
                  </p:cNvPr>
                  <p:cNvCxnSpPr>
                    <a:cxnSpLocks/>
                    <a:stCxn id="6" idx="2"/>
                  </p:cNvCxnSpPr>
                  <p:nvPr/>
                </p:nvCxnSpPr>
                <p:spPr>
                  <a:xfrm>
                    <a:off x="3695701" y="3213833"/>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66DF57D4-697F-4A1F-BDC9-54500D26821D}"/>
                      </a:ext>
                    </a:extLst>
                  </p:cNvPr>
                  <p:cNvCxnSpPr>
                    <a:cxnSpLocks/>
                  </p:cNvCxnSpPr>
                  <p:nvPr/>
                </p:nvCxnSpPr>
                <p:spPr>
                  <a:xfrm>
                    <a:off x="5325208" y="3213833"/>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E2B32610-0B7C-4197-AB95-06653C0C9A5B}"/>
                      </a:ext>
                    </a:extLst>
                  </p:cNvPr>
                  <p:cNvSpPr/>
                  <p:nvPr/>
                </p:nvSpPr>
                <p:spPr>
                  <a:xfrm>
                    <a:off x="3033348" y="3995858"/>
                    <a:ext cx="2617405"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MT"/>
                      </a:rPr>
                      <a:t>Mesh Interconnect</a:t>
                    </a:r>
                  </a:p>
                </p:txBody>
              </p:sp>
              <p:cxnSp>
                <p:nvCxnSpPr>
                  <p:cNvPr id="35" name="直接连接符 34">
                    <a:extLst>
                      <a:ext uri="{FF2B5EF4-FFF2-40B4-BE49-F238E27FC236}">
                        <a16:creationId xmlns:a16="http://schemas.microsoft.com/office/drawing/2014/main" id="{3E214B52-B43B-4E78-B44D-BE1C094BB1FF}"/>
                      </a:ext>
                    </a:extLst>
                  </p:cNvPr>
                  <p:cNvCxnSpPr>
                    <a:cxnSpLocks/>
                  </p:cNvCxnSpPr>
                  <p:nvPr/>
                </p:nvCxnSpPr>
                <p:spPr>
                  <a:xfrm>
                    <a:off x="3688373" y="3800352"/>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09554A0E-FB1B-4A48-B41B-791516B6E330}"/>
                      </a:ext>
                    </a:extLst>
                  </p:cNvPr>
                  <p:cNvCxnSpPr>
                    <a:cxnSpLocks/>
                  </p:cNvCxnSpPr>
                  <p:nvPr/>
                </p:nvCxnSpPr>
                <p:spPr>
                  <a:xfrm>
                    <a:off x="5325208" y="3800352"/>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F512A0B5-83E8-431D-B0ED-141E8150A270}"/>
                      </a:ext>
                    </a:extLst>
                  </p:cNvPr>
                  <p:cNvSpPr/>
                  <p:nvPr/>
                </p:nvSpPr>
                <p:spPr>
                  <a:xfrm>
                    <a:off x="33000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Gill Sans MT"/>
                      </a:rPr>
                      <a:t>iMC</a:t>
                    </a:r>
                    <a:endParaRPr lang="en-US">
                      <a:solidFill>
                        <a:schemeClr val="tx1"/>
                      </a:solidFill>
                      <a:latin typeface="Gill Sans MT"/>
                    </a:endParaRPr>
                  </a:p>
                </p:txBody>
              </p:sp>
              <p:sp>
                <p:nvSpPr>
                  <p:cNvPr id="38" name="矩形 37">
                    <a:extLst>
                      <a:ext uri="{FF2B5EF4-FFF2-40B4-BE49-F238E27FC236}">
                        <a16:creationId xmlns:a16="http://schemas.microsoft.com/office/drawing/2014/main" id="{CDA181FA-5CF6-40F4-B1A8-BC600D07E6BF}"/>
                      </a:ext>
                    </a:extLst>
                  </p:cNvPr>
                  <p:cNvSpPr/>
                  <p:nvPr/>
                </p:nvSpPr>
                <p:spPr>
                  <a:xfrm>
                    <a:off x="49383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Gill Sans MT"/>
                      </a:rPr>
                      <a:t>iMC</a:t>
                    </a:r>
                    <a:endParaRPr lang="en-US">
                      <a:solidFill>
                        <a:schemeClr val="tx1"/>
                      </a:solidFill>
                      <a:latin typeface="Gill Sans MT"/>
                    </a:endParaRPr>
                  </a:p>
                </p:txBody>
              </p:sp>
              <p:cxnSp>
                <p:nvCxnSpPr>
                  <p:cNvPr id="41" name="直接连接符 40">
                    <a:extLst>
                      <a:ext uri="{FF2B5EF4-FFF2-40B4-BE49-F238E27FC236}">
                        <a16:creationId xmlns:a16="http://schemas.microsoft.com/office/drawing/2014/main" id="{ED886C63-4163-4119-A55B-D8126EF270B4}"/>
                      </a:ext>
                    </a:extLst>
                  </p:cNvPr>
                  <p:cNvCxnSpPr>
                    <a:cxnSpLocks/>
                    <a:stCxn id="37" idx="0"/>
                  </p:cNvCxnSpPr>
                  <p:nvPr/>
                </p:nvCxnSpPr>
                <p:spPr>
                  <a:xfrm flipV="1">
                    <a:off x="3695700"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4F1F0E6-CF0C-40F4-BAF6-A98828C9BF79}"/>
                      </a:ext>
                    </a:extLst>
                  </p:cNvPr>
                  <p:cNvCxnSpPr>
                    <a:cxnSpLocks/>
                  </p:cNvCxnSpPr>
                  <p:nvPr/>
                </p:nvCxnSpPr>
                <p:spPr>
                  <a:xfrm flipV="1">
                    <a:off x="5333999"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BD067A4E-13ED-4AC8-A814-4D97D8925CE7}"/>
                      </a:ext>
                    </a:extLst>
                  </p:cNvPr>
                  <p:cNvSpPr/>
                  <p:nvPr/>
                </p:nvSpPr>
                <p:spPr>
                  <a:xfrm>
                    <a:off x="5729652" y="4531690"/>
                    <a:ext cx="79130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ll Sans MT"/>
                      </a:rPr>
                      <a:t>WPQ</a:t>
                    </a:r>
                  </a:p>
                </p:txBody>
              </p:sp>
            </p:grpSp>
            <p:sp>
              <p:nvSpPr>
                <p:cNvPr id="48" name="矩形 47">
                  <a:extLst>
                    <a:ext uri="{FF2B5EF4-FFF2-40B4-BE49-F238E27FC236}">
                      <a16:creationId xmlns:a16="http://schemas.microsoft.com/office/drawing/2014/main" id="{03905AE5-4BF0-470B-9118-FAA699A3A1E1}"/>
                    </a:ext>
                  </a:extLst>
                </p:cNvPr>
                <p:cNvSpPr/>
                <p:nvPr/>
              </p:nvSpPr>
              <p:spPr>
                <a:xfrm>
                  <a:off x="1342293" y="1940439"/>
                  <a:ext cx="463062"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a:solidFill>
                        <a:schemeClr val="tx1"/>
                      </a:solidFill>
                      <a:latin typeface="Gill Sans MT"/>
                    </a:rPr>
                    <a:t>NUMA 0</a:t>
                  </a:r>
                </a:p>
              </p:txBody>
            </p:sp>
            <p:cxnSp>
              <p:nvCxnSpPr>
                <p:cNvPr id="50" name="直接连接符 49">
                  <a:extLst>
                    <a:ext uri="{FF2B5EF4-FFF2-40B4-BE49-F238E27FC236}">
                      <a16:creationId xmlns:a16="http://schemas.microsoft.com/office/drawing/2014/main" id="{EBAC57A4-D919-4716-A681-721958EDB71E}"/>
                    </a:ext>
                  </a:extLst>
                </p:cNvPr>
                <p:cNvCxnSpPr>
                  <a:cxnSpLocks/>
                  <a:stCxn id="34" idx="1"/>
                </p:cNvCxnSpPr>
                <p:nvPr/>
              </p:nvCxnSpPr>
              <p:spPr>
                <a:xfrm flipH="1">
                  <a:off x="1805355" y="4144743"/>
                  <a:ext cx="674078" cy="9653"/>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F6656B47-9060-43DF-9B64-2296C012A9BF}"/>
                    </a:ext>
                  </a:extLst>
                </p:cNvPr>
                <p:cNvSpPr txBox="1"/>
                <p:nvPr/>
              </p:nvSpPr>
              <p:spPr>
                <a:xfrm>
                  <a:off x="1814148" y="3851483"/>
                  <a:ext cx="486030" cy="338554"/>
                </a:xfrm>
                <a:prstGeom prst="rect">
                  <a:avLst/>
                </a:prstGeom>
                <a:noFill/>
              </p:spPr>
              <p:txBody>
                <a:bodyPr wrap="none" rtlCol="0">
                  <a:spAutoFit/>
                </a:bodyPr>
                <a:lstStyle/>
                <a:p>
                  <a:r>
                    <a:rPr lang="en-US" sz="1600">
                      <a:latin typeface="Gill Sans MT"/>
                    </a:rPr>
                    <a:t>UPI</a:t>
                  </a:r>
                </a:p>
              </p:txBody>
            </p:sp>
          </p:grpSp>
          <p:grpSp>
            <p:nvGrpSpPr>
              <p:cNvPr id="58" name="组合 57">
                <a:extLst>
                  <a:ext uri="{FF2B5EF4-FFF2-40B4-BE49-F238E27FC236}">
                    <a16:creationId xmlns:a16="http://schemas.microsoft.com/office/drawing/2014/main" id="{D2537F65-8D49-4F1F-9118-9BCBC3C51458}"/>
                  </a:ext>
                </a:extLst>
              </p:cNvPr>
              <p:cNvGrpSpPr/>
              <p:nvPr/>
            </p:nvGrpSpPr>
            <p:grpSpPr>
              <a:xfrm>
                <a:off x="2499718" y="5340496"/>
                <a:ext cx="1433380" cy="416804"/>
                <a:chOff x="2215661" y="5345723"/>
                <a:chExt cx="1433380" cy="416804"/>
              </a:xfrm>
            </p:grpSpPr>
            <p:sp>
              <p:nvSpPr>
                <p:cNvPr id="55" name="矩形 54">
                  <a:extLst>
                    <a:ext uri="{FF2B5EF4-FFF2-40B4-BE49-F238E27FC236}">
                      <a16:creationId xmlns:a16="http://schemas.microsoft.com/office/drawing/2014/main" id="{DA497CC8-03BE-4BAD-A278-AC77C04DEBA9}"/>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a:rPr>
                    <a:t>DRAM</a:t>
                  </a:r>
                </a:p>
              </p:txBody>
            </p:sp>
            <p:sp>
              <p:nvSpPr>
                <p:cNvPr id="56" name="矩形 55">
                  <a:extLst>
                    <a:ext uri="{FF2B5EF4-FFF2-40B4-BE49-F238E27FC236}">
                      <a16:creationId xmlns:a16="http://schemas.microsoft.com/office/drawing/2014/main" id="{BC024F93-F208-41BF-AB37-C092E77E3E67}"/>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sp>
              <p:nvSpPr>
                <p:cNvPr id="57" name="矩形 56">
                  <a:extLst>
                    <a:ext uri="{FF2B5EF4-FFF2-40B4-BE49-F238E27FC236}">
                      <a16:creationId xmlns:a16="http://schemas.microsoft.com/office/drawing/2014/main" id="{160E3BDC-F790-44F5-818D-A1B20433A122}"/>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grpSp>
          <p:cxnSp>
            <p:nvCxnSpPr>
              <p:cNvPr id="60" name="直接连接符 59">
                <a:extLst>
                  <a:ext uri="{FF2B5EF4-FFF2-40B4-BE49-F238E27FC236}">
                    <a16:creationId xmlns:a16="http://schemas.microsoft.com/office/drawing/2014/main" id="{E5F67365-7DDE-4044-9D1B-A54001ACBD3C}"/>
                  </a:ext>
                </a:extLst>
              </p:cNvPr>
              <p:cNvCxnSpPr>
                <a:stCxn id="55" idx="0"/>
              </p:cNvCxnSpPr>
              <p:nvPr/>
            </p:nvCxnSpPr>
            <p:spPr>
              <a:xfrm flipH="1" flipV="1">
                <a:off x="2962779" y="5117123"/>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23AB0B7-893F-4BDD-B3B2-420D81233B9C}"/>
                  </a:ext>
                </a:extLst>
              </p:cNvPr>
              <p:cNvCxnSpPr>
                <a:cxnSpLocks/>
              </p:cNvCxnSpPr>
              <p:nvPr/>
            </p:nvCxnSpPr>
            <p:spPr>
              <a:xfrm>
                <a:off x="2962779" y="5117123"/>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82252B8E-8BCF-41BE-B2B7-E96AC3400741}"/>
                  </a:ext>
                </a:extLst>
              </p:cNvPr>
              <p:cNvCxnSpPr>
                <a:stCxn id="57" idx="0"/>
              </p:cNvCxnSpPr>
              <p:nvPr/>
            </p:nvCxnSpPr>
            <p:spPr>
              <a:xfrm flipV="1">
                <a:off x="3837847"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23130E2-EA8A-42AD-B6B5-C314DCA0AA6E}"/>
                  </a:ext>
                </a:extLst>
              </p:cNvPr>
              <p:cNvCxnSpPr>
                <a:stCxn id="56" idx="0"/>
              </p:cNvCxnSpPr>
              <p:nvPr/>
            </p:nvCxnSpPr>
            <p:spPr>
              <a:xfrm flipV="1">
                <a:off x="3584339"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AEFA6F65-0282-4966-AB2E-410E77E7E9C0}"/>
                  </a:ext>
                </a:extLst>
              </p:cNvPr>
              <p:cNvCxnSpPr>
                <a:cxnSpLocks/>
              </p:cNvCxnSpPr>
              <p:nvPr/>
            </p:nvCxnSpPr>
            <p:spPr>
              <a:xfrm flipV="1">
                <a:off x="3149205" y="4876082"/>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27D70FC8-FB2A-4B2B-AB91-0CC8733FCCF0}"/>
                  </a:ext>
                </a:extLst>
              </p:cNvPr>
              <p:cNvGrpSpPr/>
              <p:nvPr/>
            </p:nvGrpSpPr>
            <p:grpSpPr>
              <a:xfrm>
                <a:off x="4111871" y="5347101"/>
                <a:ext cx="1433380" cy="416804"/>
                <a:chOff x="2215661" y="5345723"/>
                <a:chExt cx="1433380" cy="416804"/>
              </a:xfrm>
            </p:grpSpPr>
            <p:sp>
              <p:nvSpPr>
                <p:cNvPr id="72" name="矩形 71">
                  <a:extLst>
                    <a:ext uri="{FF2B5EF4-FFF2-40B4-BE49-F238E27FC236}">
                      <a16:creationId xmlns:a16="http://schemas.microsoft.com/office/drawing/2014/main" id="{6066ED55-4F6B-43BA-9558-45738C3CB7E5}"/>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a:rPr>
                    <a:t>DRAM</a:t>
                  </a:r>
                </a:p>
              </p:txBody>
            </p:sp>
            <p:sp>
              <p:nvSpPr>
                <p:cNvPr id="73" name="矩形 72">
                  <a:extLst>
                    <a:ext uri="{FF2B5EF4-FFF2-40B4-BE49-F238E27FC236}">
                      <a16:creationId xmlns:a16="http://schemas.microsoft.com/office/drawing/2014/main" id="{5524FCDC-8ED6-4729-A007-C3D50312E562}"/>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sp>
              <p:nvSpPr>
                <p:cNvPr id="74" name="矩形 73">
                  <a:extLst>
                    <a:ext uri="{FF2B5EF4-FFF2-40B4-BE49-F238E27FC236}">
                      <a16:creationId xmlns:a16="http://schemas.microsoft.com/office/drawing/2014/main" id="{478E5407-EB2D-4AF4-99FE-7862656536F8}"/>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MT"/>
                  </a:endParaRPr>
                </a:p>
              </p:txBody>
            </p:sp>
          </p:grpSp>
          <p:cxnSp>
            <p:nvCxnSpPr>
              <p:cNvPr id="75" name="直接连接符 74">
                <a:extLst>
                  <a:ext uri="{FF2B5EF4-FFF2-40B4-BE49-F238E27FC236}">
                    <a16:creationId xmlns:a16="http://schemas.microsoft.com/office/drawing/2014/main" id="{A75661F4-BFE9-450B-BD28-16D1ED298F8D}"/>
                  </a:ext>
                </a:extLst>
              </p:cNvPr>
              <p:cNvCxnSpPr>
                <a:stCxn id="72" idx="0"/>
              </p:cNvCxnSpPr>
              <p:nvPr/>
            </p:nvCxnSpPr>
            <p:spPr>
              <a:xfrm flipH="1" flipV="1">
                <a:off x="4574932" y="5123728"/>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943DD9E1-ECED-424F-9313-FEE9FF209D89}"/>
                  </a:ext>
                </a:extLst>
              </p:cNvPr>
              <p:cNvCxnSpPr>
                <a:cxnSpLocks/>
              </p:cNvCxnSpPr>
              <p:nvPr/>
            </p:nvCxnSpPr>
            <p:spPr>
              <a:xfrm>
                <a:off x="4574932" y="5123728"/>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7445ED-5EEC-4096-B31C-61709E60518B}"/>
                  </a:ext>
                </a:extLst>
              </p:cNvPr>
              <p:cNvCxnSpPr>
                <a:stCxn id="74" idx="0"/>
              </p:cNvCxnSpPr>
              <p:nvPr/>
            </p:nvCxnSpPr>
            <p:spPr>
              <a:xfrm flipV="1">
                <a:off x="5450000"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4496CE83-BA47-45E8-B08F-FB35F5794210}"/>
                  </a:ext>
                </a:extLst>
              </p:cNvPr>
              <p:cNvCxnSpPr>
                <a:stCxn id="73" idx="0"/>
              </p:cNvCxnSpPr>
              <p:nvPr/>
            </p:nvCxnSpPr>
            <p:spPr>
              <a:xfrm flipV="1">
                <a:off x="5196492"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B0E2C37-354C-4A95-8801-E275789BA342}"/>
                  </a:ext>
                </a:extLst>
              </p:cNvPr>
              <p:cNvCxnSpPr>
                <a:cxnSpLocks/>
              </p:cNvCxnSpPr>
              <p:nvPr/>
            </p:nvCxnSpPr>
            <p:spPr>
              <a:xfrm flipV="1">
                <a:off x="4761358" y="4882687"/>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19" name="组合 118">
              <a:extLst>
                <a:ext uri="{FF2B5EF4-FFF2-40B4-BE49-F238E27FC236}">
                  <a16:creationId xmlns:a16="http://schemas.microsoft.com/office/drawing/2014/main" id="{A8386711-3D0F-4A0F-9760-4591FFA6FBF0}"/>
                </a:ext>
              </a:extLst>
            </p:cNvPr>
            <p:cNvGrpSpPr/>
            <p:nvPr/>
          </p:nvGrpSpPr>
          <p:grpSpPr>
            <a:xfrm>
              <a:off x="6328828" y="3568790"/>
              <a:ext cx="782422" cy="1325734"/>
              <a:chOff x="6396497" y="3949236"/>
              <a:chExt cx="782422" cy="1325734"/>
            </a:xfrm>
          </p:grpSpPr>
          <p:sp>
            <p:nvSpPr>
              <p:cNvPr id="116" name="矩形 115">
                <a:extLst>
                  <a:ext uri="{FF2B5EF4-FFF2-40B4-BE49-F238E27FC236}">
                    <a16:creationId xmlns:a16="http://schemas.microsoft.com/office/drawing/2014/main" id="{2B819148-95BC-442B-83D7-13F0294C5A5F}"/>
                  </a:ext>
                </a:extLst>
              </p:cNvPr>
              <p:cNvSpPr/>
              <p:nvPr/>
            </p:nvSpPr>
            <p:spPr>
              <a:xfrm>
                <a:off x="6396497" y="3949236"/>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sp>
            <p:nvSpPr>
              <p:cNvPr id="117" name="矩形 116">
                <a:extLst>
                  <a:ext uri="{FF2B5EF4-FFF2-40B4-BE49-F238E27FC236}">
                    <a16:creationId xmlns:a16="http://schemas.microsoft.com/office/drawing/2014/main" id="{C7EA30AE-6B3F-4F0F-8025-13F3A912C9F3}"/>
                  </a:ext>
                </a:extLst>
              </p:cNvPr>
              <p:cNvSpPr/>
              <p:nvPr/>
            </p:nvSpPr>
            <p:spPr>
              <a:xfrm>
                <a:off x="6396497" y="440950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sp>
            <p:nvSpPr>
              <p:cNvPr id="118" name="矩形 117">
                <a:extLst>
                  <a:ext uri="{FF2B5EF4-FFF2-40B4-BE49-F238E27FC236}">
                    <a16:creationId xmlns:a16="http://schemas.microsoft.com/office/drawing/2014/main" id="{F1CFAB24-8506-46B8-B8D2-487539640C61}"/>
                  </a:ext>
                </a:extLst>
              </p:cNvPr>
              <p:cNvSpPr/>
              <p:nvPr/>
            </p:nvSpPr>
            <p:spPr>
              <a:xfrm>
                <a:off x="6396497" y="488395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latin typeface="Gill Sans MT"/>
                  </a:rPr>
                  <a:t>NVM</a:t>
                </a:r>
              </a:p>
            </p:txBody>
          </p:sp>
        </p:grpSp>
        <p:cxnSp>
          <p:nvCxnSpPr>
            <p:cNvPr id="121" name="直接连接符 120">
              <a:extLst>
                <a:ext uri="{FF2B5EF4-FFF2-40B4-BE49-F238E27FC236}">
                  <a16:creationId xmlns:a16="http://schemas.microsoft.com/office/drawing/2014/main" id="{1C589AA1-A83B-4990-9A68-F7EE07B626A8}"/>
                </a:ext>
              </a:extLst>
            </p:cNvPr>
            <p:cNvCxnSpPr>
              <a:cxnSpLocks/>
              <a:stCxn id="45" idx="3"/>
            </p:cNvCxnSpPr>
            <p:nvPr/>
          </p:nvCxnSpPr>
          <p:spPr>
            <a:xfrm>
              <a:off x="5967044" y="4680575"/>
              <a:ext cx="3617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00560554-4144-4CD8-AD65-516ECE97E1F3}"/>
                </a:ext>
              </a:extLst>
            </p:cNvPr>
            <p:cNvCxnSpPr>
              <a:cxnSpLocks/>
            </p:cNvCxnSpPr>
            <p:nvPr/>
          </p:nvCxnSpPr>
          <p:spPr>
            <a:xfrm>
              <a:off x="6198577" y="3764296"/>
              <a:ext cx="0" cy="916278"/>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33547D0F-4B93-4E27-8011-B8873F846106}"/>
                </a:ext>
              </a:extLst>
            </p:cNvPr>
            <p:cNvCxnSpPr>
              <a:cxnSpLocks/>
            </p:cNvCxnSpPr>
            <p:nvPr/>
          </p:nvCxnSpPr>
          <p:spPr>
            <a:xfrm>
              <a:off x="6198638" y="3771933"/>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2C163AB-659C-458D-AA93-2BC77332D904}"/>
                </a:ext>
              </a:extLst>
            </p:cNvPr>
            <p:cNvCxnSpPr>
              <a:cxnSpLocks/>
            </p:cNvCxnSpPr>
            <p:nvPr/>
          </p:nvCxnSpPr>
          <p:spPr>
            <a:xfrm>
              <a:off x="6198639" y="4229664"/>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66A95F42-D6F0-4912-9864-E9A2D27836C4}"/>
              </a:ext>
            </a:extLst>
          </p:cNvPr>
          <p:cNvSpPr txBox="1"/>
          <p:nvPr/>
        </p:nvSpPr>
        <p:spPr>
          <a:xfrm>
            <a:off x="2986349" y="1541754"/>
            <a:ext cx="1050352" cy="369332"/>
          </a:xfrm>
          <a:prstGeom prst="rect">
            <a:avLst/>
          </a:prstGeom>
          <a:noFill/>
        </p:spPr>
        <p:txBody>
          <a:bodyPr wrap="none" rtlCol="0">
            <a:spAutoFit/>
          </a:bodyPr>
          <a:lstStyle/>
          <a:p>
            <a:pPr algn="ctr"/>
            <a:r>
              <a:rPr lang="en-US" altLang="zh-CN" dirty="0">
                <a:latin typeface="Gill Sans MT"/>
              </a:rPr>
              <a:t>NUMA 1</a:t>
            </a:r>
            <a:endParaRPr lang="en-US" dirty="0">
              <a:latin typeface="Gill Sans MT"/>
            </a:endParaRPr>
          </a:p>
        </p:txBody>
      </p:sp>
      <p:grpSp>
        <p:nvGrpSpPr>
          <p:cNvPr id="14" name="组合 13">
            <a:extLst>
              <a:ext uri="{FF2B5EF4-FFF2-40B4-BE49-F238E27FC236}">
                <a16:creationId xmlns:a16="http://schemas.microsoft.com/office/drawing/2014/main" id="{A61C8151-F007-4BC6-82C1-C203902ED1B5}"/>
              </a:ext>
            </a:extLst>
          </p:cNvPr>
          <p:cNvGrpSpPr/>
          <p:nvPr/>
        </p:nvGrpSpPr>
        <p:grpSpPr>
          <a:xfrm>
            <a:off x="4624676" y="2982736"/>
            <a:ext cx="252584" cy="1513364"/>
            <a:chOff x="7868653" y="2105526"/>
            <a:chExt cx="842210" cy="890337"/>
          </a:xfrm>
        </p:grpSpPr>
        <p:cxnSp>
          <p:nvCxnSpPr>
            <p:cNvPr id="9" name="直接连接符 8">
              <a:extLst>
                <a:ext uri="{FF2B5EF4-FFF2-40B4-BE49-F238E27FC236}">
                  <a16:creationId xmlns:a16="http://schemas.microsoft.com/office/drawing/2014/main" id="{59DE74CB-0F11-4E02-BA91-5A96B07A8283}"/>
                </a:ext>
              </a:extLst>
            </p:cNvPr>
            <p:cNvCxnSpPr/>
            <p:nvPr/>
          </p:nvCxnSpPr>
          <p:spPr>
            <a:xfrm>
              <a:off x="7868653" y="2105526"/>
              <a:ext cx="0" cy="890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7C25D863-1D54-44FF-96FA-AFA3D6EED2A0}"/>
                </a:ext>
              </a:extLst>
            </p:cNvPr>
            <p:cNvCxnSpPr/>
            <p:nvPr/>
          </p:nvCxnSpPr>
          <p:spPr>
            <a:xfrm>
              <a:off x="7868653" y="2995863"/>
              <a:ext cx="84221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42704CD1-1842-48D1-B070-470F35B0B502}"/>
              </a:ext>
            </a:extLst>
          </p:cNvPr>
          <p:cNvGrpSpPr/>
          <p:nvPr/>
        </p:nvGrpSpPr>
        <p:grpSpPr>
          <a:xfrm>
            <a:off x="4976138" y="2891313"/>
            <a:ext cx="344363" cy="1555685"/>
            <a:chOff x="4656835" y="2603584"/>
            <a:chExt cx="709863" cy="1832950"/>
          </a:xfrm>
        </p:grpSpPr>
        <p:cxnSp>
          <p:nvCxnSpPr>
            <p:cNvPr id="16" name="直接连接符 15">
              <a:extLst>
                <a:ext uri="{FF2B5EF4-FFF2-40B4-BE49-F238E27FC236}">
                  <a16:creationId xmlns:a16="http://schemas.microsoft.com/office/drawing/2014/main" id="{C9BC2DBE-EF9E-42FC-B278-65EB962C1478}"/>
                </a:ext>
              </a:extLst>
            </p:cNvPr>
            <p:cNvCxnSpPr>
              <a:cxnSpLocks/>
            </p:cNvCxnSpPr>
            <p:nvPr/>
          </p:nvCxnSpPr>
          <p:spPr>
            <a:xfrm flipV="1">
              <a:off x="5366698" y="2603585"/>
              <a:ext cx="0" cy="1832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F5A8866-92F9-4D75-8D03-2D03402E3502}"/>
                </a:ext>
              </a:extLst>
            </p:cNvPr>
            <p:cNvCxnSpPr>
              <a:cxnSpLocks/>
            </p:cNvCxnSpPr>
            <p:nvPr/>
          </p:nvCxnSpPr>
          <p:spPr>
            <a:xfrm flipH="1">
              <a:off x="4656835" y="2603584"/>
              <a:ext cx="709863"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BA78D5B9-0BA5-4696-9A4C-762A66753E64}"/>
              </a:ext>
            </a:extLst>
          </p:cNvPr>
          <p:cNvSpPr txBox="1"/>
          <p:nvPr/>
        </p:nvSpPr>
        <p:spPr>
          <a:xfrm>
            <a:off x="4596780" y="4103465"/>
            <a:ext cx="620683" cy="369332"/>
          </a:xfrm>
          <a:prstGeom prst="rect">
            <a:avLst/>
          </a:prstGeom>
          <a:noFill/>
        </p:spPr>
        <p:txBody>
          <a:bodyPr wrap="none" rtlCol="0">
            <a:spAutoFit/>
          </a:bodyPr>
          <a:lstStyle/>
          <a:p>
            <a:r>
              <a:rPr lang="en-US" altLang="zh-CN" dirty="0">
                <a:solidFill>
                  <a:srgbClr val="FF0000"/>
                </a:solidFill>
              </a:rPr>
              <a:t>Data</a:t>
            </a:r>
            <a:endParaRPr lang="en-US" dirty="0">
              <a:solidFill>
                <a:srgbClr val="FF0000"/>
              </a:solidFill>
            </a:endParaRPr>
          </a:p>
        </p:txBody>
      </p:sp>
      <p:sp>
        <p:nvSpPr>
          <p:cNvPr id="81" name="文本框 80">
            <a:extLst>
              <a:ext uri="{FF2B5EF4-FFF2-40B4-BE49-F238E27FC236}">
                <a16:creationId xmlns:a16="http://schemas.microsoft.com/office/drawing/2014/main" id="{D8D6AB1D-0E0B-40F5-BC30-FD4A2E603D63}"/>
              </a:ext>
            </a:extLst>
          </p:cNvPr>
          <p:cNvSpPr txBox="1"/>
          <p:nvPr/>
        </p:nvSpPr>
        <p:spPr>
          <a:xfrm>
            <a:off x="4937191" y="2506564"/>
            <a:ext cx="569387" cy="369332"/>
          </a:xfrm>
          <a:prstGeom prst="rect">
            <a:avLst/>
          </a:prstGeom>
          <a:noFill/>
        </p:spPr>
        <p:txBody>
          <a:bodyPr wrap="none" rtlCol="0">
            <a:spAutoFit/>
          </a:bodyPr>
          <a:lstStyle/>
          <a:p>
            <a:r>
              <a:rPr lang="en-US" altLang="zh-CN" dirty="0">
                <a:solidFill>
                  <a:srgbClr val="FF0000"/>
                </a:solidFill>
              </a:rPr>
              <a:t>Ack</a:t>
            </a:r>
            <a:endParaRPr lang="en-US" dirty="0">
              <a:solidFill>
                <a:srgbClr val="FF0000"/>
              </a:solidFill>
            </a:endParaRPr>
          </a:p>
        </p:txBody>
      </p:sp>
    </p:spTree>
    <p:extLst>
      <p:ext uri="{BB962C8B-B14F-4D97-AF65-F5344CB8AC3E}">
        <p14:creationId xmlns:p14="http://schemas.microsoft.com/office/powerpoint/2010/main" val="3123429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300204" y="4591907"/>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Lookup Operation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Lookup key 'ABA'</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BA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372076" y="2946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ABA</a:t>
            </a:r>
            <a:r>
              <a:rPr lang="en-US">
                <a:latin typeface="Gill Sans MT"/>
              </a:rPr>
              <a:t> &lt; ACA</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480627" y="4860409"/>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699209"/>
            <a:ext cx="11008497" cy="1580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Wingdings,Sans-Serif"/>
              <a:buChar char="§"/>
            </a:pPr>
            <a:r>
              <a:rPr lang="en-US" sz="2400">
                <a:latin typeface="Gill Sans MT"/>
                <a:cs typeface="Arial"/>
              </a:rPr>
              <a:t>Traversing the data layer</a:t>
            </a:r>
            <a:endParaRPr lang="en-US" sz="2400">
              <a:latin typeface="Times New Roman"/>
              <a:cs typeface="Times New Roman"/>
            </a:endParaRPr>
          </a:p>
          <a:p>
            <a:pPr>
              <a:lnSpc>
                <a:spcPct val="90000"/>
              </a:lnSpc>
              <a:spcBef>
                <a:spcPts val="1000"/>
              </a:spcBef>
            </a:pPr>
            <a:r>
              <a:rPr lang="en-US" sz="2400">
                <a:latin typeface="Gill Sans MT"/>
                <a:cs typeface="Arial"/>
              </a:rPr>
              <a:t>1. On reaching the target node, first matches the fingerprint and then compares the full key only for those keys whose fingerprint matched.</a:t>
            </a:r>
            <a:endParaRPr lang="en-US" sz="2400">
              <a:ea typeface="+mn-lt"/>
              <a:cs typeface="+mn-lt"/>
            </a:endParaRPr>
          </a:p>
          <a:p>
            <a:pPr marL="285750" indent="-285750">
              <a:buFont typeface="Wingdings"/>
              <a:buChar char="§"/>
            </a:pPr>
            <a:endParaRPr lang="en-US" sz="2400">
              <a:latin typeface="Gill Sans MT"/>
              <a:ea typeface="微软雅黑"/>
              <a:cs typeface="Arial"/>
            </a:endParaRPr>
          </a:p>
        </p:txBody>
      </p:sp>
    </p:spTree>
    <p:extLst>
      <p:ext uri="{BB962C8B-B14F-4D97-AF65-F5344CB8AC3E}">
        <p14:creationId xmlns:p14="http://schemas.microsoft.com/office/powerpoint/2010/main" val="1785068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300204" y="4591907"/>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Lookup Operation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Lookup key 'ABA'</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BA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372076" y="2946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ABA</a:t>
            </a:r>
            <a:r>
              <a:rPr lang="en-US">
                <a:latin typeface="Gill Sans MT"/>
              </a:rPr>
              <a:t> &lt; ACA</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480627" y="4860409"/>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699210"/>
            <a:ext cx="10974173" cy="1580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Wingdings,Sans-Serif"/>
              <a:buChar char="§"/>
            </a:pPr>
            <a:r>
              <a:rPr lang="en-US" sz="2400">
                <a:latin typeface="Gill Sans MT"/>
                <a:cs typeface="Arial"/>
              </a:rPr>
              <a:t>Traversing the data layer </a:t>
            </a:r>
            <a:endParaRPr lang="en-US" sz="2400">
              <a:latin typeface="Times New Roman"/>
              <a:cs typeface="Times New Roman"/>
            </a:endParaRPr>
          </a:p>
          <a:p>
            <a:pPr>
              <a:lnSpc>
                <a:spcPct val="90000"/>
              </a:lnSpc>
              <a:spcBef>
                <a:spcPts val="1000"/>
              </a:spcBef>
            </a:pPr>
            <a:r>
              <a:rPr lang="en-US" sz="2400">
                <a:latin typeface="Gill Sans MT"/>
                <a:cs typeface="Arial"/>
              </a:rPr>
              <a:t>2. After finding the key, it checks the version number of the node after reaching the node.</a:t>
            </a:r>
            <a:endParaRPr lang="en-US" sz="2400">
              <a:ea typeface="+mn-lt"/>
              <a:cs typeface="+mn-lt"/>
            </a:endParaRPr>
          </a:p>
          <a:p>
            <a:pPr marL="285750" indent="-285750">
              <a:buFont typeface="Wingdings"/>
              <a:buChar char="§"/>
            </a:pPr>
            <a:endParaRPr lang="en-US" sz="2400">
              <a:latin typeface="Gill Sans MT"/>
              <a:ea typeface="微软雅黑"/>
              <a:cs typeface="Arial"/>
            </a:endParaRPr>
          </a:p>
        </p:txBody>
      </p:sp>
    </p:spTree>
    <p:extLst>
      <p:ext uri="{BB962C8B-B14F-4D97-AF65-F5344CB8AC3E}">
        <p14:creationId xmlns:p14="http://schemas.microsoft.com/office/powerpoint/2010/main" val="3057492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E4D5-A17F-4911-B5B0-4500C45872EB}"/>
              </a:ext>
            </a:extLst>
          </p:cNvPr>
          <p:cNvSpPr>
            <a:spLocks noGrp="1"/>
          </p:cNvSpPr>
          <p:nvPr>
            <p:ph type="title"/>
          </p:nvPr>
        </p:nvSpPr>
        <p:spPr/>
        <p:txBody>
          <a:bodyPr>
            <a:normAutofit/>
          </a:bodyPr>
          <a:lstStyle/>
          <a:p>
            <a:r>
              <a:rPr lang="en-US" b="0">
                <a:latin typeface="Gill Sans MT"/>
              </a:rPr>
              <a:t>Scan Operation </a:t>
            </a:r>
          </a:p>
        </p:txBody>
      </p:sp>
      <p:sp>
        <p:nvSpPr>
          <p:cNvPr id="3" name="Content Placeholder 2">
            <a:extLst>
              <a:ext uri="{FF2B5EF4-FFF2-40B4-BE49-F238E27FC236}">
                <a16:creationId xmlns:a16="http://schemas.microsoft.com/office/drawing/2014/main" id="{D0110F05-C9C9-4D7D-A754-A2F6A4280ED0}"/>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2800" b="0">
                <a:latin typeface="Gill Sans MT"/>
              </a:rPr>
              <a:t>First finds the target data node of the minimum key of a scan range. </a:t>
            </a:r>
            <a:endParaRPr lang="en-US" sz="2800"/>
          </a:p>
          <a:p>
            <a:pPr marL="514350" indent="-514350">
              <a:buAutoNum type="arabicPeriod"/>
            </a:pPr>
            <a:r>
              <a:rPr lang="en-US" sz="2800" b="0">
                <a:latin typeface="Gill Sans MT"/>
              </a:rPr>
              <a:t>After finding the target node, the scan operation first checks whether it needs to reconstruct the permutation array. </a:t>
            </a:r>
          </a:p>
          <a:p>
            <a:pPr marL="514350" indent="-514350">
              <a:buAutoNum type="arabicPeriod"/>
            </a:pPr>
            <a:r>
              <a:rPr lang="en-US" sz="2800" b="0">
                <a:latin typeface="Gill Sans MT"/>
              </a:rPr>
              <a:t>If the node version and the permutation array version are different, it first reconstructs the permutation array. </a:t>
            </a:r>
          </a:p>
          <a:p>
            <a:pPr marL="514350" indent="-514350">
              <a:buAutoNum type="arabicPeriod"/>
            </a:pPr>
            <a:r>
              <a:rPr lang="en-US" sz="2800" b="0">
                <a:latin typeface="Gill Sans MT"/>
              </a:rPr>
              <a:t>Then it traverses the key-value array in the order of permutation array. </a:t>
            </a:r>
            <a:br>
              <a:rPr lang="en-US" b="0"/>
            </a:br>
            <a:endParaRPr lang="en-US" b="0"/>
          </a:p>
        </p:txBody>
      </p:sp>
      <p:pic>
        <p:nvPicPr>
          <p:cNvPr id="5" name="Content Placeholder 4" descr="Diagram&#10;&#10;Description automatically generated">
            <a:extLst>
              <a:ext uri="{FF2B5EF4-FFF2-40B4-BE49-F238E27FC236}">
                <a16:creationId xmlns:a16="http://schemas.microsoft.com/office/drawing/2014/main" id="{7193AC03-E1E5-4E53-AA3F-8E8877173EF1}"/>
              </a:ext>
            </a:extLst>
          </p:cNvPr>
          <p:cNvPicPr>
            <a:picLocks noChangeAspect="1"/>
          </p:cNvPicPr>
          <p:nvPr/>
        </p:nvPicPr>
        <p:blipFill rotWithShape="1">
          <a:blip r:embed="rId3"/>
          <a:srcRect r="-65" b="29296"/>
          <a:stretch/>
        </p:blipFill>
        <p:spPr>
          <a:xfrm>
            <a:off x="879389" y="4398412"/>
            <a:ext cx="10522476" cy="1723984"/>
          </a:xfrm>
          <a:prstGeom prst="rect">
            <a:avLst/>
          </a:prstGeom>
        </p:spPr>
      </p:pic>
    </p:spTree>
    <p:extLst>
      <p:ext uri="{BB962C8B-B14F-4D97-AF65-F5344CB8AC3E}">
        <p14:creationId xmlns:p14="http://schemas.microsoft.com/office/powerpoint/2010/main" val="2696863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3819609" y="4557583"/>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Insert key 'ACD'</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CD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948725" y="2946399"/>
            <a:ext cx="1459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ACA &lt; </a:t>
            </a:r>
            <a:r>
              <a:rPr lang="en-US">
                <a:solidFill>
                  <a:srgbClr val="00B050"/>
                </a:solidFill>
                <a:latin typeface="Gill Sans MT"/>
              </a:rPr>
              <a:t>ACD</a:t>
            </a:r>
            <a:r>
              <a:rPr lang="en-US">
                <a:latin typeface="Gill Sans MT"/>
              </a:rPr>
              <a:t> </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2903924" y="4881004"/>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699210"/>
            <a:ext cx="10974173" cy="1580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00"/>
              </a:spcBef>
            </a:pPr>
            <a:r>
              <a:rPr lang="en-US" sz="2400">
                <a:latin typeface="Gill Sans MT"/>
                <a:cs typeface="Arial"/>
              </a:rPr>
              <a:t>1. First adds the key and updated value to an empty slot and updates the fingerprint array accordingly.</a:t>
            </a:r>
            <a:endParaRPr lang="en-US" sz="2400">
              <a:ea typeface="+mn-lt"/>
              <a:cs typeface="+mn-lt"/>
            </a:endParaRPr>
          </a:p>
          <a:p>
            <a:pPr marL="285750" indent="-285750">
              <a:lnSpc>
                <a:spcPct val="90000"/>
              </a:lnSpc>
              <a:spcBef>
                <a:spcPts val="1000"/>
              </a:spcBef>
              <a:buFont typeface="Wingdings,Sans-Serif"/>
              <a:buChar char="§"/>
            </a:pPr>
            <a:endParaRPr lang="en-US" sz="2400">
              <a:latin typeface="Gill Sans MT"/>
              <a:ea typeface="微软雅黑"/>
              <a:cs typeface="Arial"/>
            </a:endParaRPr>
          </a:p>
          <a:p>
            <a:pPr marL="285750" indent="-285750">
              <a:buFont typeface="Wingdings"/>
              <a:buChar char="§"/>
            </a:pPr>
            <a:endParaRPr lang="en-US" sz="2400">
              <a:latin typeface="Gill Sans MT"/>
              <a:ea typeface="微软雅黑"/>
              <a:cs typeface="Arial"/>
            </a:endParaRPr>
          </a:p>
        </p:txBody>
      </p:sp>
    </p:spTree>
    <p:extLst>
      <p:ext uri="{BB962C8B-B14F-4D97-AF65-F5344CB8AC3E}">
        <p14:creationId xmlns:p14="http://schemas.microsoft.com/office/powerpoint/2010/main" val="2443538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3819609" y="4557583"/>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Insert key 'ACD'</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CD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948725" y="2946399"/>
            <a:ext cx="1459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ACA &lt; </a:t>
            </a:r>
            <a:r>
              <a:rPr lang="en-US">
                <a:solidFill>
                  <a:srgbClr val="00B050"/>
                </a:solidFill>
                <a:latin typeface="Gill Sans MT"/>
              </a:rPr>
              <a:t>ACD</a:t>
            </a:r>
            <a:r>
              <a:rPr lang="en-US">
                <a:latin typeface="Gill Sans MT"/>
              </a:rPr>
              <a:t> </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2903924" y="4881004"/>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699210"/>
            <a:ext cx="10974173" cy="1651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00"/>
              </a:spcBef>
            </a:pPr>
            <a:r>
              <a:rPr lang="en-US" sz="2400">
                <a:latin typeface="Gill Sans MT"/>
                <a:cs typeface="Arial"/>
              </a:rPr>
              <a:t>2. Then it persists the added key-value pair and fingerprint.</a:t>
            </a:r>
            <a:endParaRPr lang="en-US" sz="2400">
              <a:ea typeface="+mn-lt"/>
              <a:cs typeface="+mn-lt"/>
            </a:endParaRPr>
          </a:p>
          <a:p>
            <a:pPr>
              <a:lnSpc>
                <a:spcPct val="90000"/>
              </a:lnSpc>
              <a:spcBef>
                <a:spcPts val="500"/>
              </a:spcBef>
            </a:pPr>
            <a:endParaRPr lang="en-US" sz="2400">
              <a:latin typeface="Gill Sans MT"/>
              <a:ea typeface="微软雅黑"/>
              <a:cs typeface="Arial"/>
            </a:endParaRPr>
          </a:p>
          <a:p>
            <a:pPr marL="285750" indent="-285750">
              <a:lnSpc>
                <a:spcPct val="90000"/>
              </a:lnSpc>
              <a:spcBef>
                <a:spcPts val="1000"/>
              </a:spcBef>
              <a:buFont typeface="Wingdings,Sans-Serif"/>
              <a:buChar char="§"/>
            </a:pPr>
            <a:endParaRPr lang="en-US" sz="2400">
              <a:latin typeface="Gill Sans MT"/>
              <a:ea typeface="微软雅黑"/>
              <a:cs typeface="Arial"/>
            </a:endParaRPr>
          </a:p>
          <a:p>
            <a:pPr marL="285750" indent="-285750">
              <a:buFont typeface="Wingdings"/>
              <a:buChar char="§"/>
            </a:pPr>
            <a:endParaRPr lang="en-US" sz="2400">
              <a:latin typeface="Gill Sans MT"/>
              <a:ea typeface="微软雅黑"/>
              <a:cs typeface="Arial"/>
            </a:endParaRPr>
          </a:p>
        </p:txBody>
      </p:sp>
    </p:spTree>
    <p:extLst>
      <p:ext uri="{BB962C8B-B14F-4D97-AF65-F5344CB8AC3E}">
        <p14:creationId xmlns:p14="http://schemas.microsoft.com/office/powerpoint/2010/main" val="4230641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85961"/>
            <a:ext cx="9713783" cy="13455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3819609" y="4557583"/>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solidFill>
                    <a:srgbClr val="00B050"/>
                  </a:solidFill>
                  <a:latin typeface="Gill Sans MT"/>
                </a:rPr>
                <a:t>ACD</a:t>
              </a: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Insert key 'ACD'</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CD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948725" y="2946399"/>
            <a:ext cx="1459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ACA &lt; </a:t>
            </a:r>
            <a:r>
              <a:rPr lang="en-US">
                <a:solidFill>
                  <a:srgbClr val="00B050"/>
                </a:solidFill>
                <a:latin typeface="Gill Sans MT"/>
              </a:rPr>
              <a:t>ACD</a:t>
            </a:r>
            <a:r>
              <a:rPr lang="en-US">
                <a:latin typeface="Gill Sans MT"/>
              </a:rPr>
              <a:t> </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2903924" y="4881004"/>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2FB551-F5EE-4815-B71E-AC86319A2BF6}"/>
              </a:ext>
            </a:extLst>
          </p:cNvPr>
          <p:cNvSpPr txBox="1"/>
          <p:nvPr/>
        </p:nvSpPr>
        <p:spPr>
          <a:xfrm>
            <a:off x="1024237" y="5699210"/>
            <a:ext cx="10974173" cy="19836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00"/>
              </a:spcBef>
            </a:pPr>
            <a:r>
              <a:rPr lang="en-US" sz="2400">
                <a:latin typeface="Gill Sans MT"/>
                <a:cs typeface="Arial"/>
              </a:rPr>
              <a:t>3. Finally, it atomically updates the bitmap by resetting the old key-value pair but setting the new key-value pair to one.</a:t>
            </a:r>
            <a:endParaRPr lang="en-US" sz="2400">
              <a:ea typeface="+mn-lt"/>
              <a:cs typeface="+mn-lt"/>
            </a:endParaRPr>
          </a:p>
          <a:p>
            <a:pPr>
              <a:lnSpc>
                <a:spcPct val="90000"/>
              </a:lnSpc>
              <a:spcBef>
                <a:spcPts val="500"/>
              </a:spcBef>
            </a:pPr>
            <a:endParaRPr lang="en-US" sz="2400">
              <a:latin typeface="Gill Sans MT"/>
              <a:ea typeface="微软雅黑"/>
              <a:cs typeface="Arial"/>
            </a:endParaRPr>
          </a:p>
          <a:p>
            <a:pPr marL="285750" indent="-285750">
              <a:lnSpc>
                <a:spcPct val="90000"/>
              </a:lnSpc>
              <a:spcBef>
                <a:spcPts val="1000"/>
              </a:spcBef>
              <a:buFont typeface="Wingdings,Sans-Serif"/>
              <a:buChar char="§"/>
            </a:pPr>
            <a:endParaRPr lang="en-US" sz="2400">
              <a:latin typeface="Gill Sans MT"/>
              <a:ea typeface="微软雅黑"/>
              <a:cs typeface="Arial"/>
            </a:endParaRPr>
          </a:p>
          <a:p>
            <a:pPr marL="285750" indent="-285750">
              <a:buFont typeface="Wingdings"/>
              <a:buChar char="§"/>
            </a:pPr>
            <a:endParaRPr lang="en-US" sz="2400">
              <a:latin typeface="Gill Sans MT"/>
              <a:ea typeface="微软雅黑"/>
              <a:cs typeface="Arial"/>
            </a:endParaRPr>
          </a:p>
        </p:txBody>
      </p:sp>
    </p:spTree>
    <p:extLst>
      <p:ext uri="{BB962C8B-B14F-4D97-AF65-F5344CB8AC3E}">
        <p14:creationId xmlns:p14="http://schemas.microsoft.com/office/powerpoint/2010/main" val="180113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E965BC7-FC2E-4E0F-BCCE-86A7A880E63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Insert key 'ABB'</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BB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200456" y="2946399"/>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ABB </a:t>
            </a:r>
            <a:r>
              <a:rPr lang="en-US">
                <a:latin typeface="Gill Sans MT"/>
              </a:rPr>
              <a:t>&lt; ACA </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68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74CAF92-2D32-489D-BB36-03D7DF54291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(Split) </a:t>
            </a:r>
            <a:endParaRPr lang="en-US"/>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 name="Graphic 54" descr="Lock with solid fill">
            <a:extLst>
              <a:ext uri="{FF2B5EF4-FFF2-40B4-BE49-F238E27FC236}">
                <a16:creationId xmlns:a16="http://schemas.microsoft.com/office/drawing/2014/main" id="{B3A5DADC-D226-4C33-99B5-9D3266AC2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84" y="4598773"/>
            <a:ext cx="914400" cy="914400"/>
          </a:xfrm>
          <a:prstGeom prst="rect">
            <a:avLst/>
          </a:prstGeom>
        </p:spPr>
      </p:pic>
      <p:pic>
        <p:nvPicPr>
          <p:cNvPr id="65" name="Graphic 65" descr="Document with solid fill" title="SMO Log">
            <a:extLst>
              <a:ext uri="{FF2B5EF4-FFF2-40B4-BE49-F238E27FC236}">
                <a16:creationId xmlns:a16="http://schemas.microsoft.com/office/drawing/2014/main" id="{BD2DEB26-73E4-4BC9-B778-8AD12E9BA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665" y="5827584"/>
            <a:ext cx="914400" cy="914400"/>
          </a:xfrm>
          <a:prstGeom prst="rect">
            <a:avLst/>
          </a:prstGeom>
        </p:spPr>
      </p:pic>
      <p:sp>
        <p:nvSpPr>
          <p:cNvPr id="66" name="TextBox 65">
            <a:extLst>
              <a:ext uri="{FF2B5EF4-FFF2-40B4-BE49-F238E27FC236}">
                <a16:creationId xmlns:a16="http://schemas.microsoft.com/office/drawing/2014/main" id="{B8283449-2DBE-4B07-898D-0FFDE2663E06}"/>
              </a:ext>
            </a:extLst>
          </p:cNvPr>
          <p:cNvSpPr txBox="1"/>
          <p:nvPr/>
        </p:nvSpPr>
        <p:spPr>
          <a:xfrm>
            <a:off x="7717483" y="6179750"/>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ill Sans MT"/>
              </a:rPr>
              <a:t>SMO Log</a:t>
            </a:r>
            <a:endParaRPr lang="en-US" b="1">
              <a:cs typeface="Times New Roman"/>
            </a:endParaRPr>
          </a:p>
        </p:txBody>
      </p:sp>
      <p:sp>
        <p:nvSpPr>
          <p:cNvPr id="73" name="Content Placeholder 2">
            <a:extLst>
              <a:ext uri="{FF2B5EF4-FFF2-40B4-BE49-F238E27FC236}">
                <a16:creationId xmlns:a16="http://schemas.microsoft.com/office/drawing/2014/main" id="{12255C85-1B51-4D41-9DCB-C2D6EC959C28}"/>
              </a:ext>
            </a:extLst>
          </p:cNvPr>
          <p:cNvSpPr>
            <a:spLocks noGrp="1"/>
          </p:cNvSpPr>
          <p:nvPr>
            <p:ph idx="1"/>
          </p:nvPr>
        </p:nvSpPr>
        <p:spPr>
          <a:xfrm>
            <a:off x="838200" y="1213837"/>
            <a:ext cx="10515600" cy="4963126"/>
          </a:xfrm>
        </p:spPr>
        <p:txBody>
          <a:bodyPr vert="horz" lIns="91440" tIns="45720" rIns="91440" bIns="45720" rtlCol="0" anchor="t">
            <a:normAutofit/>
          </a:bodyPr>
          <a:lstStyle/>
          <a:p>
            <a:pPr marL="0" indent="0">
              <a:buNone/>
            </a:pPr>
            <a:r>
              <a:rPr lang="en-US" sz="2800" b="0">
                <a:latin typeface="Gill Sans MT"/>
                <a:ea typeface="楷体"/>
              </a:rPr>
              <a:t>1. Once the node lock is acquired, a writer logs the split information in a per-thread SMO log. </a:t>
            </a:r>
            <a:br>
              <a:rPr lang="en-US" sz="2800" b="0">
                <a:latin typeface="楷体"/>
                <a:ea typeface="楷体"/>
              </a:rPr>
            </a:br>
            <a:br>
              <a:rPr lang="en-US" b="0"/>
            </a:br>
            <a:endParaRPr lang="en-US" b="0"/>
          </a:p>
        </p:txBody>
      </p:sp>
    </p:spTree>
    <p:extLst>
      <p:ext uri="{BB962C8B-B14F-4D97-AF65-F5344CB8AC3E}">
        <p14:creationId xmlns:p14="http://schemas.microsoft.com/office/powerpoint/2010/main" val="3220589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74CAF92-2D32-489D-BB36-03D7DF54291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(Split) </a:t>
            </a: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latin typeface="Gill Sans MT"/>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 name="Graphic 54" descr="Lock with solid fill">
            <a:extLst>
              <a:ext uri="{FF2B5EF4-FFF2-40B4-BE49-F238E27FC236}">
                <a16:creationId xmlns:a16="http://schemas.microsoft.com/office/drawing/2014/main" id="{B3A5DADC-D226-4C33-99B5-9D3266AC2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84" y="4598773"/>
            <a:ext cx="914400" cy="914400"/>
          </a:xfrm>
          <a:prstGeom prst="rect">
            <a:avLst/>
          </a:prstGeom>
        </p:spPr>
      </p:pic>
      <p:grpSp>
        <p:nvGrpSpPr>
          <p:cNvPr id="57" name="Group 56">
            <a:extLst>
              <a:ext uri="{FF2B5EF4-FFF2-40B4-BE49-F238E27FC236}">
                <a16:creationId xmlns:a16="http://schemas.microsoft.com/office/drawing/2014/main" id="{4A8511DF-D669-4149-9AEC-BFDA8A099525}"/>
              </a:ext>
            </a:extLst>
          </p:cNvPr>
          <p:cNvGrpSpPr/>
          <p:nvPr/>
        </p:nvGrpSpPr>
        <p:grpSpPr>
          <a:xfrm>
            <a:off x="2637563" y="5826295"/>
            <a:ext cx="1441623" cy="913027"/>
            <a:chOff x="1395023" y="4872079"/>
            <a:chExt cx="1441623" cy="913027"/>
          </a:xfrm>
        </p:grpSpPr>
        <p:sp>
          <p:nvSpPr>
            <p:cNvPr id="58" name="Rectangle 57">
              <a:extLst>
                <a:ext uri="{FF2B5EF4-FFF2-40B4-BE49-F238E27FC236}">
                  <a16:creationId xmlns:a16="http://schemas.microsoft.com/office/drawing/2014/main" id="{49052B26-A93D-40B9-AC28-63A475783C7C}"/>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p>
          </p:txBody>
        </p:sp>
        <p:sp>
          <p:nvSpPr>
            <p:cNvPr id="59" name="Rectangle 58">
              <a:extLst>
                <a:ext uri="{FF2B5EF4-FFF2-40B4-BE49-F238E27FC236}">
                  <a16:creationId xmlns:a16="http://schemas.microsoft.com/office/drawing/2014/main" id="{ECEC0995-F689-45BA-AA83-8566B507EF15}"/>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ABB</a:t>
              </a:r>
              <a:endParaRPr lang="en-US"/>
            </a:p>
          </p:txBody>
        </p:sp>
        <p:sp>
          <p:nvSpPr>
            <p:cNvPr id="60" name="Rectangle 59">
              <a:extLst>
                <a:ext uri="{FF2B5EF4-FFF2-40B4-BE49-F238E27FC236}">
                  <a16:creationId xmlns:a16="http://schemas.microsoft.com/office/drawing/2014/main" id="{80261857-C31A-44BC-81A4-B78713A92A7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61" name="Rectangle 60">
              <a:extLst>
                <a:ext uri="{FF2B5EF4-FFF2-40B4-BE49-F238E27FC236}">
                  <a16:creationId xmlns:a16="http://schemas.microsoft.com/office/drawing/2014/main" id="{0B300FAB-2740-48C8-8821-FB2E1B5A73DF}"/>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sp>
        <p:nvSpPr>
          <p:cNvPr id="62" name="TextBox 61">
            <a:extLst>
              <a:ext uri="{FF2B5EF4-FFF2-40B4-BE49-F238E27FC236}">
                <a16:creationId xmlns:a16="http://schemas.microsoft.com/office/drawing/2014/main" id="{E4F1DACC-A8CD-42FD-8A4E-0BC9B5033D43}"/>
              </a:ext>
            </a:extLst>
          </p:cNvPr>
          <p:cNvSpPr txBox="1"/>
          <p:nvPr/>
        </p:nvSpPr>
        <p:spPr>
          <a:xfrm>
            <a:off x="4820510" y="6426885"/>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ABA &lt; </a:t>
            </a:r>
            <a:r>
              <a:rPr lang="en-US">
                <a:solidFill>
                  <a:srgbClr val="00B050"/>
                </a:solidFill>
                <a:latin typeface="Gill Sans MT"/>
              </a:rPr>
              <a:t>ABB </a:t>
            </a:r>
            <a:r>
              <a:rPr lang="en-US">
                <a:latin typeface="Gill Sans MT"/>
              </a:rPr>
              <a:t>&lt; ACA </a:t>
            </a:r>
          </a:p>
        </p:txBody>
      </p:sp>
      <p:pic>
        <p:nvPicPr>
          <p:cNvPr id="65" name="Graphic 65" descr="Document with solid fill" title="SMO Log">
            <a:extLst>
              <a:ext uri="{FF2B5EF4-FFF2-40B4-BE49-F238E27FC236}">
                <a16:creationId xmlns:a16="http://schemas.microsoft.com/office/drawing/2014/main" id="{BD2DEB26-73E4-4BC9-B778-8AD12E9BA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665" y="5827584"/>
            <a:ext cx="914400" cy="914400"/>
          </a:xfrm>
          <a:prstGeom prst="rect">
            <a:avLst/>
          </a:prstGeom>
        </p:spPr>
      </p:pic>
      <p:sp>
        <p:nvSpPr>
          <p:cNvPr id="66" name="TextBox 65">
            <a:extLst>
              <a:ext uri="{FF2B5EF4-FFF2-40B4-BE49-F238E27FC236}">
                <a16:creationId xmlns:a16="http://schemas.microsoft.com/office/drawing/2014/main" id="{B8283449-2DBE-4B07-898D-0FFDE2663E06}"/>
              </a:ext>
            </a:extLst>
          </p:cNvPr>
          <p:cNvSpPr txBox="1"/>
          <p:nvPr/>
        </p:nvSpPr>
        <p:spPr>
          <a:xfrm>
            <a:off x="7717483" y="6179750"/>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ill Sans MT"/>
              </a:rPr>
              <a:t>SMO Log</a:t>
            </a:r>
            <a:endParaRPr lang="en-US" b="1">
              <a:cs typeface="Times New Roman"/>
            </a:endParaRPr>
          </a:p>
        </p:txBody>
      </p:sp>
      <p:sp>
        <p:nvSpPr>
          <p:cNvPr id="67" name="Rectangle 66">
            <a:extLst>
              <a:ext uri="{FF2B5EF4-FFF2-40B4-BE49-F238E27FC236}">
                <a16:creationId xmlns:a16="http://schemas.microsoft.com/office/drawing/2014/main" id="{795619D2-7A8B-4D91-BE72-3DEF8794123C}"/>
              </a:ext>
            </a:extLst>
          </p:cNvPr>
          <p:cNvSpPr/>
          <p:nvPr/>
        </p:nvSpPr>
        <p:spPr>
          <a:xfrm>
            <a:off x="2563340" y="5779528"/>
            <a:ext cx="1585783" cy="1016000"/>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0" name="Connector: Curved 69">
            <a:extLst>
              <a:ext uri="{FF2B5EF4-FFF2-40B4-BE49-F238E27FC236}">
                <a16:creationId xmlns:a16="http://schemas.microsoft.com/office/drawing/2014/main" id="{4FB73647-B265-4B15-A70B-A0D058644061}"/>
              </a:ext>
            </a:extLst>
          </p:cNvPr>
          <p:cNvCxnSpPr>
            <a:cxnSpLocks/>
          </p:cNvCxnSpPr>
          <p:nvPr/>
        </p:nvCxnSpPr>
        <p:spPr>
          <a:xfrm>
            <a:off x="3893837" y="5105484"/>
            <a:ext cx="317156" cy="1188994"/>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12255C85-1B51-4D41-9DCB-C2D6EC959C28}"/>
              </a:ext>
            </a:extLst>
          </p:cNvPr>
          <p:cNvSpPr>
            <a:spLocks noGrp="1"/>
          </p:cNvSpPr>
          <p:nvPr>
            <p:ph idx="1"/>
          </p:nvPr>
        </p:nvSpPr>
        <p:spPr>
          <a:xfrm>
            <a:off x="838200" y="1213837"/>
            <a:ext cx="10515600" cy="4963126"/>
          </a:xfrm>
        </p:spPr>
        <p:txBody>
          <a:bodyPr vert="horz" lIns="91440" tIns="45720" rIns="91440" bIns="45720" rtlCol="0" anchor="t">
            <a:normAutofit/>
          </a:bodyPr>
          <a:lstStyle/>
          <a:p>
            <a:pPr marL="0" indent="0">
              <a:buNone/>
            </a:pPr>
            <a:r>
              <a:rPr lang="en-US" sz="2800" b="0">
                <a:latin typeface="Gill Sans MT"/>
                <a:ea typeface="楷体"/>
              </a:rPr>
              <a:t>2. Writer allocates a new data node, copies the larger half of key-value pairs to the new data node with associated metadata. </a:t>
            </a:r>
            <a:endParaRPr lang="en-US" sz="2800"/>
          </a:p>
          <a:p>
            <a:pPr marL="0" indent="0">
              <a:buNone/>
            </a:pPr>
            <a:br>
              <a:rPr lang="en-US" b="0">
                <a:latin typeface="楷体"/>
                <a:ea typeface="楷体"/>
              </a:rPr>
            </a:br>
            <a:br>
              <a:rPr lang="en-US" b="0"/>
            </a:br>
            <a:endParaRPr lang="en-US" b="0"/>
          </a:p>
        </p:txBody>
      </p:sp>
    </p:spTree>
    <p:extLst>
      <p:ext uri="{BB962C8B-B14F-4D97-AF65-F5344CB8AC3E}">
        <p14:creationId xmlns:p14="http://schemas.microsoft.com/office/powerpoint/2010/main" val="2695227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74CAF92-2D32-489D-BB36-03D7DF54291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(Split)  </a:t>
            </a:r>
            <a:endParaRPr lang="en-US"/>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cxnSp>
        <p:nvCxnSpPr>
          <p:cNvPr id="17" name="Straight Arrow Connector 16">
            <a:extLst>
              <a:ext uri="{FF2B5EF4-FFF2-40B4-BE49-F238E27FC236}">
                <a16:creationId xmlns:a16="http://schemas.microsoft.com/office/drawing/2014/main" id="{69DFE1D9-A5D2-417D-8D44-F7E6C89503D7}"/>
              </a:ext>
            </a:extLst>
          </p:cNvPr>
          <p:cNvCxnSpPr>
            <a:cxnSpLocks/>
          </p:cNvCxnSpPr>
          <p:nvPr/>
        </p:nvCxnSpPr>
        <p:spPr>
          <a:xfrm flipV="1">
            <a:off x="2854668" y="511114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 name="Graphic 54" descr="Lock with solid fill">
            <a:extLst>
              <a:ext uri="{FF2B5EF4-FFF2-40B4-BE49-F238E27FC236}">
                <a16:creationId xmlns:a16="http://schemas.microsoft.com/office/drawing/2014/main" id="{B3A5DADC-D226-4C33-99B5-9D3266AC2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84" y="4598773"/>
            <a:ext cx="914400" cy="914400"/>
          </a:xfrm>
          <a:prstGeom prst="rect">
            <a:avLst/>
          </a:prstGeom>
        </p:spPr>
      </p:pic>
      <p:grpSp>
        <p:nvGrpSpPr>
          <p:cNvPr id="57" name="Group 56">
            <a:extLst>
              <a:ext uri="{FF2B5EF4-FFF2-40B4-BE49-F238E27FC236}">
                <a16:creationId xmlns:a16="http://schemas.microsoft.com/office/drawing/2014/main" id="{4A8511DF-D669-4149-9AEC-BFDA8A099525}"/>
              </a:ext>
            </a:extLst>
          </p:cNvPr>
          <p:cNvGrpSpPr/>
          <p:nvPr/>
        </p:nvGrpSpPr>
        <p:grpSpPr>
          <a:xfrm>
            <a:off x="2637563" y="5826295"/>
            <a:ext cx="1441623" cy="913027"/>
            <a:chOff x="1395023" y="4872079"/>
            <a:chExt cx="1441623" cy="913027"/>
          </a:xfrm>
        </p:grpSpPr>
        <p:sp>
          <p:nvSpPr>
            <p:cNvPr id="58" name="Rectangle 57">
              <a:extLst>
                <a:ext uri="{FF2B5EF4-FFF2-40B4-BE49-F238E27FC236}">
                  <a16:creationId xmlns:a16="http://schemas.microsoft.com/office/drawing/2014/main" id="{49052B26-A93D-40B9-AC28-63A475783C7C}"/>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p>
          </p:txBody>
        </p:sp>
        <p:sp>
          <p:nvSpPr>
            <p:cNvPr id="59" name="Rectangle 58">
              <a:extLst>
                <a:ext uri="{FF2B5EF4-FFF2-40B4-BE49-F238E27FC236}">
                  <a16:creationId xmlns:a16="http://schemas.microsoft.com/office/drawing/2014/main" id="{ECEC0995-F689-45BA-AA83-8566B507EF15}"/>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ABB</a:t>
              </a:r>
              <a:endParaRPr lang="en-US"/>
            </a:p>
          </p:txBody>
        </p:sp>
        <p:sp>
          <p:nvSpPr>
            <p:cNvPr id="60" name="Rectangle 59">
              <a:extLst>
                <a:ext uri="{FF2B5EF4-FFF2-40B4-BE49-F238E27FC236}">
                  <a16:creationId xmlns:a16="http://schemas.microsoft.com/office/drawing/2014/main" id="{80261857-C31A-44BC-81A4-B78713A92A7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61" name="Rectangle 60">
              <a:extLst>
                <a:ext uri="{FF2B5EF4-FFF2-40B4-BE49-F238E27FC236}">
                  <a16:creationId xmlns:a16="http://schemas.microsoft.com/office/drawing/2014/main" id="{0B300FAB-2740-48C8-8821-FB2E1B5A73DF}"/>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sp>
        <p:nvSpPr>
          <p:cNvPr id="62" name="TextBox 61">
            <a:extLst>
              <a:ext uri="{FF2B5EF4-FFF2-40B4-BE49-F238E27FC236}">
                <a16:creationId xmlns:a16="http://schemas.microsoft.com/office/drawing/2014/main" id="{E4F1DACC-A8CD-42FD-8A4E-0BC9B5033D43}"/>
              </a:ext>
            </a:extLst>
          </p:cNvPr>
          <p:cNvSpPr txBox="1"/>
          <p:nvPr/>
        </p:nvSpPr>
        <p:spPr>
          <a:xfrm>
            <a:off x="4820510" y="6426885"/>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ABA &lt; </a:t>
            </a:r>
            <a:r>
              <a:rPr lang="en-US">
                <a:solidFill>
                  <a:srgbClr val="00B050"/>
                </a:solidFill>
                <a:latin typeface="Gill Sans MT"/>
              </a:rPr>
              <a:t>ABB </a:t>
            </a:r>
            <a:r>
              <a:rPr lang="en-US">
                <a:latin typeface="Gill Sans MT"/>
              </a:rPr>
              <a:t>&lt; ACA </a:t>
            </a:r>
          </a:p>
        </p:txBody>
      </p:sp>
      <p:pic>
        <p:nvPicPr>
          <p:cNvPr id="65" name="Graphic 65" descr="Document with solid fill" title="SMO Log">
            <a:extLst>
              <a:ext uri="{FF2B5EF4-FFF2-40B4-BE49-F238E27FC236}">
                <a16:creationId xmlns:a16="http://schemas.microsoft.com/office/drawing/2014/main" id="{BD2DEB26-73E4-4BC9-B778-8AD12E9BA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665" y="5827584"/>
            <a:ext cx="914400" cy="914400"/>
          </a:xfrm>
          <a:prstGeom prst="rect">
            <a:avLst/>
          </a:prstGeom>
        </p:spPr>
      </p:pic>
      <p:sp>
        <p:nvSpPr>
          <p:cNvPr id="66" name="TextBox 65">
            <a:extLst>
              <a:ext uri="{FF2B5EF4-FFF2-40B4-BE49-F238E27FC236}">
                <a16:creationId xmlns:a16="http://schemas.microsoft.com/office/drawing/2014/main" id="{B8283449-2DBE-4B07-898D-0FFDE2663E06}"/>
              </a:ext>
            </a:extLst>
          </p:cNvPr>
          <p:cNvSpPr txBox="1"/>
          <p:nvPr/>
        </p:nvSpPr>
        <p:spPr>
          <a:xfrm>
            <a:off x="7717483" y="6179750"/>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ill Sans MT"/>
              </a:rPr>
              <a:t>SMO Log</a:t>
            </a:r>
            <a:endParaRPr lang="en-US" b="1">
              <a:cs typeface="Times New Roman"/>
            </a:endParaRPr>
          </a:p>
        </p:txBody>
      </p:sp>
      <p:sp>
        <p:nvSpPr>
          <p:cNvPr id="67" name="Rectangle 66">
            <a:extLst>
              <a:ext uri="{FF2B5EF4-FFF2-40B4-BE49-F238E27FC236}">
                <a16:creationId xmlns:a16="http://schemas.microsoft.com/office/drawing/2014/main" id="{795619D2-7A8B-4D91-BE72-3DEF8794123C}"/>
              </a:ext>
            </a:extLst>
          </p:cNvPr>
          <p:cNvSpPr/>
          <p:nvPr/>
        </p:nvSpPr>
        <p:spPr>
          <a:xfrm>
            <a:off x="2563340" y="5779528"/>
            <a:ext cx="1585783" cy="1016000"/>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0" name="Connector: Curved 69">
            <a:extLst>
              <a:ext uri="{FF2B5EF4-FFF2-40B4-BE49-F238E27FC236}">
                <a16:creationId xmlns:a16="http://schemas.microsoft.com/office/drawing/2014/main" id="{4FB73647-B265-4B15-A70B-A0D058644061}"/>
              </a:ext>
            </a:extLst>
          </p:cNvPr>
          <p:cNvCxnSpPr>
            <a:cxnSpLocks/>
          </p:cNvCxnSpPr>
          <p:nvPr/>
        </p:nvCxnSpPr>
        <p:spPr>
          <a:xfrm>
            <a:off x="3893837" y="5105484"/>
            <a:ext cx="317156" cy="1188994"/>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12255C85-1B51-4D41-9DCB-C2D6EC959C28}"/>
              </a:ext>
            </a:extLst>
          </p:cNvPr>
          <p:cNvSpPr>
            <a:spLocks noGrp="1"/>
          </p:cNvSpPr>
          <p:nvPr>
            <p:ph idx="1"/>
          </p:nvPr>
        </p:nvSpPr>
        <p:spPr>
          <a:xfrm>
            <a:off x="838200" y="1213837"/>
            <a:ext cx="10515600" cy="4963126"/>
          </a:xfrm>
        </p:spPr>
        <p:txBody>
          <a:bodyPr vert="horz" lIns="91440" tIns="45720" rIns="91440" bIns="45720" rtlCol="0" anchor="t">
            <a:normAutofit/>
          </a:bodyPr>
          <a:lstStyle/>
          <a:p>
            <a:pPr marL="0" indent="0">
              <a:buNone/>
            </a:pPr>
            <a:r>
              <a:rPr lang="en-US" sz="2800" b="0">
                <a:latin typeface="Gill Sans MT"/>
                <a:ea typeface="楷体"/>
              </a:rPr>
              <a:t>3. The copied key-value pairs are deleted from the splitting node by atomically updating the bitmap, and then persists the splitting node. </a:t>
            </a:r>
            <a:endParaRPr lang="en-US">
              <a:latin typeface="楷体"/>
              <a:ea typeface="楷体"/>
            </a:endParaRPr>
          </a:p>
          <a:p>
            <a:pPr marL="0" indent="0">
              <a:buNone/>
            </a:pPr>
            <a:endParaRPr lang="en-US" sz="2800" b="0">
              <a:ea typeface="楷体"/>
            </a:endParaRPr>
          </a:p>
          <a:p>
            <a:pPr marL="0" indent="0">
              <a:buNone/>
            </a:pPr>
            <a:br>
              <a:rPr lang="en-US" b="0">
                <a:latin typeface="楷体"/>
                <a:ea typeface="楷体"/>
              </a:rPr>
            </a:br>
            <a:br>
              <a:rPr lang="en-US" b="0"/>
            </a:br>
            <a:endParaRPr lang="en-US" b="0"/>
          </a:p>
        </p:txBody>
      </p:sp>
    </p:spTree>
    <p:extLst>
      <p:ext uri="{BB962C8B-B14F-4D97-AF65-F5344CB8AC3E}">
        <p14:creationId xmlns:p14="http://schemas.microsoft.com/office/powerpoint/2010/main" val="254682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a:extLst>
              <a:ext uri="{FF2B5EF4-FFF2-40B4-BE49-F238E27FC236}">
                <a16:creationId xmlns:a16="http://schemas.microsoft.com/office/drawing/2014/main" id="{13ECE72B-F538-40BE-8951-F184D8D5015C}"/>
              </a:ext>
            </a:extLst>
          </p:cNvPr>
          <p:cNvGrpSpPr/>
          <p:nvPr/>
        </p:nvGrpSpPr>
        <p:grpSpPr>
          <a:xfrm>
            <a:off x="838200" y="1899705"/>
            <a:ext cx="5865764" cy="3823466"/>
            <a:chOff x="838200" y="1899705"/>
            <a:chExt cx="5865764" cy="3823466"/>
          </a:xfrm>
        </p:grpSpPr>
        <p:grpSp>
          <p:nvGrpSpPr>
            <p:cNvPr id="132" name="组合 131">
              <a:extLst>
                <a:ext uri="{FF2B5EF4-FFF2-40B4-BE49-F238E27FC236}">
                  <a16:creationId xmlns:a16="http://schemas.microsoft.com/office/drawing/2014/main" id="{4CD0862B-8224-4D29-8061-3D005CA63FC2}"/>
                </a:ext>
              </a:extLst>
            </p:cNvPr>
            <p:cNvGrpSpPr/>
            <p:nvPr/>
          </p:nvGrpSpPr>
          <p:grpSpPr>
            <a:xfrm>
              <a:off x="838200" y="1899705"/>
              <a:ext cx="5768957" cy="3823466"/>
              <a:chOff x="1342293" y="1940439"/>
              <a:chExt cx="5768957" cy="3823466"/>
            </a:xfrm>
          </p:grpSpPr>
          <p:grpSp>
            <p:nvGrpSpPr>
              <p:cNvPr id="80" name="组合 79">
                <a:extLst>
                  <a:ext uri="{FF2B5EF4-FFF2-40B4-BE49-F238E27FC236}">
                    <a16:creationId xmlns:a16="http://schemas.microsoft.com/office/drawing/2014/main" id="{FCF5B175-E6D2-4381-839F-9DB4C1DC423F}"/>
                  </a:ext>
                </a:extLst>
              </p:cNvPr>
              <p:cNvGrpSpPr/>
              <p:nvPr/>
            </p:nvGrpSpPr>
            <p:grpSpPr>
              <a:xfrm>
                <a:off x="1342293" y="1940439"/>
                <a:ext cx="4856284" cy="3823466"/>
                <a:chOff x="1342293" y="1940439"/>
                <a:chExt cx="4856284" cy="3823466"/>
              </a:xfrm>
            </p:grpSpPr>
            <p:grpSp>
              <p:nvGrpSpPr>
                <p:cNvPr id="53" name="组合 52">
                  <a:extLst>
                    <a:ext uri="{FF2B5EF4-FFF2-40B4-BE49-F238E27FC236}">
                      <a16:creationId xmlns:a16="http://schemas.microsoft.com/office/drawing/2014/main" id="{6C406B11-08E2-435F-91CC-3D8D7811F825}"/>
                    </a:ext>
                  </a:extLst>
                </p:cNvPr>
                <p:cNvGrpSpPr/>
                <p:nvPr/>
              </p:nvGrpSpPr>
              <p:grpSpPr>
                <a:xfrm>
                  <a:off x="1342293" y="1940439"/>
                  <a:ext cx="4856284" cy="3050931"/>
                  <a:chOff x="1342293" y="1940439"/>
                  <a:chExt cx="4856284" cy="3050931"/>
                </a:xfrm>
              </p:grpSpPr>
              <p:grpSp>
                <p:nvGrpSpPr>
                  <p:cNvPr id="46" name="组合 45">
                    <a:extLst>
                      <a:ext uri="{FF2B5EF4-FFF2-40B4-BE49-F238E27FC236}">
                        <a16:creationId xmlns:a16="http://schemas.microsoft.com/office/drawing/2014/main" id="{9E725BDE-30ED-4A39-B05E-378003DB3C6A}"/>
                      </a:ext>
                    </a:extLst>
                  </p:cNvPr>
                  <p:cNvGrpSpPr/>
                  <p:nvPr/>
                </p:nvGrpSpPr>
                <p:grpSpPr>
                  <a:xfrm>
                    <a:off x="2286001" y="1940439"/>
                    <a:ext cx="3912576" cy="3050931"/>
                    <a:chOff x="2839916" y="1987061"/>
                    <a:chExt cx="3912576" cy="3050931"/>
                  </a:xfrm>
                </p:grpSpPr>
                <p:sp>
                  <p:nvSpPr>
                    <p:cNvPr id="4" name="矩形 3">
                      <a:extLst>
                        <a:ext uri="{FF2B5EF4-FFF2-40B4-BE49-F238E27FC236}">
                          <a16:creationId xmlns:a16="http://schemas.microsoft.com/office/drawing/2014/main" id="{6476353C-3FEB-4771-8B4B-D3CA1D75D276}"/>
                        </a:ext>
                      </a:extLst>
                    </p:cNvPr>
                    <p:cNvSpPr/>
                    <p:nvPr/>
                  </p:nvSpPr>
                  <p:spPr>
                    <a:xfrm>
                      <a:off x="2839916" y="1987061"/>
                      <a:ext cx="3912576"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合 20">
                      <a:extLst>
                        <a:ext uri="{FF2B5EF4-FFF2-40B4-BE49-F238E27FC236}">
                          <a16:creationId xmlns:a16="http://schemas.microsoft.com/office/drawing/2014/main" id="{8DF764CB-383F-40B0-91BD-281BDD5F63E5}"/>
                        </a:ext>
                      </a:extLst>
                    </p:cNvPr>
                    <p:cNvGrpSpPr/>
                    <p:nvPr/>
                  </p:nvGrpSpPr>
                  <p:grpSpPr>
                    <a:xfrm>
                      <a:off x="3027486" y="2162908"/>
                      <a:ext cx="1421422" cy="1050925"/>
                      <a:chOff x="3027486" y="2162908"/>
                      <a:chExt cx="1421422" cy="1050925"/>
                    </a:xfrm>
                  </p:grpSpPr>
                  <p:grpSp>
                    <p:nvGrpSpPr>
                      <p:cNvPr id="13" name="组合 12">
                        <a:extLst>
                          <a:ext uri="{FF2B5EF4-FFF2-40B4-BE49-F238E27FC236}">
                            <a16:creationId xmlns:a16="http://schemas.microsoft.com/office/drawing/2014/main" id="{A456F777-FEF4-4AB9-9C68-D28402A52552}"/>
                          </a:ext>
                        </a:extLst>
                      </p:cNvPr>
                      <p:cNvGrpSpPr/>
                      <p:nvPr/>
                    </p:nvGrpSpPr>
                    <p:grpSpPr>
                      <a:xfrm>
                        <a:off x="3027486" y="2162908"/>
                        <a:ext cx="1421422" cy="1050925"/>
                        <a:chOff x="3027486" y="2162908"/>
                        <a:chExt cx="1421422" cy="1050925"/>
                      </a:xfrm>
                    </p:grpSpPr>
                    <p:grpSp>
                      <p:nvGrpSpPr>
                        <p:cNvPr id="7" name="组合 6">
                          <a:extLst>
                            <a:ext uri="{FF2B5EF4-FFF2-40B4-BE49-F238E27FC236}">
                              <a16:creationId xmlns:a16="http://schemas.microsoft.com/office/drawing/2014/main" id="{CF8A0F9C-663F-4408-850D-517EA1EAB323}"/>
                            </a:ext>
                          </a:extLst>
                        </p:cNvPr>
                        <p:cNvGrpSpPr/>
                        <p:nvPr/>
                      </p:nvGrpSpPr>
                      <p:grpSpPr>
                        <a:xfrm>
                          <a:off x="3027486" y="2162908"/>
                          <a:ext cx="1421422" cy="1050925"/>
                          <a:chOff x="2904393" y="2198077"/>
                          <a:chExt cx="1421422" cy="1050925"/>
                        </a:xfrm>
                      </p:grpSpPr>
                      <p:sp>
                        <p:nvSpPr>
                          <p:cNvPr id="5" name="矩形 4">
                            <a:extLst>
                              <a:ext uri="{FF2B5EF4-FFF2-40B4-BE49-F238E27FC236}">
                                <a16:creationId xmlns:a16="http://schemas.microsoft.com/office/drawing/2014/main" id="{65388B28-EBB4-4CD7-B320-CA3D11DF43DA}"/>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10780486-F497-4890-A2FA-DD9A4E4AA64D}"/>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矩形 10">
                          <a:extLst>
                            <a:ext uri="{FF2B5EF4-FFF2-40B4-BE49-F238E27FC236}">
                              <a16:creationId xmlns:a16="http://schemas.microsoft.com/office/drawing/2014/main" id="{C84C6388-5D5B-45BF-BAA1-4E9CA1E3657A}"/>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0" name="文本框 19">
                        <a:extLst>
                          <a:ext uri="{FF2B5EF4-FFF2-40B4-BE49-F238E27FC236}">
                            <a16:creationId xmlns:a16="http://schemas.microsoft.com/office/drawing/2014/main" id="{BBA4BBDB-D082-44D4-B762-6B7910B5F9D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grpSp>
                  <p:nvGrpSpPr>
                    <p:cNvPr id="22" name="组合 21">
                      <a:extLst>
                        <a:ext uri="{FF2B5EF4-FFF2-40B4-BE49-F238E27FC236}">
                          <a16:creationId xmlns:a16="http://schemas.microsoft.com/office/drawing/2014/main" id="{8BFB81BF-5235-4293-B3AB-387604863200}"/>
                        </a:ext>
                      </a:extLst>
                    </p:cNvPr>
                    <p:cNvGrpSpPr/>
                    <p:nvPr/>
                  </p:nvGrpSpPr>
                  <p:grpSpPr>
                    <a:xfrm>
                      <a:off x="4665786" y="2162908"/>
                      <a:ext cx="1421422" cy="1050925"/>
                      <a:chOff x="3027486" y="2162908"/>
                      <a:chExt cx="1421422" cy="1050925"/>
                    </a:xfrm>
                  </p:grpSpPr>
                  <p:grpSp>
                    <p:nvGrpSpPr>
                      <p:cNvPr id="23" name="组合 22">
                        <a:extLst>
                          <a:ext uri="{FF2B5EF4-FFF2-40B4-BE49-F238E27FC236}">
                            <a16:creationId xmlns:a16="http://schemas.microsoft.com/office/drawing/2014/main" id="{A09B0A40-7C34-4D95-94F9-DA6F81AC3D3C}"/>
                          </a:ext>
                        </a:extLst>
                      </p:cNvPr>
                      <p:cNvGrpSpPr/>
                      <p:nvPr/>
                    </p:nvGrpSpPr>
                    <p:grpSpPr>
                      <a:xfrm>
                        <a:off x="3027486" y="2162908"/>
                        <a:ext cx="1421422" cy="1050925"/>
                        <a:chOff x="3027486" y="2162908"/>
                        <a:chExt cx="1421422" cy="1050925"/>
                      </a:xfrm>
                    </p:grpSpPr>
                    <p:grpSp>
                      <p:nvGrpSpPr>
                        <p:cNvPr id="25" name="组合 24">
                          <a:extLst>
                            <a:ext uri="{FF2B5EF4-FFF2-40B4-BE49-F238E27FC236}">
                              <a16:creationId xmlns:a16="http://schemas.microsoft.com/office/drawing/2014/main" id="{EACA0D12-E06B-4FAB-B1FB-943001772860}"/>
                            </a:ext>
                          </a:extLst>
                        </p:cNvPr>
                        <p:cNvGrpSpPr/>
                        <p:nvPr/>
                      </p:nvGrpSpPr>
                      <p:grpSpPr>
                        <a:xfrm>
                          <a:off x="3027486" y="2162908"/>
                          <a:ext cx="1421422" cy="1050925"/>
                          <a:chOff x="2904393" y="2198077"/>
                          <a:chExt cx="1421422" cy="1050925"/>
                        </a:xfrm>
                      </p:grpSpPr>
                      <p:sp>
                        <p:nvSpPr>
                          <p:cNvPr id="27" name="矩形 26">
                            <a:extLst>
                              <a:ext uri="{FF2B5EF4-FFF2-40B4-BE49-F238E27FC236}">
                                <a16:creationId xmlns:a16="http://schemas.microsoft.com/office/drawing/2014/main" id="{2C4631F9-413C-4FA7-8F57-D72504ED7396}"/>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a:extLst>
                              <a:ext uri="{FF2B5EF4-FFF2-40B4-BE49-F238E27FC236}">
                                <a16:creationId xmlns:a16="http://schemas.microsoft.com/office/drawing/2014/main" id="{D4D92ABD-4701-4D1E-A17F-06CDAC55D601}"/>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a:extLst>
                            <a:ext uri="{FF2B5EF4-FFF2-40B4-BE49-F238E27FC236}">
                              <a16:creationId xmlns:a16="http://schemas.microsoft.com/office/drawing/2014/main" id="{FB71554D-A274-4394-97F3-B88B3B367282}"/>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4" name="文本框 23">
                        <a:extLst>
                          <a:ext uri="{FF2B5EF4-FFF2-40B4-BE49-F238E27FC236}">
                            <a16:creationId xmlns:a16="http://schemas.microsoft.com/office/drawing/2014/main" id="{5B4D8605-9963-451D-8576-AE55CB2C35F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sp>
                  <p:nvSpPr>
                    <p:cNvPr id="29" name="矩形 28">
                      <a:extLst>
                        <a:ext uri="{FF2B5EF4-FFF2-40B4-BE49-F238E27FC236}">
                          <a16:creationId xmlns:a16="http://schemas.microsoft.com/office/drawing/2014/main" id="{5F4D4C64-9C15-43F1-A388-8DA24F8E8BF1}"/>
                        </a:ext>
                      </a:extLst>
                    </p:cNvPr>
                    <p:cNvSpPr/>
                    <p:nvPr/>
                  </p:nvSpPr>
                  <p:spPr>
                    <a:xfrm>
                      <a:off x="3024556" y="3409339"/>
                      <a:ext cx="262619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LLC Cache</a:t>
                      </a:r>
                    </a:p>
                  </p:txBody>
                </p:sp>
                <p:cxnSp>
                  <p:nvCxnSpPr>
                    <p:cNvPr id="31" name="直接连接符 30">
                      <a:extLst>
                        <a:ext uri="{FF2B5EF4-FFF2-40B4-BE49-F238E27FC236}">
                          <a16:creationId xmlns:a16="http://schemas.microsoft.com/office/drawing/2014/main" id="{8C07CAC2-6792-4D54-BBC9-F035A05CB14D}"/>
                        </a:ext>
                      </a:extLst>
                    </p:cNvPr>
                    <p:cNvCxnSpPr>
                      <a:cxnSpLocks/>
                      <a:stCxn id="6" idx="2"/>
                    </p:cNvCxnSpPr>
                    <p:nvPr/>
                  </p:nvCxnSpPr>
                  <p:spPr>
                    <a:xfrm>
                      <a:off x="3695701" y="3213833"/>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66DF57D4-697F-4A1F-BDC9-54500D26821D}"/>
                        </a:ext>
                      </a:extLst>
                    </p:cNvPr>
                    <p:cNvCxnSpPr>
                      <a:cxnSpLocks/>
                    </p:cNvCxnSpPr>
                    <p:nvPr/>
                  </p:nvCxnSpPr>
                  <p:spPr>
                    <a:xfrm>
                      <a:off x="5325208" y="3213833"/>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E2B32610-0B7C-4197-AB95-06653C0C9A5B}"/>
                        </a:ext>
                      </a:extLst>
                    </p:cNvPr>
                    <p:cNvSpPr/>
                    <p:nvPr/>
                  </p:nvSpPr>
                  <p:spPr>
                    <a:xfrm>
                      <a:off x="3033348" y="3995858"/>
                      <a:ext cx="2617405"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Mesh Interconnect</a:t>
                      </a:r>
                    </a:p>
                  </p:txBody>
                </p:sp>
                <p:cxnSp>
                  <p:nvCxnSpPr>
                    <p:cNvPr id="35" name="直接连接符 34">
                      <a:extLst>
                        <a:ext uri="{FF2B5EF4-FFF2-40B4-BE49-F238E27FC236}">
                          <a16:creationId xmlns:a16="http://schemas.microsoft.com/office/drawing/2014/main" id="{3E214B52-B43B-4E78-B44D-BE1C094BB1FF}"/>
                        </a:ext>
                      </a:extLst>
                    </p:cNvPr>
                    <p:cNvCxnSpPr>
                      <a:cxnSpLocks/>
                    </p:cNvCxnSpPr>
                    <p:nvPr/>
                  </p:nvCxnSpPr>
                  <p:spPr>
                    <a:xfrm>
                      <a:off x="3688373" y="3800352"/>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09554A0E-FB1B-4A48-B41B-791516B6E330}"/>
                        </a:ext>
                      </a:extLst>
                    </p:cNvPr>
                    <p:cNvCxnSpPr>
                      <a:cxnSpLocks/>
                    </p:cNvCxnSpPr>
                    <p:nvPr/>
                  </p:nvCxnSpPr>
                  <p:spPr>
                    <a:xfrm>
                      <a:off x="5325208" y="3800352"/>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F512A0B5-83E8-431D-B0ED-141E8150A270}"/>
                        </a:ext>
                      </a:extLst>
                    </p:cNvPr>
                    <p:cNvSpPr/>
                    <p:nvPr/>
                  </p:nvSpPr>
                  <p:spPr>
                    <a:xfrm>
                      <a:off x="33000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latin typeface="Gill Sans MT"/>
                        </a:rPr>
                        <a:t>iMC</a:t>
                      </a:r>
                      <a:endParaRPr lang="en-US">
                        <a:solidFill>
                          <a:schemeClr val="tx1"/>
                        </a:solidFill>
                        <a:latin typeface="Gill Sans MT"/>
                      </a:endParaRPr>
                    </a:p>
                  </p:txBody>
                </p:sp>
                <p:sp>
                  <p:nvSpPr>
                    <p:cNvPr id="38" name="矩形 37">
                      <a:extLst>
                        <a:ext uri="{FF2B5EF4-FFF2-40B4-BE49-F238E27FC236}">
                          <a16:creationId xmlns:a16="http://schemas.microsoft.com/office/drawing/2014/main" id="{CDA181FA-5CF6-40F4-B1A8-BC600D07E6BF}"/>
                        </a:ext>
                      </a:extLst>
                    </p:cNvPr>
                    <p:cNvSpPr/>
                    <p:nvPr/>
                  </p:nvSpPr>
                  <p:spPr>
                    <a:xfrm>
                      <a:off x="49383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latin typeface="Gill Sans MT"/>
                        </a:rPr>
                        <a:t>iMC</a:t>
                      </a:r>
                      <a:endParaRPr lang="en-US">
                        <a:solidFill>
                          <a:schemeClr val="tx1"/>
                        </a:solidFill>
                        <a:latin typeface="Gill Sans MT"/>
                      </a:endParaRPr>
                    </a:p>
                  </p:txBody>
                </p:sp>
                <p:cxnSp>
                  <p:nvCxnSpPr>
                    <p:cNvPr id="41" name="直接连接符 40">
                      <a:extLst>
                        <a:ext uri="{FF2B5EF4-FFF2-40B4-BE49-F238E27FC236}">
                          <a16:creationId xmlns:a16="http://schemas.microsoft.com/office/drawing/2014/main" id="{ED886C63-4163-4119-A55B-D8126EF270B4}"/>
                        </a:ext>
                      </a:extLst>
                    </p:cNvPr>
                    <p:cNvCxnSpPr>
                      <a:cxnSpLocks/>
                      <a:stCxn id="37" idx="0"/>
                    </p:cNvCxnSpPr>
                    <p:nvPr/>
                  </p:nvCxnSpPr>
                  <p:spPr>
                    <a:xfrm flipV="1">
                      <a:off x="3695700"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4F1F0E6-CF0C-40F4-BAF6-A98828C9BF79}"/>
                        </a:ext>
                      </a:extLst>
                    </p:cNvPr>
                    <p:cNvCxnSpPr>
                      <a:cxnSpLocks/>
                    </p:cNvCxnSpPr>
                    <p:nvPr/>
                  </p:nvCxnSpPr>
                  <p:spPr>
                    <a:xfrm flipV="1">
                      <a:off x="5333999"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BD067A4E-13ED-4AC8-A814-4D97D8925CE7}"/>
                        </a:ext>
                      </a:extLst>
                    </p:cNvPr>
                    <p:cNvSpPr/>
                    <p:nvPr/>
                  </p:nvSpPr>
                  <p:spPr>
                    <a:xfrm>
                      <a:off x="5729652" y="4531690"/>
                      <a:ext cx="79130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Gill Sans MT"/>
                        </a:rPr>
                        <a:t>WPQ</a:t>
                      </a:r>
                    </a:p>
                  </p:txBody>
                </p:sp>
              </p:grpSp>
              <p:sp>
                <p:nvSpPr>
                  <p:cNvPr id="48" name="矩形 47">
                    <a:extLst>
                      <a:ext uri="{FF2B5EF4-FFF2-40B4-BE49-F238E27FC236}">
                        <a16:creationId xmlns:a16="http://schemas.microsoft.com/office/drawing/2014/main" id="{03905AE5-4BF0-470B-9118-FAA699A3A1E1}"/>
                      </a:ext>
                    </a:extLst>
                  </p:cNvPr>
                  <p:cNvSpPr/>
                  <p:nvPr/>
                </p:nvSpPr>
                <p:spPr>
                  <a:xfrm>
                    <a:off x="1342293" y="1940439"/>
                    <a:ext cx="463062"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45720" rIns="91440" bIns="45720" rtlCol="0" anchor="ctr"/>
                  <a:lstStyle/>
                  <a:p>
                    <a:pPr algn="ctr"/>
                    <a:r>
                      <a:rPr lang="en-US">
                        <a:solidFill>
                          <a:schemeClr val="tx1"/>
                        </a:solidFill>
                        <a:latin typeface="Gill Sans MT"/>
                      </a:rPr>
                      <a:t>NUMA 0</a:t>
                    </a:r>
                  </a:p>
                </p:txBody>
              </p:sp>
              <p:cxnSp>
                <p:nvCxnSpPr>
                  <p:cNvPr id="50" name="直接连接符 49">
                    <a:extLst>
                      <a:ext uri="{FF2B5EF4-FFF2-40B4-BE49-F238E27FC236}">
                        <a16:creationId xmlns:a16="http://schemas.microsoft.com/office/drawing/2014/main" id="{EBAC57A4-D919-4716-A681-721958EDB71E}"/>
                      </a:ext>
                    </a:extLst>
                  </p:cNvPr>
                  <p:cNvCxnSpPr>
                    <a:cxnSpLocks/>
                    <a:stCxn id="34" idx="1"/>
                  </p:cNvCxnSpPr>
                  <p:nvPr/>
                </p:nvCxnSpPr>
                <p:spPr>
                  <a:xfrm flipH="1">
                    <a:off x="1805355" y="4144743"/>
                    <a:ext cx="674078" cy="9653"/>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F6656B47-9060-43DF-9B64-2296C012A9BF}"/>
                      </a:ext>
                    </a:extLst>
                  </p:cNvPr>
                  <p:cNvSpPr txBox="1"/>
                  <p:nvPr/>
                </p:nvSpPr>
                <p:spPr>
                  <a:xfrm>
                    <a:off x="1814148" y="3851483"/>
                    <a:ext cx="486030" cy="338554"/>
                  </a:xfrm>
                  <a:prstGeom prst="rect">
                    <a:avLst/>
                  </a:prstGeom>
                  <a:noFill/>
                </p:spPr>
                <p:txBody>
                  <a:bodyPr wrap="none" lIns="91440" tIns="45720" rIns="91440" bIns="45720" rtlCol="0" anchor="t">
                    <a:spAutoFit/>
                  </a:bodyPr>
                  <a:lstStyle/>
                  <a:p>
                    <a:r>
                      <a:rPr lang="en-US" sz="1600">
                        <a:latin typeface="Gill Sans MT"/>
                      </a:rPr>
                      <a:t>UPI</a:t>
                    </a:r>
                  </a:p>
                </p:txBody>
              </p:sp>
            </p:grpSp>
            <p:grpSp>
              <p:nvGrpSpPr>
                <p:cNvPr id="58" name="组合 57">
                  <a:extLst>
                    <a:ext uri="{FF2B5EF4-FFF2-40B4-BE49-F238E27FC236}">
                      <a16:creationId xmlns:a16="http://schemas.microsoft.com/office/drawing/2014/main" id="{D2537F65-8D49-4F1F-9118-9BCBC3C51458}"/>
                    </a:ext>
                  </a:extLst>
                </p:cNvPr>
                <p:cNvGrpSpPr/>
                <p:nvPr/>
              </p:nvGrpSpPr>
              <p:grpSpPr>
                <a:xfrm>
                  <a:off x="2499718" y="5340496"/>
                  <a:ext cx="1433380" cy="416804"/>
                  <a:chOff x="2215661" y="5345723"/>
                  <a:chExt cx="1433380" cy="416804"/>
                </a:xfrm>
              </p:grpSpPr>
              <p:sp>
                <p:nvSpPr>
                  <p:cNvPr id="55" name="矩形 54">
                    <a:extLst>
                      <a:ext uri="{FF2B5EF4-FFF2-40B4-BE49-F238E27FC236}">
                        <a16:creationId xmlns:a16="http://schemas.microsoft.com/office/drawing/2014/main" id="{DA497CC8-03BE-4BAD-A278-AC77C04DEBA9}"/>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56" name="矩形 55">
                    <a:extLst>
                      <a:ext uri="{FF2B5EF4-FFF2-40B4-BE49-F238E27FC236}">
                        <a16:creationId xmlns:a16="http://schemas.microsoft.com/office/drawing/2014/main" id="{BC024F93-F208-41BF-AB37-C092E77E3E67}"/>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矩形 56">
                    <a:extLst>
                      <a:ext uri="{FF2B5EF4-FFF2-40B4-BE49-F238E27FC236}">
                        <a16:creationId xmlns:a16="http://schemas.microsoft.com/office/drawing/2014/main" id="{160E3BDC-F790-44F5-818D-A1B20433A122}"/>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60" name="直接连接符 59">
                  <a:extLst>
                    <a:ext uri="{FF2B5EF4-FFF2-40B4-BE49-F238E27FC236}">
                      <a16:creationId xmlns:a16="http://schemas.microsoft.com/office/drawing/2014/main" id="{E5F67365-7DDE-4044-9D1B-A54001ACBD3C}"/>
                    </a:ext>
                  </a:extLst>
                </p:cNvPr>
                <p:cNvCxnSpPr>
                  <a:stCxn id="55" idx="0"/>
                </p:cNvCxnSpPr>
                <p:nvPr/>
              </p:nvCxnSpPr>
              <p:spPr>
                <a:xfrm flipH="1" flipV="1">
                  <a:off x="2962779" y="5117123"/>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23AB0B7-893F-4BDD-B3B2-420D81233B9C}"/>
                    </a:ext>
                  </a:extLst>
                </p:cNvPr>
                <p:cNvCxnSpPr>
                  <a:cxnSpLocks/>
                </p:cNvCxnSpPr>
                <p:nvPr/>
              </p:nvCxnSpPr>
              <p:spPr>
                <a:xfrm>
                  <a:off x="2962779" y="5117123"/>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82252B8E-8BCF-41BE-B2B7-E96AC3400741}"/>
                    </a:ext>
                  </a:extLst>
                </p:cNvPr>
                <p:cNvCxnSpPr>
                  <a:stCxn id="57" idx="0"/>
                </p:cNvCxnSpPr>
                <p:nvPr/>
              </p:nvCxnSpPr>
              <p:spPr>
                <a:xfrm flipV="1">
                  <a:off x="3837847"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23130E2-EA8A-42AD-B6B5-C314DCA0AA6E}"/>
                    </a:ext>
                  </a:extLst>
                </p:cNvPr>
                <p:cNvCxnSpPr>
                  <a:stCxn id="56" idx="0"/>
                </p:cNvCxnSpPr>
                <p:nvPr/>
              </p:nvCxnSpPr>
              <p:spPr>
                <a:xfrm flipV="1">
                  <a:off x="3584339"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AEFA6F65-0282-4966-AB2E-410E77E7E9C0}"/>
                    </a:ext>
                  </a:extLst>
                </p:cNvPr>
                <p:cNvCxnSpPr>
                  <a:cxnSpLocks/>
                </p:cNvCxnSpPr>
                <p:nvPr/>
              </p:nvCxnSpPr>
              <p:spPr>
                <a:xfrm flipV="1">
                  <a:off x="3149205" y="4876082"/>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27D70FC8-FB2A-4B2B-AB91-0CC8733FCCF0}"/>
                    </a:ext>
                  </a:extLst>
                </p:cNvPr>
                <p:cNvGrpSpPr/>
                <p:nvPr/>
              </p:nvGrpSpPr>
              <p:grpSpPr>
                <a:xfrm>
                  <a:off x="4111871" y="5347101"/>
                  <a:ext cx="1433380" cy="416804"/>
                  <a:chOff x="2215661" y="5345723"/>
                  <a:chExt cx="1433380" cy="416804"/>
                </a:xfrm>
              </p:grpSpPr>
              <p:sp>
                <p:nvSpPr>
                  <p:cNvPr id="72" name="矩形 71">
                    <a:extLst>
                      <a:ext uri="{FF2B5EF4-FFF2-40B4-BE49-F238E27FC236}">
                        <a16:creationId xmlns:a16="http://schemas.microsoft.com/office/drawing/2014/main" id="{6066ED55-4F6B-43BA-9558-45738C3CB7E5}"/>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73" name="矩形 72">
                    <a:extLst>
                      <a:ext uri="{FF2B5EF4-FFF2-40B4-BE49-F238E27FC236}">
                        <a16:creationId xmlns:a16="http://schemas.microsoft.com/office/drawing/2014/main" id="{5524FCDC-8ED6-4729-A007-C3D50312E562}"/>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矩形 73">
                    <a:extLst>
                      <a:ext uri="{FF2B5EF4-FFF2-40B4-BE49-F238E27FC236}">
                        <a16:creationId xmlns:a16="http://schemas.microsoft.com/office/drawing/2014/main" id="{478E5407-EB2D-4AF4-99FE-7862656536F8}"/>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75" name="直接连接符 74">
                  <a:extLst>
                    <a:ext uri="{FF2B5EF4-FFF2-40B4-BE49-F238E27FC236}">
                      <a16:creationId xmlns:a16="http://schemas.microsoft.com/office/drawing/2014/main" id="{A75661F4-BFE9-450B-BD28-16D1ED298F8D}"/>
                    </a:ext>
                  </a:extLst>
                </p:cNvPr>
                <p:cNvCxnSpPr>
                  <a:stCxn id="72" idx="0"/>
                </p:cNvCxnSpPr>
                <p:nvPr/>
              </p:nvCxnSpPr>
              <p:spPr>
                <a:xfrm flipH="1" flipV="1">
                  <a:off x="4574932" y="5123728"/>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943DD9E1-ECED-424F-9313-FEE9FF209D89}"/>
                    </a:ext>
                  </a:extLst>
                </p:cNvPr>
                <p:cNvCxnSpPr>
                  <a:cxnSpLocks/>
                </p:cNvCxnSpPr>
                <p:nvPr/>
              </p:nvCxnSpPr>
              <p:spPr>
                <a:xfrm>
                  <a:off x="4574932" y="5123728"/>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7445ED-5EEC-4096-B31C-61709E60518B}"/>
                    </a:ext>
                  </a:extLst>
                </p:cNvPr>
                <p:cNvCxnSpPr>
                  <a:stCxn id="74" idx="0"/>
                </p:cNvCxnSpPr>
                <p:nvPr/>
              </p:nvCxnSpPr>
              <p:spPr>
                <a:xfrm flipV="1">
                  <a:off x="5450000"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4496CE83-BA47-45E8-B08F-FB35F5794210}"/>
                    </a:ext>
                  </a:extLst>
                </p:cNvPr>
                <p:cNvCxnSpPr>
                  <a:stCxn id="73" idx="0"/>
                </p:cNvCxnSpPr>
                <p:nvPr/>
              </p:nvCxnSpPr>
              <p:spPr>
                <a:xfrm flipV="1">
                  <a:off x="5196492"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B0E2C37-354C-4A95-8801-E275789BA342}"/>
                    </a:ext>
                  </a:extLst>
                </p:cNvPr>
                <p:cNvCxnSpPr>
                  <a:cxnSpLocks/>
                </p:cNvCxnSpPr>
                <p:nvPr/>
              </p:nvCxnSpPr>
              <p:spPr>
                <a:xfrm flipV="1">
                  <a:off x="4761358" y="4882687"/>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19" name="组合 118">
                <a:extLst>
                  <a:ext uri="{FF2B5EF4-FFF2-40B4-BE49-F238E27FC236}">
                    <a16:creationId xmlns:a16="http://schemas.microsoft.com/office/drawing/2014/main" id="{A8386711-3D0F-4A0F-9760-4591FFA6FBF0}"/>
                  </a:ext>
                </a:extLst>
              </p:cNvPr>
              <p:cNvGrpSpPr/>
              <p:nvPr/>
            </p:nvGrpSpPr>
            <p:grpSpPr>
              <a:xfrm>
                <a:off x="6328828" y="3568790"/>
                <a:ext cx="782422" cy="1325734"/>
                <a:chOff x="6396497" y="3949236"/>
                <a:chExt cx="782422" cy="1325734"/>
              </a:xfrm>
            </p:grpSpPr>
            <p:sp>
              <p:nvSpPr>
                <p:cNvPr id="116" name="矩形 115">
                  <a:extLst>
                    <a:ext uri="{FF2B5EF4-FFF2-40B4-BE49-F238E27FC236}">
                      <a16:creationId xmlns:a16="http://schemas.microsoft.com/office/drawing/2014/main" id="{2B819148-95BC-442B-83D7-13F0294C5A5F}"/>
                    </a:ext>
                  </a:extLst>
                </p:cNvPr>
                <p:cNvSpPr/>
                <p:nvPr/>
              </p:nvSpPr>
              <p:spPr>
                <a:xfrm>
                  <a:off x="6396497" y="3949236"/>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7" name="矩形 116">
                  <a:extLst>
                    <a:ext uri="{FF2B5EF4-FFF2-40B4-BE49-F238E27FC236}">
                      <a16:creationId xmlns:a16="http://schemas.microsoft.com/office/drawing/2014/main" id="{C7EA30AE-6B3F-4F0F-8025-13F3A912C9F3}"/>
                    </a:ext>
                  </a:extLst>
                </p:cNvPr>
                <p:cNvSpPr/>
                <p:nvPr/>
              </p:nvSpPr>
              <p:spPr>
                <a:xfrm>
                  <a:off x="6396497" y="440950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8" name="矩形 117">
                  <a:extLst>
                    <a:ext uri="{FF2B5EF4-FFF2-40B4-BE49-F238E27FC236}">
                      <a16:creationId xmlns:a16="http://schemas.microsoft.com/office/drawing/2014/main" id="{F1CFAB24-8506-46B8-B8D2-487539640C61}"/>
                    </a:ext>
                  </a:extLst>
                </p:cNvPr>
                <p:cNvSpPr/>
                <p:nvPr/>
              </p:nvSpPr>
              <p:spPr>
                <a:xfrm>
                  <a:off x="6396497" y="488395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grpSp>
          <p:cxnSp>
            <p:nvCxnSpPr>
              <p:cNvPr id="121" name="直接连接符 120">
                <a:extLst>
                  <a:ext uri="{FF2B5EF4-FFF2-40B4-BE49-F238E27FC236}">
                    <a16:creationId xmlns:a16="http://schemas.microsoft.com/office/drawing/2014/main" id="{1C589AA1-A83B-4990-9A68-F7EE07B626A8}"/>
                  </a:ext>
                </a:extLst>
              </p:cNvPr>
              <p:cNvCxnSpPr>
                <a:cxnSpLocks/>
                <a:stCxn id="45" idx="3"/>
              </p:cNvCxnSpPr>
              <p:nvPr/>
            </p:nvCxnSpPr>
            <p:spPr>
              <a:xfrm>
                <a:off x="5967044" y="4680575"/>
                <a:ext cx="3617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00560554-4144-4CD8-AD65-516ECE97E1F3}"/>
                  </a:ext>
                </a:extLst>
              </p:cNvPr>
              <p:cNvCxnSpPr>
                <a:cxnSpLocks/>
              </p:cNvCxnSpPr>
              <p:nvPr/>
            </p:nvCxnSpPr>
            <p:spPr>
              <a:xfrm>
                <a:off x="6198577" y="3764296"/>
                <a:ext cx="0" cy="916278"/>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33547D0F-4B93-4E27-8011-B8873F846106}"/>
                  </a:ext>
                </a:extLst>
              </p:cNvPr>
              <p:cNvCxnSpPr>
                <a:cxnSpLocks/>
              </p:cNvCxnSpPr>
              <p:nvPr/>
            </p:nvCxnSpPr>
            <p:spPr>
              <a:xfrm>
                <a:off x="6198638" y="3771933"/>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2C163AB-659C-458D-AA93-2BC77332D904}"/>
                  </a:ext>
                </a:extLst>
              </p:cNvPr>
              <p:cNvCxnSpPr>
                <a:cxnSpLocks/>
              </p:cNvCxnSpPr>
              <p:nvPr/>
            </p:nvCxnSpPr>
            <p:spPr>
              <a:xfrm>
                <a:off x="6198639" y="4229664"/>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矩形 134">
              <a:extLst>
                <a:ext uri="{FF2B5EF4-FFF2-40B4-BE49-F238E27FC236}">
                  <a16:creationId xmlns:a16="http://schemas.microsoft.com/office/drawing/2014/main" id="{97BE0CA1-15B0-4342-A880-48EAB42963EA}"/>
                </a:ext>
              </a:extLst>
            </p:cNvPr>
            <p:cNvSpPr/>
            <p:nvPr/>
          </p:nvSpPr>
          <p:spPr>
            <a:xfrm>
              <a:off x="4645498" y="3416021"/>
              <a:ext cx="2010264" cy="1534614"/>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6" name="文本框 135">
              <a:extLst>
                <a:ext uri="{FF2B5EF4-FFF2-40B4-BE49-F238E27FC236}">
                  <a16:creationId xmlns:a16="http://schemas.microsoft.com/office/drawing/2014/main" id="{048856B3-A216-47D5-B7DF-9E395FBEB5D7}"/>
                </a:ext>
              </a:extLst>
            </p:cNvPr>
            <p:cNvSpPr txBox="1"/>
            <p:nvPr/>
          </p:nvSpPr>
          <p:spPr>
            <a:xfrm>
              <a:off x="5032361" y="3060290"/>
              <a:ext cx="1473480" cy="369332"/>
            </a:xfrm>
            <a:prstGeom prst="rect">
              <a:avLst/>
            </a:prstGeom>
            <a:noFill/>
          </p:spPr>
          <p:txBody>
            <a:bodyPr wrap="none" lIns="91440" tIns="45720" rIns="91440" bIns="45720" rtlCol="0" anchor="t">
              <a:spAutoFit/>
            </a:bodyPr>
            <a:lstStyle/>
            <a:p>
              <a:r>
                <a:rPr lang="en-US" dirty="0">
                  <a:solidFill>
                    <a:schemeClr val="accent2"/>
                  </a:solidFill>
                  <a:latin typeface="Gill Sans MT"/>
                </a:rPr>
                <a:t>ADR Domain</a:t>
              </a:r>
            </a:p>
          </p:txBody>
        </p:sp>
        <p:sp>
          <p:nvSpPr>
            <p:cNvPr id="137" name="文本框 136">
              <a:extLst>
                <a:ext uri="{FF2B5EF4-FFF2-40B4-BE49-F238E27FC236}">
                  <a16:creationId xmlns:a16="http://schemas.microsoft.com/office/drawing/2014/main" id="{AEA2F3FF-61FC-4B0E-B7B1-48C9175F3D40}"/>
                </a:ext>
              </a:extLst>
            </p:cNvPr>
            <p:cNvSpPr txBox="1"/>
            <p:nvPr/>
          </p:nvSpPr>
          <p:spPr>
            <a:xfrm>
              <a:off x="5082179" y="2203750"/>
              <a:ext cx="1576072" cy="369332"/>
            </a:xfrm>
            <a:prstGeom prst="rect">
              <a:avLst/>
            </a:prstGeom>
            <a:noFill/>
          </p:spPr>
          <p:txBody>
            <a:bodyPr wrap="none" lIns="91440" tIns="45720" rIns="91440" bIns="45720" rtlCol="0" anchor="t">
              <a:spAutoFit/>
            </a:bodyPr>
            <a:lstStyle/>
            <a:p>
              <a:r>
                <a:rPr lang="en-US" err="1">
                  <a:solidFill>
                    <a:schemeClr val="accent6">
                      <a:lumMod val="75000"/>
                    </a:schemeClr>
                  </a:solidFill>
                  <a:latin typeface="Gill Sans MT"/>
                </a:rPr>
                <a:t>eADR</a:t>
              </a:r>
              <a:r>
                <a:rPr lang="en-US">
                  <a:solidFill>
                    <a:schemeClr val="accent6">
                      <a:lumMod val="75000"/>
                    </a:schemeClr>
                  </a:solidFill>
                  <a:latin typeface="Gill Sans MT"/>
                </a:rPr>
                <a:t> Domain</a:t>
              </a:r>
            </a:p>
          </p:txBody>
        </p:sp>
        <p:sp>
          <p:nvSpPr>
            <p:cNvPr id="138" name="矩形 137">
              <a:extLst>
                <a:ext uri="{FF2B5EF4-FFF2-40B4-BE49-F238E27FC236}">
                  <a16:creationId xmlns:a16="http://schemas.microsoft.com/office/drawing/2014/main" id="{D25C9F99-5DB2-4B27-AF6B-F1049F442FDB}"/>
                </a:ext>
              </a:extLst>
            </p:cNvPr>
            <p:cNvSpPr/>
            <p:nvPr/>
          </p:nvSpPr>
          <p:spPr>
            <a:xfrm>
              <a:off x="1824940" y="2601015"/>
              <a:ext cx="4879024" cy="2398838"/>
            </a:xfrm>
            <a:prstGeom prst="rect">
              <a:avLst/>
            </a:prstGeom>
            <a:noFill/>
            <a:ln w="28575">
              <a:solidFill>
                <a:schemeClr val="accent6">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40" name="文本框 139">
            <a:extLst>
              <a:ext uri="{FF2B5EF4-FFF2-40B4-BE49-F238E27FC236}">
                <a16:creationId xmlns:a16="http://schemas.microsoft.com/office/drawing/2014/main" id="{FC9BD15B-9AEF-4146-ACB0-EAE9E1BD8AB4}"/>
              </a:ext>
            </a:extLst>
          </p:cNvPr>
          <p:cNvSpPr txBox="1"/>
          <p:nvPr/>
        </p:nvSpPr>
        <p:spPr>
          <a:xfrm>
            <a:off x="6756717" y="1410028"/>
            <a:ext cx="5340757" cy="2778902"/>
          </a:xfrm>
          <a:prstGeom prst="rect">
            <a:avLst/>
          </a:prstGeom>
          <a:noFill/>
        </p:spPr>
        <p:txBody>
          <a:bodyPr wrap="none" lIns="91440" tIns="45720" rIns="91440" bIns="45720" rtlCol="0" anchor="t">
            <a:spAutoFit/>
          </a:bodyPr>
          <a:lstStyle/>
          <a:p>
            <a:pPr marL="285750" indent="-285750">
              <a:lnSpc>
                <a:spcPct val="200000"/>
              </a:lnSpc>
              <a:buFont typeface="Wingdings" panose="020B0604020202020204" pitchFamily="34" charset="0"/>
              <a:buChar char="§"/>
            </a:pPr>
            <a:r>
              <a:rPr lang="en-US" b="1">
                <a:latin typeface="Gill Sans MT"/>
              </a:rPr>
              <a:t>ADR (Asynchronous DRAM Refresh) Domain</a:t>
            </a:r>
            <a:endParaRPr lang="en-US"/>
          </a:p>
          <a:p>
            <a:pPr marL="742950" lvl="1" indent="-285750">
              <a:lnSpc>
                <a:spcPct val="200000"/>
              </a:lnSpc>
              <a:buFont typeface="Arial" panose="020B0604020202020204" pitchFamily="34" charset="0"/>
              <a:buChar char="•"/>
            </a:pPr>
            <a:r>
              <a:rPr lang="en-US">
                <a:latin typeface="Gill Sans MT"/>
              </a:rPr>
              <a:t>Save data to NVM upon power loss</a:t>
            </a:r>
          </a:p>
          <a:p>
            <a:pPr marL="742950" lvl="1" indent="-285750">
              <a:lnSpc>
                <a:spcPct val="200000"/>
              </a:lnSpc>
              <a:buFont typeface="Arial" panose="020B0604020202020204" pitchFamily="34" charset="0"/>
              <a:buChar char="•"/>
            </a:pPr>
            <a:r>
              <a:rPr lang="en-US">
                <a:latin typeface="Gill Sans MT"/>
                <a:ea typeface="Iosevka Fixed SS09" panose="02000509030000000004" pitchFamily="49" charset="0"/>
                <a:cs typeface="Iosevka Fixed SS09" panose="02000509030000000004" pitchFamily="49" charset="0"/>
              </a:rPr>
              <a:t>Explicitly flush cache using </a:t>
            </a:r>
            <a:r>
              <a:rPr lang="en-US" altLang="zh-CN" dirty="0" err="1">
                <a:latin typeface="Gill Sans MT"/>
                <a:ea typeface="Iosevka Fixed SS09" panose="02000509030000000004" pitchFamily="49" charset="0"/>
                <a:cs typeface="Iosevka Fixed SS09" panose="02000509030000000004" pitchFamily="49" charset="0"/>
              </a:rPr>
              <a:t>clwb</a:t>
            </a:r>
            <a:endParaRPr lang="en-US">
              <a:latin typeface="Gill Sans MT"/>
            </a:endParaRPr>
          </a:p>
          <a:p>
            <a:pPr marL="742950" lvl="1" indent="-285750">
              <a:lnSpc>
                <a:spcPct val="200000"/>
              </a:lnSpc>
              <a:buFont typeface="Arial" panose="020B0604020202020204" pitchFamily="34" charset="0"/>
              <a:buChar char="•"/>
            </a:pPr>
            <a:r>
              <a:rPr lang="en-US">
                <a:latin typeface="Gill Sans MT"/>
                <a:ea typeface="Iosevka Fixed SS09" panose="02000509030000000004" pitchFamily="49" charset="0"/>
                <a:cs typeface="Iosevka Fixed SS09" panose="02000509030000000004" pitchFamily="49" charset="0"/>
              </a:rPr>
              <a:t>Enforce ordering using </a:t>
            </a:r>
            <a:r>
              <a:rPr lang="en-US" err="1">
                <a:latin typeface="Gill Sans MT"/>
                <a:ea typeface="Iosevka Fixed SS09" panose="02000509030000000004" pitchFamily="49" charset="0"/>
                <a:cs typeface="Iosevka Fixed SS09" panose="02000509030000000004" pitchFamily="49" charset="0"/>
              </a:rPr>
              <a:t>sfence</a:t>
            </a:r>
            <a:endParaRPr lang="en-US">
              <a:latin typeface="Gill Sans MT"/>
              <a:ea typeface="Iosevka Fixed SS09" panose="02000509030000000004" pitchFamily="49" charset="0"/>
              <a:cs typeface="Iosevka Fixed SS09" panose="02000509030000000004" pitchFamily="49" charset="0"/>
            </a:endParaRPr>
          </a:p>
          <a:p>
            <a:pPr marL="742950" lvl="1" indent="-285750">
              <a:lnSpc>
                <a:spcPct val="200000"/>
              </a:lnSpc>
              <a:buFont typeface="Arial" panose="020B0604020202020204" pitchFamily="34" charset="0"/>
              <a:buChar char="•"/>
            </a:pPr>
            <a:endParaRPr lang="en-US">
              <a:latin typeface="Gill Sans MT"/>
            </a:endParaRPr>
          </a:p>
        </p:txBody>
      </p:sp>
      <p:sp>
        <p:nvSpPr>
          <p:cNvPr id="141" name="文本框 140">
            <a:extLst>
              <a:ext uri="{FF2B5EF4-FFF2-40B4-BE49-F238E27FC236}">
                <a16:creationId xmlns:a16="http://schemas.microsoft.com/office/drawing/2014/main" id="{51D44CE5-BE78-4555-95F0-287A1106C3C8}"/>
              </a:ext>
            </a:extLst>
          </p:cNvPr>
          <p:cNvSpPr txBox="1"/>
          <p:nvPr/>
        </p:nvSpPr>
        <p:spPr>
          <a:xfrm>
            <a:off x="6909269" y="3747546"/>
            <a:ext cx="3858749" cy="2223942"/>
          </a:xfrm>
          <a:prstGeom prst="rect">
            <a:avLst/>
          </a:prstGeom>
          <a:noFill/>
        </p:spPr>
        <p:txBody>
          <a:bodyPr wrap="none" lIns="91440" tIns="45720" rIns="91440" bIns="45720" rtlCol="0" anchor="t">
            <a:spAutoFit/>
          </a:bodyPr>
          <a:lstStyle/>
          <a:p>
            <a:pPr marL="285750" indent="-285750">
              <a:lnSpc>
                <a:spcPct val="200000"/>
              </a:lnSpc>
              <a:buFont typeface="Wingdings" panose="020B0604020202020204" pitchFamily="34" charset="0"/>
              <a:buChar char="§"/>
            </a:pPr>
            <a:r>
              <a:rPr lang="en-US" b="1" err="1">
                <a:latin typeface="Gill Sans MT"/>
              </a:rPr>
              <a:t>eADR</a:t>
            </a:r>
            <a:r>
              <a:rPr lang="en-US" b="1">
                <a:latin typeface="Gill Sans MT"/>
              </a:rPr>
              <a:t> (Enhanced ADR) Domain</a:t>
            </a:r>
            <a:endParaRPr lang="en-US"/>
          </a:p>
          <a:p>
            <a:pPr marL="742950" lvl="1" indent="-285750">
              <a:lnSpc>
                <a:spcPct val="200000"/>
              </a:lnSpc>
              <a:buFont typeface="Arial" panose="020B0604020202020204" pitchFamily="34" charset="0"/>
              <a:buChar char="•"/>
            </a:pPr>
            <a:r>
              <a:rPr lang="en-US">
                <a:latin typeface="Gill Sans MT"/>
              </a:rPr>
              <a:t>CPU Cache included in domain</a:t>
            </a:r>
          </a:p>
          <a:p>
            <a:pPr marL="742950" lvl="1" indent="-285750">
              <a:lnSpc>
                <a:spcPct val="200000"/>
              </a:lnSpc>
              <a:buFont typeface="Arial" panose="020B0604020202020204" pitchFamily="34" charset="0"/>
              <a:buChar char="•"/>
            </a:pPr>
            <a:r>
              <a:rPr lang="en-US">
                <a:latin typeface="Gill Sans MT"/>
              </a:rPr>
              <a:t>No need to flush domain</a:t>
            </a:r>
          </a:p>
          <a:p>
            <a:pPr marL="742950" lvl="1" indent="-285750">
              <a:lnSpc>
                <a:spcPct val="200000"/>
              </a:lnSpc>
              <a:buFont typeface="Arial" panose="020B0604020202020204" pitchFamily="34" charset="0"/>
              <a:buChar char="•"/>
            </a:pPr>
            <a:r>
              <a:rPr lang="en-US">
                <a:latin typeface="Gill Sans MT"/>
              </a:rPr>
              <a:t>Currently not supported</a:t>
            </a:r>
          </a:p>
        </p:txBody>
      </p:sp>
      <p:sp>
        <p:nvSpPr>
          <p:cNvPr id="82" name="Title 1">
            <a:extLst>
              <a:ext uri="{FF2B5EF4-FFF2-40B4-BE49-F238E27FC236}">
                <a16:creationId xmlns:a16="http://schemas.microsoft.com/office/drawing/2014/main" id="{BBC07CB4-B761-4E78-819E-C45D7597BC78}"/>
              </a:ext>
            </a:extLst>
          </p:cNvPr>
          <p:cNvSpPr>
            <a:spLocks noGrp="1"/>
          </p:cNvSpPr>
          <p:nvPr>
            <p:ph type="title"/>
          </p:nvPr>
        </p:nvSpPr>
        <p:spPr>
          <a:xfrm>
            <a:off x="838200" y="388797"/>
            <a:ext cx="10515600" cy="688515"/>
          </a:xfrm>
        </p:spPr>
        <p:txBody>
          <a:bodyPr/>
          <a:lstStyle/>
          <a:p>
            <a:r>
              <a:rPr lang="en-US" b="0">
                <a:latin typeface="Gill Sans MT"/>
              </a:rPr>
              <a:t>Primer: Optane Internals</a:t>
            </a:r>
          </a:p>
        </p:txBody>
      </p:sp>
      <p:sp>
        <p:nvSpPr>
          <p:cNvPr id="2" name="矩形 134">
            <a:extLst>
              <a:ext uri="{FF2B5EF4-FFF2-40B4-BE49-F238E27FC236}">
                <a16:creationId xmlns:a16="http://schemas.microsoft.com/office/drawing/2014/main" id="{35860693-3AEA-4C03-B4ED-CAD03FA2842B}"/>
              </a:ext>
            </a:extLst>
          </p:cNvPr>
          <p:cNvSpPr/>
          <p:nvPr/>
        </p:nvSpPr>
        <p:spPr>
          <a:xfrm>
            <a:off x="3775033" y="4316691"/>
            <a:ext cx="865407" cy="642182"/>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7471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74CAF92-2D32-489D-BB36-03D7DF54291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(Split)  </a:t>
            </a:r>
            <a:endParaRPr lang="en-US"/>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pic>
        <p:nvPicPr>
          <p:cNvPr id="6" name="Graphic 54" descr="Lock with solid fill">
            <a:extLst>
              <a:ext uri="{FF2B5EF4-FFF2-40B4-BE49-F238E27FC236}">
                <a16:creationId xmlns:a16="http://schemas.microsoft.com/office/drawing/2014/main" id="{B3A5DADC-D226-4C33-99B5-9D3266AC2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84" y="4598773"/>
            <a:ext cx="914400" cy="914400"/>
          </a:xfrm>
          <a:prstGeom prst="rect">
            <a:avLst/>
          </a:prstGeom>
        </p:spPr>
      </p:pic>
      <p:grpSp>
        <p:nvGrpSpPr>
          <p:cNvPr id="57" name="Group 56">
            <a:extLst>
              <a:ext uri="{FF2B5EF4-FFF2-40B4-BE49-F238E27FC236}">
                <a16:creationId xmlns:a16="http://schemas.microsoft.com/office/drawing/2014/main" id="{4A8511DF-D669-4149-9AEC-BFDA8A099525}"/>
              </a:ext>
            </a:extLst>
          </p:cNvPr>
          <p:cNvGrpSpPr/>
          <p:nvPr/>
        </p:nvGrpSpPr>
        <p:grpSpPr>
          <a:xfrm>
            <a:off x="2637563" y="5826295"/>
            <a:ext cx="1441623" cy="913027"/>
            <a:chOff x="1395023" y="4872079"/>
            <a:chExt cx="1441623" cy="913027"/>
          </a:xfrm>
        </p:grpSpPr>
        <p:sp>
          <p:nvSpPr>
            <p:cNvPr id="58" name="Rectangle 57">
              <a:extLst>
                <a:ext uri="{FF2B5EF4-FFF2-40B4-BE49-F238E27FC236}">
                  <a16:creationId xmlns:a16="http://schemas.microsoft.com/office/drawing/2014/main" id="{49052B26-A93D-40B9-AC28-63A475783C7C}"/>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p>
          </p:txBody>
        </p:sp>
        <p:sp>
          <p:nvSpPr>
            <p:cNvPr id="59" name="Rectangle 58">
              <a:extLst>
                <a:ext uri="{FF2B5EF4-FFF2-40B4-BE49-F238E27FC236}">
                  <a16:creationId xmlns:a16="http://schemas.microsoft.com/office/drawing/2014/main" id="{ECEC0995-F689-45BA-AA83-8566B507EF15}"/>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ABB</a:t>
              </a:r>
              <a:endParaRPr lang="en-US"/>
            </a:p>
          </p:txBody>
        </p:sp>
        <p:sp>
          <p:nvSpPr>
            <p:cNvPr id="60" name="Rectangle 59">
              <a:extLst>
                <a:ext uri="{FF2B5EF4-FFF2-40B4-BE49-F238E27FC236}">
                  <a16:creationId xmlns:a16="http://schemas.microsoft.com/office/drawing/2014/main" id="{80261857-C31A-44BC-81A4-B78713A92A7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61" name="Rectangle 60">
              <a:extLst>
                <a:ext uri="{FF2B5EF4-FFF2-40B4-BE49-F238E27FC236}">
                  <a16:creationId xmlns:a16="http://schemas.microsoft.com/office/drawing/2014/main" id="{0B300FAB-2740-48C8-8821-FB2E1B5A73DF}"/>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sp>
        <p:nvSpPr>
          <p:cNvPr id="62" name="TextBox 61">
            <a:extLst>
              <a:ext uri="{FF2B5EF4-FFF2-40B4-BE49-F238E27FC236}">
                <a16:creationId xmlns:a16="http://schemas.microsoft.com/office/drawing/2014/main" id="{E4F1DACC-A8CD-42FD-8A4E-0BC9B5033D43}"/>
              </a:ext>
            </a:extLst>
          </p:cNvPr>
          <p:cNvSpPr txBox="1"/>
          <p:nvPr/>
        </p:nvSpPr>
        <p:spPr>
          <a:xfrm>
            <a:off x="4820510" y="6426885"/>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ABA &lt; </a:t>
            </a:r>
            <a:r>
              <a:rPr lang="en-US">
                <a:solidFill>
                  <a:srgbClr val="00B050"/>
                </a:solidFill>
                <a:latin typeface="Gill Sans MT"/>
              </a:rPr>
              <a:t>ABB </a:t>
            </a:r>
            <a:r>
              <a:rPr lang="en-US">
                <a:latin typeface="Gill Sans MT"/>
              </a:rPr>
              <a:t>&lt; ACA </a:t>
            </a:r>
          </a:p>
        </p:txBody>
      </p:sp>
      <p:pic>
        <p:nvPicPr>
          <p:cNvPr id="65" name="Graphic 65" descr="Document with solid fill" title="SMO Log">
            <a:extLst>
              <a:ext uri="{FF2B5EF4-FFF2-40B4-BE49-F238E27FC236}">
                <a16:creationId xmlns:a16="http://schemas.microsoft.com/office/drawing/2014/main" id="{BD2DEB26-73E4-4BC9-B778-8AD12E9BA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665" y="5827584"/>
            <a:ext cx="914400" cy="914400"/>
          </a:xfrm>
          <a:prstGeom prst="rect">
            <a:avLst/>
          </a:prstGeom>
        </p:spPr>
      </p:pic>
      <p:sp>
        <p:nvSpPr>
          <p:cNvPr id="66" name="TextBox 65">
            <a:extLst>
              <a:ext uri="{FF2B5EF4-FFF2-40B4-BE49-F238E27FC236}">
                <a16:creationId xmlns:a16="http://schemas.microsoft.com/office/drawing/2014/main" id="{B8283449-2DBE-4B07-898D-0FFDE2663E06}"/>
              </a:ext>
            </a:extLst>
          </p:cNvPr>
          <p:cNvSpPr txBox="1"/>
          <p:nvPr/>
        </p:nvSpPr>
        <p:spPr>
          <a:xfrm>
            <a:off x="7717483" y="6179750"/>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ill Sans MT"/>
              </a:rPr>
              <a:t>SMO Log</a:t>
            </a:r>
            <a:endParaRPr lang="en-US" b="1">
              <a:cs typeface="Times New Roman"/>
            </a:endParaRPr>
          </a:p>
        </p:txBody>
      </p:sp>
      <p:sp>
        <p:nvSpPr>
          <p:cNvPr id="67" name="Rectangle 66">
            <a:extLst>
              <a:ext uri="{FF2B5EF4-FFF2-40B4-BE49-F238E27FC236}">
                <a16:creationId xmlns:a16="http://schemas.microsoft.com/office/drawing/2014/main" id="{795619D2-7A8B-4D91-BE72-3DEF8794123C}"/>
              </a:ext>
            </a:extLst>
          </p:cNvPr>
          <p:cNvSpPr/>
          <p:nvPr/>
        </p:nvSpPr>
        <p:spPr>
          <a:xfrm>
            <a:off x="2563340" y="5779528"/>
            <a:ext cx="1585783" cy="1016000"/>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9" name="Connector: Curved 68">
            <a:extLst>
              <a:ext uri="{FF2B5EF4-FFF2-40B4-BE49-F238E27FC236}">
                <a16:creationId xmlns:a16="http://schemas.microsoft.com/office/drawing/2014/main" id="{A54F3E28-E043-494D-9A5D-C3DFCE7B5DC2}"/>
              </a:ext>
            </a:extLst>
          </p:cNvPr>
          <p:cNvCxnSpPr/>
          <p:nvPr/>
        </p:nvCxnSpPr>
        <p:spPr>
          <a:xfrm flipH="1">
            <a:off x="2597750" y="5146673"/>
            <a:ext cx="211439" cy="1134076"/>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4FB73647-B265-4B15-A70B-A0D058644061}"/>
              </a:ext>
            </a:extLst>
          </p:cNvPr>
          <p:cNvCxnSpPr>
            <a:cxnSpLocks/>
          </p:cNvCxnSpPr>
          <p:nvPr/>
        </p:nvCxnSpPr>
        <p:spPr>
          <a:xfrm>
            <a:off x="3893837" y="5105484"/>
            <a:ext cx="317156" cy="1188994"/>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12255C85-1B51-4D41-9DCB-C2D6EC959C28}"/>
              </a:ext>
            </a:extLst>
          </p:cNvPr>
          <p:cNvSpPr>
            <a:spLocks noGrp="1"/>
          </p:cNvSpPr>
          <p:nvPr>
            <p:ph idx="1"/>
          </p:nvPr>
        </p:nvSpPr>
        <p:spPr>
          <a:xfrm>
            <a:off x="838200" y="1213837"/>
            <a:ext cx="10515600" cy="4963126"/>
          </a:xfrm>
        </p:spPr>
        <p:txBody>
          <a:bodyPr vert="horz" lIns="91440" tIns="45720" rIns="91440" bIns="45720" rtlCol="0" anchor="t">
            <a:normAutofit/>
          </a:bodyPr>
          <a:lstStyle/>
          <a:p>
            <a:pPr marL="0" indent="0">
              <a:buNone/>
            </a:pPr>
            <a:r>
              <a:rPr lang="en-US" sz="2800" b="0">
                <a:latin typeface="Gill Sans MT"/>
                <a:ea typeface="楷体"/>
              </a:rPr>
              <a:t>4. Finally, the new node is linked to the left of the splitting node’s right node and, persists the updated pointer </a:t>
            </a:r>
            <a:br>
              <a:rPr lang="en-US" sz="2800" b="0">
                <a:latin typeface="Gill Sans MT"/>
                <a:ea typeface="楷体"/>
              </a:rPr>
            </a:br>
            <a:endParaRPr lang="en-US" sz="2800" b="0">
              <a:latin typeface="Gill Sans MT"/>
              <a:ea typeface="楷体"/>
            </a:endParaRPr>
          </a:p>
          <a:p>
            <a:pPr marL="0" indent="0">
              <a:buNone/>
            </a:pPr>
            <a:endParaRPr lang="en-US" sz="2800" b="0">
              <a:ea typeface="楷体"/>
            </a:endParaRPr>
          </a:p>
          <a:p>
            <a:pPr marL="0" indent="0">
              <a:buNone/>
            </a:pPr>
            <a:br>
              <a:rPr lang="en-US" b="0">
                <a:latin typeface="楷体"/>
                <a:ea typeface="楷体"/>
              </a:rPr>
            </a:br>
            <a:br>
              <a:rPr lang="en-US" b="0"/>
            </a:br>
            <a:endParaRPr lang="en-US" b="0"/>
          </a:p>
        </p:txBody>
      </p:sp>
    </p:spTree>
    <p:extLst>
      <p:ext uri="{BB962C8B-B14F-4D97-AF65-F5344CB8AC3E}">
        <p14:creationId xmlns:p14="http://schemas.microsoft.com/office/powerpoint/2010/main" val="1109973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74CAF92-2D32-489D-BB36-03D7DF542917}"/>
              </a:ext>
            </a:extLst>
          </p:cNvPr>
          <p:cNvSpPr/>
          <p:nvPr/>
        </p:nvSpPr>
        <p:spPr>
          <a:xfrm>
            <a:off x="956961" y="4379097"/>
            <a:ext cx="9713783" cy="2416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078475-C3DA-4502-A8B6-FD164B673AC6}"/>
              </a:ext>
            </a:extLst>
          </p:cNvPr>
          <p:cNvSpPr/>
          <p:nvPr/>
        </p:nvSpPr>
        <p:spPr>
          <a:xfrm>
            <a:off x="1293339" y="4598772"/>
            <a:ext cx="1599513" cy="1105243"/>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A68B6D-03AD-4477-B81A-E14C7D5772E3}"/>
              </a:ext>
            </a:extLst>
          </p:cNvPr>
          <p:cNvSpPr/>
          <p:nvPr/>
        </p:nvSpPr>
        <p:spPr>
          <a:xfrm>
            <a:off x="956961" y="1482123"/>
            <a:ext cx="9713783" cy="2711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4924-D84C-4DB8-8088-57AFE7E81594}"/>
              </a:ext>
            </a:extLst>
          </p:cNvPr>
          <p:cNvSpPr>
            <a:spLocks noGrp="1"/>
          </p:cNvSpPr>
          <p:nvPr>
            <p:ph type="title"/>
          </p:nvPr>
        </p:nvSpPr>
        <p:spPr/>
        <p:txBody>
          <a:bodyPr>
            <a:normAutofit/>
          </a:bodyPr>
          <a:lstStyle/>
          <a:p>
            <a:r>
              <a:rPr lang="en-US" b="0">
                <a:latin typeface="Gill Sans MT"/>
              </a:rPr>
              <a:t>Insert Operations (Split) </a:t>
            </a:r>
            <a:endParaRPr lang="en-US"/>
          </a:p>
        </p:txBody>
      </p:sp>
      <p:sp>
        <p:nvSpPr>
          <p:cNvPr id="7" name="Oval 6">
            <a:extLst>
              <a:ext uri="{FF2B5EF4-FFF2-40B4-BE49-F238E27FC236}">
                <a16:creationId xmlns:a16="http://schemas.microsoft.com/office/drawing/2014/main" id="{BABC1D14-EE5D-4C80-9194-E57518794A0A}"/>
              </a:ext>
            </a:extLst>
          </p:cNvPr>
          <p:cNvSpPr/>
          <p:nvPr/>
        </p:nvSpPr>
        <p:spPr>
          <a:xfrm>
            <a:off x="5456881" y="1611914"/>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sp>
        <p:nvSpPr>
          <p:cNvPr id="9" name="Oval 8">
            <a:extLst>
              <a:ext uri="{FF2B5EF4-FFF2-40B4-BE49-F238E27FC236}">
                <a16:creationId xmlns:a16="http://schemas.microsoft.com/office/drawing/2014/main" id="{B3203113-05C0-4047-BD24-8D7F0C52EBC9}"/>
              </a:ext>
            </a:extLst>
          </p:cNvPr>
          <p:cNvSpPr/>
          <p:nvPr/>
        </p:nvSpPr>
        <p:spPr>
          <a:xfrm>
            <a:off x="32079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t>
            </a:r>
            <a:endParaRPr lang="en-US">
              <a:latin typeface="Gill Sans MT"/>
            </a:endParaRPr>
          </a:p>
        </p:txBody>
      </p:sp>
      <p:sp>
        <p:nvSpPr>
          <p:cNvPr id="10" name="Oval 9">
            <a:extLst>
              <a:ext uri="{FF2B5EF4-FFF2-40B4-BE49-F238E27FC236}">
                <a16:creationId xmlns:a16="http://schemas.microsoft.com/office/drawing/2014/main" id="{DB25AE0D-FA67-4DE0-AF6A-D8F495B394AE}"/>
              </a:ext>
            </a:extLst>
          </p:cNvPr>
          <p:cNvSpPr/>
          <p:nvPr/>
        </p:nvSpPr>
        <p:spPr>
          <a:xfrm>
            <a:off x="7678351" y="2343665"/>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t>
            </a:r>
            <a:endParaRPr lang="en-US">
              <a:latin typeface="Gill Sans MT"/>
            </a:endParaRPr>
          </a:p>
        </p:txBody>
      </p:sp>
      <p:sp>
        <p:nvSpPr>
          <p:cNvPr id="11" name="Oval 10">
            <a:extLst>
              <a:ext uri="{FF2B5EF4-FFF2-40B4-BE49-F238E27FC236}">
                <a16:creationId xmlns:a16="http://schemas.microsoft.com/office/drawing/2014/main" id="{98E34D29-914F-4ABD-A46A-FFCC20E71C5D}"/>
              </a:ext>
            </a:extLst>
          </p:cNvPr>
          <p:cNvSpPr/>
          <p:nvPr/>
        </p:nvSpPr>
        <p:spPr>
          <a:xfrm>
            <a:off x="20903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a:t>
            </a:r>
            <a:endParaRPr lang="en-US">
              <a:latin typeface="Gill Sans MT"/>
            </a:endParaRPr>
          </a:p>
        </p:txBody>
      </p:sp>
      <p:sp>
        <p:nvSpPr>
          <p:cNvPr id="12" name="Oval 11">
            <a:extLst>
              <a:ext uri="{FF2B5EF4-FFF2-40B4-BE49-F238E27FC236}">
                <a16:creationId xmlns:a16="http://schemas.microsoft.com/office/drawing/2014/main" id="{FDB84DF7-6A2A-4890-830F-DAD071A4661D}"/>
              </a:ext>
            </a:extLst>
          </p:cNvPr>
          <p:cNvSpPr/>
          <p:nvPr/>
        </p:nvSpPr>
        <p:spPr>
          <a:xfrm>
            <a:off x="43255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CA</a:t>
            </a:r>
            <a:endParaRPr lang="en-US">
              <a:latin typeface="Gill Sans MT"/>
            </a:endParaRPr>
          </a:p>
        </p:txBody>
      </p:sp>
      <p:sp>
        <p:nvSpPr>
          <p:cNvPr id="13" name="Oval 12">
            <a:extLst>
              <a:ext uri="{FF2B5EF4-FFF2-40B4-BE49-F238E27FC236}">
                <a16:creationId xmlns:a16="http://schemas.microsoft.com/office/drawing/2014/main" id="{7A7455A6-BFB2-49E8-A99A-52F1956B0676}"/>
              </a:ext>
            </a:extLst>
          </p:cNvPr>
          <p:cNvSpPr/>
          <p:nvPr/>
        </p:nvSpPr>
        <p:spPr>
          <a:xfrm>
            <a:off x="65607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t>
            </a:r>
            <a:endParaRPr lang="en-US">
              <a:latin typeface="Gill Sans MT"/>
            </a:endParaRPr>
          </a:p>
        </p:txBody>
      </p:sp>
      <p:sp>
        <p:nvSpPr>
          <p:cNvPr id="14" name="Oval 13">
            <a:extLst>
              <a:ext uri="{FF2B5EF4-FFF2-40B4-BE49-F238E27FC236}">
                <a16:creationId xmlns:a16="http://schemas.microsoft.com/office/drawing/2014/main" id="{E610E87B-8F56-4954-99F9-714614555EB4}"/>
              </a:ext>
            </a:extLst>
          </p:cNvPr>
          <p:cNvSpPr/>
          <p:nvPr/>
        </p:nvSpPr>
        <p:spPr>
          <a:xfrm>
            <a:off x="8795951" y="3291403"/>
            <a:ext cx="939800" cy="658813"/>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a:t>
            </a:r>
            <a:endParaRPr lang="en-US">
              <a:latin typeface="Gill Sans MT"/>
            </a:endParaRPr>
          </a:p>
        </p:txBody>
      </p:sp>
      <p:grpSp>
        <p:nvGrpSpPr>
          <p:cNvPr id="21" name="Group 20">
            <a:extLst>
              <a:ext uri="{FF2B5EF4-FFF2-40B4-BE49-F238E27FC236}">
                <a16:creationId xmlns:a16="http://schemas.microsoft.com/office/drawing/2014/main" id="{E9AF2766-AF0A-46E7-BA62-638A5D7F4A3B}"/>
              </a:ext>
            </a:extLst>
          </p:cNvPr>
          <p:cNvGrpSpPr/>
          <p:nvPr/>
        </p:nvGrpSpPr>
        <p:grpSpPr>
          <a:xfrm>
            <a:off x="1374428" y="4686728"/>
            <a:ext cx="1441623" cy="913027"/>
            <a:chOff x="1395023" y="4872079"/>
            <a:chExt cx="1441623" cy="913027"/>
          </a:xfrm>
        </p:grpSpPr>
        <p:sp>
          <p:nvSpPr>
            <p:cNvPr id="15" name="Rectangle 14">
              <a:extLst>
                <a:ext uri="{FF2B5EF4-FFF2-40B4-BE49-F238E27FC236}">
                  <a16:creationId xmlns:a16="http://schemas.microsoft.com/office/drawing/2014/main" id="{F59CB265-D1E1-46B7-AE69-750CB9A1576D}"/>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Gill Sans MT"/>
                  <a:cs typeface="Times New Roman"/>
                </a:rPr>
                <a:t>AAA</a:t>
              </a:r>
              <a:endParaRPr lang="en-US">
                <a:latin typeface="Gill Sans MT"/>
              </a:endParaRPr>
            </a:p>
          </p:txBody>
        </p:sp>
        <p:sp>
          <p:nvSpPr>
            <p:cNvPr id="18" name="Rectangle 17">
              <a:extLst>
                <a:ext uri="{FF2B5EF4-FFF2-40B4-BE49-F238E27FC236}">
                  <a16:creationId xmlns:a16="http://schemas.microsoft.com/office/drawing/2014/main" id="{AEC36E45-B0CD-468A-B41E-A60CCC989DCF}"/>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AAB</a:t>
              </a:r>
              <a:endParaRPr lang="en-US">
                <a:latin typeface="Gill Sans MT"/>
              </a:endParaRPr>
            </a:p>
          </p:txBody>
        </p:sp>
        <p:sp>
          <p:nvSpPr>
            <p:cNvPr id="19" name="Rectangle 18">
              <a:extLst>
                <a:ext uri="{FF2B5EF4-FFF2-40B4-BE49-F238E27FC236}">
                  <a16:creationId xmlns:a16="http://schemas.microsoft.com/office/drawing/2014/main" id="{01060ADE-2141-4095-AC9D-3444CD1F87D7}"/>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20" name="Rectangle 19">
              <a:extLst>
                <a:ext uri="{FF2B5EF4-FFF2-40B4-BE49-F238E27FC236}">
                  <a16:creationId xmlns:a16="http://schemas.microsoft.com/office/drawing/2014/main" id="{360C2E60-CF47-401B-9529-7BF1A81668F6}"/>
                </a:ext>
              </a:extLst>
            </p:cNvPr>
            <p:cNvSpPr/>
            <p:nvPr/>
          </p:nvSpPr>
          <p:spPr>
            <a:xfrm>
              <a:off x="1395023" y="4872079"/>
              <a:ext cx="240271" cy="91302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2" name="Group 21">
            <a:extLst>
              <a:ext uri="{FF2B5EF4-FFF2-40B4-BE49-F238E27FC236}">
                <a16:creationId xmlns:a16="http://schemas.microsoft.com/office/drawing/2014/main" id="{11803155-AFB2-415E-AFF4-DD8E5953EAA5}"/>
              </a:ext>
            </a:extLst>
          </p:cNvPr>
          <p:cNvGrpSpPr/>
          <p:nvPr/>
        </p:nvGrpSpPr>
        <p:grpSpPr>
          <a:xfrm>
            <a:off x="3900698" y="4659269"/>
            <a:ext cx="1441623" cy="913027"/>
            <a:chOff x="1395023" y="4872079"/>
            <a:chExt cx="1441623" cy="913027"/>
          </a:xfrm>
        </p:grpSpPr>
        <p:sp>
          <p:nvSpPr>
            <p:cNvPr id="23" name="Rectangle 22">
              <a:extLst>
                <a:ext uri="{FF2B5EF4-FFF2-40B4-BE49-F238E27FC236}">
                  <a16:creationId xmlns:a16="http://schemas.microsoft.com/office/drawing/2014/main" id="{B053BE37-CC34-41AF-BF22-C38A4A73E292}"/>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ACA</a:t>
              </a:r>
              <a:endParaRPr lang="en-US">
                <a:latin typeface="Gill Sans MT"/>
              </a:endParaRPr>
            </a:p>
          </p:txBody>
        </p:sp>
        <p:sp>
          <p:nvSpPr>
            <p:cNvPr id="24" name="Rectangle 23">
              <a:extLst>
                <a:ext uri="{FF2B5EF4-FFF2-40B4-BE49-F238E27FC236}">
                  <a16:creationId xmlns:a16="http://schemas.microsoft.com/office/drawing/2014/main" id="{A8A955C2-23BC-4EE8-9A67-BBFCF813CEF2}"/>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ACC</a:t>
              </a:r>
              <a:endParaRPr lang="en-US">
                <a:latin typeface="Gill Sans MT"/>
              </a:endParaRPr>
            </a:p>
          </p:txBody>
        </p:sp>
        <p:sp>
          <p:nvSpPr>
            <p:cNvPr id="25" name="Rectangle 24">
              <a:extLst>
                <a:ext uri="{FF2B5EF4-FFF2-40B4-BE49-F238E27FC236}">
                  <a16:creationId xmlns:a16="http://schemas.microsoft.com/office/drawing/2014/main" id="{A7F7BDF7-DC03-4AB7-8856-2582BE0CFE86}"/>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solidFill>
                  <a:srgbClr val="00B050"/>
                </a:solidFill>
                <a:latin typeface="Gill Sans MT"/>
              </a:endParaRPr>
            </a:p>
          </p:txBody>
        </p:sp>
        <p:sp>
          <p:nvSpPr>
            <p:cNvPr id="26" name="Rectangle 25">
              <a:extLst>
                <a:ext uri="{FF2B5EF4-FFF2-40B4-BE49-F238E27FC236}">
                  <a16:creationId xmlns:a16="http://schemas.microsoft.com/office/drawing/2014/main" id="{9067361A-5477-4ABF-9B3E-D74EB4A8718B}"/>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27" name="Group 26">
            <a:extLst>
              <a:ext uri="{FF2B5EF4-FFF2-40B4-BE49-F238E27FC236}">
                <a16:creationId xmlns:a16="http://schemas.microsoft.com/office/drawing/2014/main" id="{B90F1C66-0E3E-4CAC-BD5B-1BADFEEE0A76}"/>
              </a:ext>
            </a:extLst>
          </p:cNvPr>
          <p:cNvGrpSpPr/>
          <p:nvPr/>
        </p:nvGrpSpPr>
        <p:grpSpPr>
          <a:xfrm>
            <a:off x="6399509" y="4686728"/>
            <a:ext cx="1441623" cy="913027"/>
            <a:chOff x="1395023" y="4872079"/>
            <a:chExt cx="1441623" cy="913027"/>
          </a:xfrm>
        </p:grpSpPr>
        <p:sp>
          <p:nvSpPr>
            <p:cNvPr id="28" name="Rectangle 27">
              <a:extLst>
                <a:ext uri="{FF2B5EF4-FFF2-40B4-BE49-F238E27FC236}">
                  <a16:creationId xmlns:a16="http://schemas.microsoft.com/office/drawing/2014/main" id="{1C0B7FA2-D6BC-40F1-91C6-D90147A430CE}"/>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BAB</a:t>
              </a:r>
              <a:endParaRPr lang="en-US">
                <a:latin typeface="Gill Sans MT"/>
              </a:endParaRPr>
            </a:p>
          </p:txBody>
        </p:sp>
        <p:sp>
          <p:nvSpPr>
            <p:cNvPr id="29" name="Rectangle 28">
              <a:extLst>
                <a:ext uri="{FF2B5EF4-FFF2-40B4-BE49-F238E27FC236}">
                  <a16:creationId xmlns:a16="http://schemas.microsoft.com/office/drawing/2014/main" id="{69D3B1EB-E674-4775-AB54-026EDC9B647E}"/>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BAC</a:t>
              </a:r>
              <a:endParaRPr lang="en-US">
                <a:latin typeface="Gill Sans MT"/>
              </a:endParaRPr>
            </a:p>
          </p:txBody>
        </p:sp>
        <p:sp>
          <p:nvSpPr>
            <p:cNvPr id="30" name="Rectangle 29">
              <a:extLst>
                <a:ext uri="{FF2B5EF4-FFF2-40B4-BE49-F238E27FC236}">
                  <a16:creationId xmlns:a16="http://schemas.microsoft.com/office/drawing/2014/main" id="{B8944976-2CFF-425C-8C7C-98D9041749C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endParaRPr>
            </a:p>
          </p:txBody>
        </p:sp>
        <p:sp>
          <p:nvSpPr>
            <p:cNvPr id="31" name="Rectangle 30">
              <a:extLst>
                <a:ext uri="{FF2B5EF4-FFF2-40B4-BE49-F238E27FC236}">
                  <a16:creationId xmlns:a16="http://schemas.microsoft.com/office/drawing/2014/main" id="{C9948372-CF6C-4C7D-A474-E86A4F760384}"/>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grpSp>
        <p:nvGrpSpPr>
          <p:cNvPr id="32" name="Group 31">
            <a:extLst>
              <a:ext uri="{FF2B5EF4-FFF2-40B4-BE49-F238E27FC236}">
                <a16:creationId xmlns:a16="http://schemas.microsoft.com/office/drawing/2014/main" id="{36C3F374-27B9-47FD-90F4-49A6894F2039}"/>
              </a:ext>
            </a:extLst>
          </p:cNvPr>
          <p:cNvGrpSpPr/>
          <p:nvPr/>
        </p:nvGrpSpPr>
        <p:grpSpPr>
          <a:xfrm>
            <a:off x="8870860" y="4686728"/>
            <a:ext cx="1441623" cy="913027"/>
            <a:chOff x="1395023" y="4872079"/>
            <a:chExt cx="1441623" cy="913027"/>
          </a:xfrm>
        </p:grpSpPr>
        <p:sp>
          <p:nvSpPr>
            <p:cNvPr id="33" name="Rectangle 32">
              <a:extLst>
                <a:ext uri="{FF2B5EF4-FFF2-40B4-BE49-F238E27FC236}">
                  <a16:creationId xmlns:a16="http://schemas.microsoft.com/office/drawing/2014/main" id="{B0E76645-6005-48C2-85B0-AB5D96285A4F}"/>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BBB</a:t>
              </a:r>
              <a:endParaRPr lang="en-US">
                <a:latin typeface="Gill Sans MT"/>
              </a:endParaRPr>
            </a:p>
          </p:txBody>
        </p:sp>
        <p:sp>
          <p:nvSpPr>
            <p:cNvPr id="34" name="Rectangle 33">
              <a:extLst>
                <a:ext uri="{FF2B5EF4-FFF2-40B4-BE49-F238E27FC236}">
                  <a16:creationId xmlns:a16="http://schemas.microsoft.com/office/drawing/2014/main" id="{BE97953D-5D20-4858-81C2-18AF9D5BE71B}"/>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5" name="Rectangle 34">
              <a:extLst>
                <a:ext uri="{FF2B5EF4-FFF2-40B4-BE49-F238E27FC236}">
                  <a16:creationId xmlns:a16="http://schemas.microsoft.com/office/drawing/2014/main" id="{28143126-239A-43A2-B83D-3EC995C8D6C4}"/>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BBC</a:t>
              </a:r>
              <a:endParaRPr lang="en-US">
                <a:latin typeface="Gill Sans MT"/>
              </a:endParaRPr>
            </a:p>
          </p:txBody>
        </p:sp>
        <p:sp>
          <p:nvSpPr>
            <p:cNvPr id="36" name="Rectangle 35">
              <a:extLst>
                <a:ext uri="{FF2B5EF4-FFF2-40B4-BE49-F238E27FC236}">
                  <a16:creationId xmlns:a16="http://schemas.microsoft.com/office/drawing/2014/main" id="{4581EABA-F858-4F34-BF72-310D9FD56309}"/>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cxnSp>
        <p:nvCxnSpPr>
          <p:cNvPr id="37" name="Straight Arrow Connector 36">
            <a:extLst>
              <a:ext uri="{FF2B5EF4-FFF2-40B4-BE49-F238E27FC236}">
                <a16:creationId xmlns:a16="http://schemas.microsoft.com/office/drawing/2014/main" id="{C5AC4699-CA64-4CD8-8F2F-841D715E57C3}"/>
              </a:ext>
            </a:extLst>
          </p:cNvPr>
          <p:cNvCxnSpPr/>
          <p:nvPr/>
        </p:nvCxnSpPr>
        <p:spPr>
          <a:xfrm flipH="1">
            <a:off x="3674077" y="1982402"/>
            <a:ext cx="1796534" cy="33380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F5C6D7-80C5-4751-897C-82D354566FF6}"/>
              </a:ext>
            </a:extLst>
          </p:cNvPr>
          <p:cNvCxnSpPr>
            <a:cxnSpLocks/>
          </p:cNvCxnSpPr>
          <p:nvPr/>
        </p:nvCxnSpPr>
        <p:spPr>
          <a:xfrm flipH="1">
            <a:off x="2522151" y="2851452"/>
            <a:ext cx="754449" cy="40403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D13961-B612-4E21-BC93-FA2E58D65A44}"/>
              </a:ext>
            </a:extLst>
          </p:cNvPr>
          <p:cNvCxnSpPr>
            <a:cxnSpLocks/>
          </p:cNvCxnSpPr>
          <p:nvPr/>
        </p:nvCxnSpPr>
        <p:spPr>
          <a:xfrm>
            <a:off x="4065373" y="2892640"/>
            <a:ext cx="712573" cy="362851"/>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E71C53-07E5-49B4-9E7C-6EE16BF6A632}"/>
              </a:ext>
            </a:extLst>
          </p:cNvPr>
          <p:cNvCxnSpPr>
            <a:cxnSpLocks/>
          </p:cNvCxnSpPr>
          <p:nvPr/>
        </p:nvCxnSpPr>
        <p:spPr>
          <a:xfrm>
            <a:off x="8563233" y="2844587"/>
            <a:ext cx="688889" cy="445229"/>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41367-C1AD-4E40-876F-277896968BA9}"/>
              </a:ext>
            </a:extLst>
          </p:cNvPr>
          <p:cNvCxnSpPr>
            <a:cxnSpLocks/>
          </p:cNvCxnSpPr>
          <p:nvPr/>
        </p:nvCxnSpPr>
        <p:spPr>
          <a:xfrm flipH="1">
            <a:off x="7026876" y="2892640"/>
            <a:ext cx="771266" cy="36971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E08B81-697C-48E3-9E90-076C130BE78D}"/>
              </a:ext>
            </a:extLst>
          </p:cNvPr>
          <p:cNvCxnSpPr>
            <a:cxnSpLocks/>
          </p:cNvCxnSpPr>
          <p:nvPr/>
        </p:nvCxnSpPr>
        <p:spPr>
          <a:xfrm>
            <a:off x="6403546" y="1981715"/>
            <a:ext cx="1734750" cy="334490"/>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17C223-AAC5-455D-A2E6-1DDB0C2A3B6D}"/>
              </a:ext>
            </a:extLst>
          </p:cNvPr>
          <p:cNvCxnSpPr>
            <a:cxnSpLocks/>
          </p:cNvCxnSpPr>
          <p:nvPr/>
        </p:nvCxnSpPr>
        <p:spPr>
          <a:xfrm flipH="1">
            <a:off x="1498084" y="3772416"/>
            <a:ext cx="685115" cy="893805"/>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5560BA-8E6A-4250-9049-CBA0F7AB258B}"/>
              </a:ext>
            </a:extLst>
          </p:cNvPr>
          <p:cNvCxnSpPr>
            <a:cxnSpLocks/>
          </p:cNvCxnSpPr>
          <p:nvPr/>
        </p:nvCxnSpPr>
        <p:spPr>
          <a:xfrm flipH="1">
            <a:off x="3990029" y="3882253"/>
            <a:ext cx="444845" cy="78396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D3498D-CA43-40FD-ABB4-5E9DB5CA2F84}"/>
              </a:ext>
            </a:extLst>
          </p:cNvPr>
          <p:cNvCxnSpPr>
            <a:cxnSpLocks/>
          </p:cNvCxnSpPr>
          <p:nvPr/>
        </p:nvCxnSpPr>
        <p:spPr>
          <a:xfrm flipH="1">
            <a:off x="6447650" y="3916578"/>
            <a:ext cx="266359" cy="75650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541D0C3-DE1D-4047-97B0-3F785F5438C9}"/>
              </a:ext>
            </a:extLst>
          </p:cNvPr>
          <p:cNvCxnSpPr>
            <a:cxnSpLocks/>
          </p:cNvCxnSpPr>
          <p:nvPr/>
        </p:nvCxnSpPr>
        <p:spPr>
          <a:xfrm flipH="1">
            <a:off x="8973920" y="3985225"/>
            <a:ext cx="129061" cy="667266"/>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52945AC-B836-442D-BC78-DDBBC52BFC98}"/>
              </a:ext>
            </a:extLst>
          </p:cNvPr>
          <p:cNvCxnSpPr/>
          <p:nvPr/>
        </p:nvCxnSpPr>
        <p:spPr>
          <a:xfrm flipV="1">
            <a:off x="5346614" y="5097419"/>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BB0079-2912-4D66-856C-5B38A795A90B}"/>
              </a:ext>
            </a:extLst>
          </p:cNvPr>
          <p:cNvCxnSpPr>
            <a:cxnSpLocks/>
          </p:cNvCxnSpPr>
          <p:nvPr/>
        </p:nvCxnSpPr>
        <p:spPr>
          <a:xfrm flipV="1">
            <a:off x="7838560" y="5104284"/>
            <a:ext cx="1017372" cy="123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14E0CF-5597-4857-AE8B-9EB0BE98D02B}"/>
              </a:ext>
            </a:extLst>
          </p:cNvPr>
          <p:cNvSpPr txBox="1"/>
          <p:nvPr/>
        </p:nvSpPr>
        <p:spPr>
          <a:xfrm>
            <a:off x="1374346" y="1772507"/>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Gill Sans MT"/>
              </a:rPr>
              <a:t>Insert key 'ABB'</a:t>
            </a:r>
          </a:p>
        </p:txBody>
      </p:sp>
      <p:cxnSp>
        <p:nvCxnSpPr>
          <p:cNvPr id="50" name="Straight Arrow Connector 49">
            <a:extLst>
              <a:ext uri="{FF2B5EF4-FFF2-40B4-BE49-F238E27FC236}">
                <a16:creationId xmlns:a16="http://schemas.microsoft.com/office/drawing/2014/main" id="{A70BB360-F5F4-42D0-AC34-592D9DABFA32}"/>
              </a:ext>
            </a:extLst>
          </p:cNvPr>
          <p:cNvCxnSpPr>
            <a:cxnSpLocks/>
          </p:cNvCxnSpPr>
          <p:nvPr/>
        </p:nvCxnSpPr>
        <p:spPr>
          <a:xfrm flipH="1">
            <a:off x="4085969" y="2147158"/>
            <a:ext cx="1418965" cy="265159"/>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20C24C6-625A-40D1-87E9-BAF6707D0093}"/>
              </a:ext>
            </a:extLst>
          </p:cNvPr>
          <p:cNvCxnSpPr>
            <a:cxnSpLocks/>
          </p:cNvCxnSpPr>
          <p:nvPr/>
        </p:nvCxnSpPr>
        <p:spPr>
          <a:xfrm flipH="1">
            <a:off x="2767914" y="2943482"/>
            <a:ext cx="588318" cy="347536"/>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119709-3712-417F-B438-5C0B6E77CC18}"/>
              </a:ext>
            </a:extLst>
          </p:cNvPr>
          <p:cNvCxnSpPr>
            <a:cxnSpLocks/>
          </p:cNvCxnSpPr>
          <p:nvPr/>
        </p:nvCxnSpPr>
        <p:spPr>
          <a:xfrm flipH="1">
            <a:off x="1703860" y="3986942"/>
            <a:ext cx="553995" cy="670183"/>
          </a:xfrm>
          <a:prstGeom prst="straightConnector1">
            <a:avLst/>
          </a:prstGeom>
          <a:ln w="28575">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E7DDB-8CEE-4E89-B4C3-FF7ECDB22903}"/>
              </a:ext>
            </a:extLst>
          </p:cNvPr>
          <p:cNvSpPr txBox="1"/>
          <p:nvPr/>
        </p:nvSpPr>
        <p:spPr>
          <a:xfrm>
            <a:off x="5184346" y="2342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 &lt; </a:t>
            </a:r>
            <a:r>
              <a:rPr lang="en-US">
                <a:solidFill>
                  <a:srgbClr val="00B050"/>
                </a:solidFill>
                <a:latin typeface="Gill Sans MT"/>
              </a:rPr>
              <a:t>A</a:t>
            </a:r>
            <a:r>
              <a:rPr lang="en-US">
                <a:latin typeface="Gill Sans MT"/>
              </a:rPr>
              <a:t>BB &lt; B</a:t>
            </a:r>
          </a:p>
        </p:txBody>
      </p:sp>
      <p:sp>
        <p:nvSpPr>
          <p:cNvPr id="53" name="TextBox 52">
            <a:extLst>
              <a:ext uri="{FF2B5EF4-FFF2-40B4-BE49-F238E27FC236}">
                <a16:creationId xmlns:a16="http://schemas.microsoft.com/office/drawing/2014/main" id="{B1BC1502-D265-436E-B0E5-DE24A20DA29E}"/>
              </a:ext>
            </a:extLst>
          </p:cNvPr>
          <p:cNvSpPr txBox="1"/>
          <p:nvPr/>
        </p:nvSpPr>
        <p:spPr>
          <a:xfrm>
            <a:off x="200456" y="2946399"/>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AAA &lt; </a:t>
            </a:r>
            <a:r>
              <a:rPr lang="en-US">
                <a:solidFill>
                  <a:srgbClr val="00B050"/>
                </a:solidFill>
                <a:latin typeface="Gill Sans MT"/>
              </a:rPr>
              <a:t>ABB </a:t>
            </a:r>
            <a:r>
              <a:rPr lang="en-US">
                <a:latin typeface="Gill Sans MT"/>
              </a:rPr>
              <a:t>&lt; ACA </a:t>
            </a:r>
          </a:p>
        </p:txBody>
      </p:sp>
      <p:sp>
        <p:nvSpPr>
          <p:cNvPr id="16" name="TextBox 15">
            <a:extLst>
              <a:ext uri="{FF2B5EF4-FFF2-40B4-BE49-F238E27FC236}">
                <a16:creationId xmlns:a16="http://schemas.microsoft.com/office/drawing/2014/main" id="{76843B72-1E97-4B70-85B0-5C283915CB65}"/>
              </a:ext>
            </a:extLst>
          </p:cNvPr>
          <p:cNvSpPr txBox="1"/>
          <p:nvPr/>
        </p:nvSpPr>
        <p:spPr>
          <a:xfrm rot="16200000">
            <a:off x="377654" y="4915328"/>
            <a:ext cx="1452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Gill Sans MT"/>
              </a:rPr>
              <a:t>Target Node</a:t>
            </a:r>
            <a:endParaRPr lang="en-US">
              <a:solidFill>
                <a:srgbClr val="00B050"/>
              </a:solidFill>
              <a:latin typeface="Gill Sans MT"/>
              <a:cs typeface="Times New Roman"/>
            </a:endParaRPr>
          </a:p>
        </p:txBody>
      </p:sp>
      <p:pic>
        <p:nvPicPr>
          <p:cNvPr id="6" name="Graphic 54" descr="Lock with solid fill">
            <a:extLst>
              <a:ext uri="{FF2B5EF4-FFF2-40B4-BE49-F238E27FC236}">
                <a16:creationId xmlns:a16="http://schemas.microsoft.com/office/drawing/2014/main" id="{B3A5DADC-D226-4C33-99B5-9D3266AC2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84" y="4598773"/>
            <a:ext cx="914400" cy="914400"/>
          </a:xfrm>
          <a:prstGeom prst="rect">
            <a:avLst/>
          </a:prstGeom>
        </p:spPr>
      </p:pic>
      <p:grpSp>
        <p:nvGrpSpPr>
          <p:cNvPr id="57" name="Group 56">
            <a:extLst>
              <a:ext uri="{FF2B5EF4-FFF2-40B4-BE49-F238E27FC236}">
                <a16:creationId xmlns:a16="http://schemas.microsoft.com/office/drawing/2014/main" id="{4A8511DF-D669-4149-9AEC-BFDA8A099525}"/>
              </a:ext>
            </a:extLst>
          </p:cNvPr>
          <p:cNvGrpSpPr/>
          <p:nvPr/>
        </p:nvGrpSpPr>
        <p:grpSpPr>
          <a:xfrm>
            <a:off x="2637563" y="5826295"/>
            <a:ext cx="1441623" cy="913027"/>
            <a:chOff x="1395023" y="4872079"/>
            <a:chExt cx="1441623" cy="913027"/>
          </a:xfrm>
        </p:grpSpPr>
        <p:sp>
          <p:nvSpPr>
            <p:cNvPr id="58" name="Rectangle 57">
              <a:extLst>
                <a:ext uri="{FF2B5EF4-FFF2-40B4-BE49-F238E27FC236}">
                  <a16:creationId xmlns:a16="http://schemas.microsoft.com/office/drawing/2014/main" id="{49052B26-A93D-40B9-AC28-63A475783C7C}"/>
                </a:ext>
              </a:extLst>
            </p:cNvPr>
            <p:cNvSpPr/>
            <p:nvPr/>
          </p:nvSpPr>
          <p:spPr>
            <a:xfrm>
              <a:off x="1600971"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ABA</a:t>
              </a:r>
              <a:endParaRPr lang="en-US"/>
            </a:p>
          </p:txBody>
        </p:sp>
        <p:sp>
          <p:nvSpPr>
            <p:cNvPr id="59" name="Rectangle 58">
              <a:extLst>
                <a:ext uri="{FF2B5EF4-FFF2-40B4-BE49-F238E27FC236}">
                  <a16:creationId xmlns:a16="http://schemas.microsoft.com/office/drawing/2014/main" id="{ECEC0995-F689-45BA-AA83-8566B507EF15}"/>
                </a:ext>
              </a:extLst>
            </p:cNvPr>
            <p:cNvSpPr/>
            <p:nvPr/>
          </p:nvSpPr>
          <p:spPr>
            <a:xfrm>
              <a:off x="2012863"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Gill Sans MT"/>
                  <a:cs typeface="Times New Roman"/>
                </a:rPr>
                <a:t>ABB</a:t>
              </a:r>
              <a:endParaRPr lang="en-US"/>
            </a:p>
          </p:txBody>
        </p:sp>
        <p:sp>
          <p:nvSpPr>
            <p:cNvPr id="60" name="Rectangle 59">
              <a:extLst>
                <a:ext uri="{FF2B5EF4-FFF2-40B4-BE49-F238E27FC236}">
                  <a16:creationId xmlns:a16="http://schemas.microsoft.com/office/drawing/2014/main" id="{80261857-C31A-44BC-81A4-B78713A92A7A}"/>
                </a:ext>
              </a:extLst>
            </p:cNvPr>
            <p:cNvSpPr/>
            <p:nvPr/>
          </p:nvSpPr>
          <p:spPr>
            <a:xfrm>
              <a:off x="2424754" y="4872079"/>
              <a:ext cx="411892" cy="913027"/>
            </a:xfrm>
            <a:prstGeom prst="rect">
              <a:avLst/>
            </a:prstGeom>
            <a:ln w="2857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latin typeface="Gill Sans MT"/>
                <a:cs typeface="Times New Roman"/>
              </a:endParaRPr>
            </a:p>
          </p:txBody>
        </p:sp>
        <p:sp>
          <p:nvSpPr>
            <p:cNvPr id="61" name="Rectangle 60">
              <a:extLst>
                <a:ext uri="{FF2B5EF4-FFF2-40B4-BE49-F238E27FC236}">
                  <a16:creationId xmlns:a16="http://schemas.microsoft.com/office/drawing/2014/main" id="{0B300FAB-2740-48C8-8821-FB2E1B5A73DF}"/>
                </a:ext>
              </a:extLst>
            </p:cNvPr>
            <p:cNvSpPr/>
            <p:nvPr/>
          </p:nvSpPr>
          <p:spPr>
            <a:xfrm>
              <a:off x="1395023" y="4872079"/>
              <a:ext cx="240271" cy="91302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MT"/>
              </a:endParaRPr>
            </a:p>
          </p:txBody>
        </p:sp>
      </p:grpSp>
      <p:sp>
        <p:nvSpPr>
          <p:cNvPr id="62" name="TextBox 61">
            <a:extLst>
              <a:ext uri="{FF2B5EF4-FFF2-40B4-BE49-F238E27FC236}">
                <a16:creationId xmlns:a16="http://schemas.microsoft.com/office/drawing/2014/main" id="{E4F1DACC-A8CD-42FD-8A4E-0BC9B5033D43}"/>
              </a:ext>
            </a:extLst>
          </p:cNvPr>
          <p:cNvSpPr txBox="1"/>
          <p:nvPr/>
        </p:nvSpPr>
        <p:spPr>
          <a:xfrm>
            <a:off x="4820510" y="6426885"/>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ll Sans MT"/>
              </a:rPr>
              <a:t>ABA &lt; </a:t>
            </a:r>
            <a:r>
              <a:rPr lang="en-US">
                <a:solidFill>
                  <a:srgbClr val="00B050"/>
                </a:solidFill>
                <a:latin typeface="Gill Sans MT"/>
              </a:rPr>
              <a:t>ABB </a:t>
            </a:r>
            <a:r>
              <a:rPr lang="en-US">
                <a:latin typeface="Gill Sans MT"/>
              </a:rPr>
              <a:t>&lt; ACA </a:t>
            </a:r>
          </a:p>
        </p:txBody>
      </p:sp>
      <p:pic>
        <p:nvPicPr>
          <p:cNvPr id="65" name="Graphic 65" descr="Document with solid fill" title="SMO Log">
            <a:extLst>
              <a:ext uri="{FF2B5EF4-FFF2-40B4-BE49-F238E27FC236}">
                <a16:creationId xmlns:a16="http://schemas.microsoft.com/office/drawing/2014/main" id="{BD2DEB26-73E4-4BC9-B778-8AD12E9BA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665" y="5827584"/>
            <a:ext cx="914400" cy="914400"/>
          </a:xfrm>
          <a:prstGeom prst="rect">
            <a:avLst/>
          </a:prstGeom>
        </p:spPr>
      </p:pic>
      <p:sp>
        <p:nvSpPr>
          <p:cNvPr id="66" name="TextBox 65">
            <a:extLst>
              <a:ext uri="{FF2B5EF4-FFF2-40B4-BE49-F238E27FC236}">
                <a16:creationId xmlns:a16="http://schemas.microsoft.com/office/drawing/2014/main" id="{B8283449-2DBE-4B07-898D-0FFDE2663E06}"/>
              </a:ext>
            </a:extLst>
          </p:cNvPr>
          <p:cNvSpPr txBox="1"/>
          <p:nvPr/>
        </p:nvSpPr>
        <p:spPr>
          <a:xfrm>
            <a:off x="7717483" y="6179750"/>
            <a:ext cx="220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ill Sans MT"/>
              </a:rPr>
              <a:t>SMO Log</a:t>
            </a:r>
            <a:endParaRPr lang="en-US" b="1">
              <a:cs typeface="Times New Roman"/>
            </a:endParaRPr>
          </a:p>
        </p:txBody>
      </p:sp>
      <p:sp>
        <p:nvSpPr>
          <p:cNvPr id="67" name="Rectangle 66">
            <a:extLst>
              <a:ext uri="{FF2B5EF4-FFF2-40B4-BE49-F238E27FC236}">
                <a16:creationId xmlns:a16="http://schemas.microsoft.com/office/drawing/2014/main" id="{795619D2-7A8B-4D91-BE72-3DEF8794123C}"/>
              </a:ext>
            </a:extLst>
          </p:cNvPr>
          <p:cNvSpPr/>
          <p:nvPr/>
        </p:nvSpPr>
        <p:spPr>
          <a:xfrm>
            <a:off x="2563340" y="5779528"/>
            <a:ext cx="1585783" cy="1016000"/>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9" name="Connector: Curved 68">
            <a:extLst>
              <a:ext uri="{FF2B5EF4-FFF2-40B4-BE49-F238E27FC236}">
                <a16:creationId xmlns:a16="http://schemas.microsoft.com/office/drawing/2014/main" id="{A54F3E28-E043-494D-9A5D-C3DFCE7B5DC2}"/>
              </a:ext>
            </a:extLst>
          </p:cNvPr>
          <p:cNvCxnSpPr/>
          <p:nvPr/>
        </p:nvCxnSpPr>
        <p:spPr>
          <a:xfrm flipH="1">
            <a:off x="2597750" y="5146673"/>
            <a:ext cx="211439" cy="1134076"/>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4FB73647-B265-4B15-A70B-A0D058644061}"/>
              </a:ext>
            </a:extLst>
          </p:cNvPr>
          <p:cNvCxnSpPr>
            <a:cxnSpLocks/>
          </p:cNvCxnSpPr>
          <p:nvPr/>
        </p:nvCxnSpPr>
        <p:spPr>
          <a:xfrm>
            <a:off x="3893837" y="5105484"/>
            <a:ext cx="317156" cy="1188994"/>
          </a:xfrm>
          <a:prstGeom prst="curvedConnector3">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77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BF0B-2DD6-4EE3-87B4-009CA961240E}"/>
              </a:ext>
            </a:extLst>
          </p:cNvPr>
          <p:cNvSpPr>
            <a:spLocks noGrp="1"/>
          </p:cNvSpPr>
          <p:nvPr>
            <p:ph type="title"/>
          </p:nvPr>
        </p:nvSpPr>
        <p:spPr/>
        <p:txBody>
          <a:bodyPr>
            <a:normAutofit/>
          </a:bodyPr>
          <a:lstStyle/>
          <a:p>
            <a:r>
              <a:rPr lang="en-US" b="0">
                <a:latin typeface="Gill Sans MT"/>
              </a:rPr>
              <a:t>Optimistic Persistent Version Lock </a:t>
            </a:r>
          </a:p>
        </p:txBody>
      </p:sp>
      <p:sp>
        <p:nvSpPr>
          <p:cNvPr id="3" name="Content Placeholder 2">
            <a:extLst>
              <a:ext uri="{FF2B5EF4-FFF2-40B4-BE49-F238E27FC236}">
                <a16:creationId xmlns:a16="http://schemas.microsoft.com/office/drawing/2014/main" id="{2BF69CCD-C48B-411A-85DD-D76D43C04BB6}"/>
              </a:ext>
            </a:extLst>
          </p:cNvPr>
          <p:cNvSpPr>
            <a:spLocks noGrp="1"/>
          </p:cNvSpPr>
          <p:nvPr>
            <p:ph idx="1"/>
          </p:nvPr>
        </p:nvSpPr>
        <p:spPr/>
        <p:txBody>
          <a:bodyPr vert="horz" lIns="91440" tIns="45720" rIns="91440" bIns="45720" rtlCol="0" anchor="t">
            <a:normAutofit fontScale="92500" lnSpcReduction="10000"/>
          </a:bodyPr>
          <a:lstStyle/>
          <a:p>
            <a:pPr>
              <a:buFont typeface="Wingdings" panose="020B0604020202020204" pitchFamily="34" charset="0"/>
              <a:buChar char="§"/>
            </a:pPr>
            <a:r>
              <a:rPr lang="en-US" b="0">
                <a:latin typeface="Gill Sans MT"/>
              </a:rPr>
              <a:t>optimistic persistent version lock for node level locking in search and data layer</a:t>
            </a:r>
            <a:endParaRPr lang="en-US" b="0"/>
          </a:p>
          <a:p>
            <a:pPr>
              <a:buFont typeface="Wingdings" panose="020B0604020202020204" pitchFamily="34" charset="0"/>
              <a:buChar char="§"/>
            </a:pPr>
            <a:r>
              <a:rPr lang="en-US" b="0">
                <a:latin typeface="Gill Sans MT"/>
              </a:rPr>
              <a:t>typical version lock protocol:</a:t>
            </a:r>
            <a:endParaRPr lang="en-US" b="0"/>
          </a:p>
          <a:p>
            <a:pPr lvl="1"/>
            <a:r>
              <a:rPr lang="en-US" b="0">
                <a:latin typeface="Gill Sans MT"/>
                <a:ea typeface="楷体"/>
              </a:rPr>
              <a:t>A writer atomically increments the version upon lock and unlock.</a:t>
            </a:r>
            <a:endParaRPr lang="en-US" b="0">
              <a:latin typeface="Gill Sans MT"/>
            </a:endParaRPr>
          </a:p>
          <a:p>
            <a:pPr lvl="1"/>
            <a:r>
              <a:rPr lang="en-US" b="0">
                <a:latin typeface="Gill Sans MT"/>
                <a:ea typeface="楷体"/>
              </a:rPr>
              <a:t>When a version is an odd number, a thread should wait until the version becomes an even number.</a:t>
            </a:r>
            <a:endParaRPr lang="en-US" b="0">
              <a:latin typeface="Gill Sans MT"/>
            </a:endParaRPr>
          </a:p>
          <a:p>
            <a:pPr lvl="1"/>
            <a:r>
              <a:rPr lang="en-US" b="0">
                <a:latin typeface="Gill Sans MT"/>
                <a:ea typeface="楷体"/>
              </a:rPr>
              <a:t>A reader first checks if there is no writer. </a:t>
            </a:r>
            <a:endParaRPr lang="en-US" b="0">
              <a:latin typeface="Gill Sans MT"/>
            </a:endParaRPr>
          </a:p>
          <a:p>
            <a:pPr lvl="1"/>
            <a:r>
              <a:rPr lang="en-US" b="0">
                <a:latin typeface="Gill Sans MT"/>
                <a:ea typeface="楷体"/>
              </a:rPr>
              <a:t>If so, it optimistically performs an operation and then checks the version again. If two versions vary, the operation is retried. </a:t>
            </a:r>
            <a:br>
              <a:rPr lang="en-US" b="0">
                <a:latin typeface="楷体"/>
                <a:ea typeface="楷体"/>
              </a:rPr>
            </a:br>
            <a:br>
              <a:rPr lang="en-US" b="0">
                <a:latin typeface="楷体"/>
                <a:ea typeface="楷体"/>
              </a:rPr>
            </a:br>
            <a:r>
              <a:rPr lang="en-US" b="0">
                <a:latin typeface="楷体"/>
                <a:ea typeface="楷体"/>
              </a:rPr>
              <a:t> </a:t>
            </a:r>
            <a:br>
              <a:rPr lang="en-US" b="0">
                <a:ea typeface="楷体"/>
              </a:rPr>
            </a:br>
            <a:br>
              <a:rPr lang="en-US" b="0">
                <a:ea typeface="+mn-ea"/>
              </a:rPr>
            </a:br>
            <a:endParaRPr lang="en-US" b="0"/>
          </a:p>
        </p:txBody>
      </p:sp>
    </p:spTree>
    <p:extLst>
      <p:ext uri="{BB962C8B-B14F-4D97-AF65-F5344CB8AC3E}">
        <p14:creationId xmlns:p14="http://schemas.microsoft.com/office/powerpoint/2010/main" val="4230611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22D5-C325-4177-AB0B-01AFE9A5062B}"/>
              </a:ext>
            </a:extLst>
          </p:cNvPr>
          <p:cNvSpPr>
            <a:spLocks noGrp="1"/>
          </p:cNvSpPr>
          <p:nvPr>
            <p:ph type="title"/>
          </p:nvPr>
        </p:nvSpPr>
        <p:spPr/>
        <p:txBody>
          <a:bodyPr/>
          <a:lstStyle/>
          <a:p>
            <a:r>
              <a:rPr lang="en-US">
                <a:cs typeface="+mn-ea"/>
              </a:rPr>
              <a:t>Evaluation </a:t>
            </a:r>
          </a:p>
        </p:txBody>
      </p:sp>
      <p:sp>
        <p:nvSpPr>
          <p:cNvPr id="3" name="Content Placeholder 2">
            <a:extLst>
              <a:ext uri="{FF2B5EF4-FFF2-40B4-BE49-F238E27FC236}">
                <a16:creationId xmlns:a16="http://schemas.microsoft.com/office/drawing/2014/main" id="{8C46F52F-D52F-4E06-BB48-0DA2977D1B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5915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EACD-2709-4DD9-8EDE-701930BD8EC0}"/>
              </a:ext>
            </a:extLst>
          </p:cNvPr>
          <p:cNvSpPr>
            <a:spLocks noGrp="1"/>
          </p:cNvSpPr>
          <p:nvPr>
            <p:ph type="title"/>
          </p:nvPr>
        </p:nvSpPr>
        <p:spPr/>
        <p:txBody>
          <a:bodyPr>
            <a:normAutofit/>
          </a:bodyPr>
          <a:lstStyle/>
          <a:p>
            <a:r>
              <a:rPr lang="en-US" b="0">
                <a:latin typeface="Gill Sans MT"/>
              </a:rPr>
              <a:t>Evaluation Environment</a:t>
            </a:r>
          </a:p>
        </p:txBody>
      </p:sp>
      <p:sp>
        <p:nvSpPr>
          <p:cNvPr id="3" name="Content Placeholder 2">
            <a:extLst>
              <a:ext uri="{FF2B5EF4-FFF2-40B4-BE49-F238E27FC236}">
                <a16:creationId xmlns:a16="http://schemas.microsoft.com/office/drawing/2014/main" id="{21CA946A-467A-46EA-A687-A55BB1A47BD4}"/>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
            </a:pPr>
            <a:r>
              <a:rPr lang="en-US" sz="2800" b="0">
                <a:latin typeface="Gill Sans MT"/>
              </a:rPr>
              <a:t>Use a two-socket DCPMM machine with Intel Xeon Platinum 8280 processors (28 physical/56 logical cores) per socket, 3.0 TB of DCPMM (1.5TB per socket), and 768 GB of DRAM</a:t>
            </a:r>
            <a:endParaRPr lang="en-US" sz="2800" b="0"/>
          </a:p>
          <a:p>
            <a:pPr>
              <a:buFont typeface="Wingdings" panose="020B0604020202020204" pitchFamily="34" charset="0"/>
              <a:buChar char="§"/>
            </a:pPr>
            <a:endParaRPr lang="en-US" sz="2800" b="0">
              <a:latin typeface="Gill Sans MT"/>
            </a:endParaRPr>
          </a:p>
          <a:p>
            <a:pPr>
              <a:buFont typeface="Wingdings" panose="020B0604020202020204" pitchFamily="34" charset="0"/>
              <a:buChar char="§"/>
            </a:pPr>
            <a:r>
              <a:rPr lang="en-US" sz="2800" b="0">
                <a:latin typeface="Gill Sans MT"/>
              </a:rPr>
              <a:t>Set the snoop coherence protocol and </a:t>
            </a:r>
            <a:r>
              <a:rPr lang="en-US" sz="2800" b="0" err="1">
                <a:latin typeface="Gill Sans MT"/>
              </a:rPr>
              <a:t>pmempoolset</a:t>
            </a:r>
            <a:r>
              <a:rPr lang="en-US" sz="2800" b="0">
                <a:latin typeface="Gill Sans MT"/>
              </a:rPr>
              <a:t> to exploit NVMs on all NUMA domains</a:t>
            </a:r>
            <a:endParaRPr lang="en-US" sz="2800" b="0"/>
          </a:p>
          <a:p>
            <a:pPr>
              <a:buFont typeface="Wingdings" panose="020B0604020202020204" pitchFamily="34" charset="0"/>
              <a:buChar char="§"/>
            </a:pPr>
            <a:endParaRPr lang="en-US" sz="2800" b="0"/>
          </a:p>
          <a:p>
            <a:r>
              <a:rPr lang="en-US" sz="2800" b="0">
                <a:latin typeface="Gill Sans MT"/>
              </a:rPr>
              <a:t>Baseline : </a:t>
            </a:r>
            <a:r>
              <a:rPr lang="en-US" sz="2800" b="0" err="1">
                <a:latin typeface="Gill Sans MT"/>
              </a:rPr>
              <a:t>FPTree</a:t>
            </a:r>
            <a:r>
              <a:rPr lang="en-US" sz="2800" b="0">
                <a:latin typeface="Gill Sans MT"/>
              </a:rPr>
              <a:t>, </a:t>
            </a:r>
            <a:r>
              <a:rPr lang="en-US" sz="2800" b="0" err="1">
                <a:latin typeface="Gill Sans MT"/>
              </a:rPr>
              <a:t>BzTree</a:t>
            </a:r>
            <a:r>
              <a:rPr lang="en-US" sz="2800" b="0">
                <a:latin typeface="Gill Sans MT"/>
              </a:rPr>
              <a:t>, </a:t>
            </a:r>
            <a:r>
              <a:rPr lang="en-US" sz="2800" b="0" err="1">
                <a:latin typeface="Gill Sans MT"/>
              </a:rPr>
              <a:t>FastFair</a:t>
            </a:r>
            <a:r>
              <a:rPr lang="en-US" sz="2800" b="0">
                <a:latin typeface="Gill Sans MT"/>
              </a:rPr>
              <a:t> and PDL-ART</a:t>
            </a:r>
            <a:br>
              <a:rPr lang="en-US" b="0"/>
            </a:br>
            <a:endParaRPr lang="en-US" b="0"/>
          </a:p>
          <a:p>
            <a:endParaRPr lang="en-US" b="0">
              <a:latin typeface="Gill Sans MT"/>
            </a:endParaRPr>
          </a:p>
        </p:txBody>
      </p:sp>
    </p:spTree>
    <p:extLst>
      <p:ext uri="{BB962C8B-B14F-4D97-AF65-F5344CB8AC3E}">
        <p14:creationId xmlns:p14="http://schemas.microsoft.com/office/powerpoint/2010/main" val="1630783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EACD-2709-4DD9-8EDE-701930BD8EC0}"/>
              </a:ext>
            </a:extLst>
          </p:cNvPr>
          <p:cNvSpPr>
            <a:spLocks noGrp="1"/>
          </p:cNvSpPr>
          <p:nvPr>
            <p:ph type="title"/>
          </p:nvPr>
        </p:nvSpPr>
        <p:spPr/>
        <p:txBody>
          <a:bodyPr>
            <a:normAutofit/>
          </a:bodyPr>
          <a:lstStyle/>
          <a:p>
            <a:r>
              <a:rPr lang="en-US" b="0">
                <a:latin typeface="Gill Sans MT"/>
              </a:rPr>
              <a:t>Workload Configuration</a:t>
            </a:r>
          </a:p>
        </p:txBody>
      </p:sp>
      <p:sp>
        <p:nvSpPr>
          <p:cNvPr id="3" name="Content Placeholder 2">
            <a:extLst>
              <a:ext uri="{FF2B5EF4-FFF2-40B4-BE49-F238E27FC236}">
                <a16:creationId xmlns:a16="http://schemas.microsoft.com/office/drawing/2014/main" id="{21CA946A-467A-46EA-A687-A55BB1A47BD4}"/>
              </a:ext>
            </a:extLst>
          </p:cNvPr>
          <p:cNvSpPr>
            <a:spLocks noGrp="1"/>
          </p:cNvSpPr>
          <p:nvPr>
            <p:ph idx="1"/>
          </p:nvPr>
        </p:nvSpPr>
        <p:spPr/>
        <p:txBody>
          <a:bodyPr vert="horz" lIns="91440" tIns="45720" rIns="91440" bIns="45720" rtlCol="0" anchor="t">
            <a:normAutofit/>
          </a:bodyPr>
          <a:lstStyle/>
          <a:p>
            <a:pPr marL="514350" indent="-514350">
              <a:buFont typeface="Wingdings" panose="020B0604020202020204" pitchFamily="34" charset="0"/>
              <a:buChar char="§"/>
            </a:pPr>
            <a:r>
              <a:rPr lang="en-US" sz="2800" b="0">
                <a:latin typeface="Gill Sans MT"/>
              </a:rPr>
              <a:t>Use the index-</a:t>
            </a:r>
            <a:r>
              <a:rPr lang="en-US" sz="2800" b="0" err="1">
                <a:latin typeface="Gill Sans MT"/>
              </a:rPr>
              <a:t>microbench</a:t>
            </a:r>
            <a:r>
              <a:rPr lang="en-US" sz="2800" b="0">
                <a:latin typeface="Gill Sans MT"/>
              </a:rPr>
              <a:t> that generates YCSB workload</a:t>
            </a:r>
            <a:endParaRPr lang="en-US" sz="2800"/>
          </a:p>
          <a:p>
            <a:pPr marL="514350" indent="-514350">
              <a:buFont typeface="Wingdings" panose="020B0604020202020204" pitchFamily="34" charset="0"/>
              <a:buChar char="§"/>
            </a:pPr>
            <a:r>
              <a:rPr lang="en-US" sz="2800" b="0">
                <a:latin typeface="Gill Sans MT"/>
              </a:rPr>
              <a:t>Use both the integer (8-byte) and string keys (23-byte on average) with uniform and Zipfian distribution</a:t>
            </a:r>
          </a:p>
          <a:p>
            <a:pPr marL="971550" lvl="1" indent="-514350"/>
            <a:r>
              <a:rPr lang="en-US" sz="2400" b="0">
                <a:latin typeface="Gill Sans MT"/>
                <a:ea typeface="微软雅黑"/>
              </a:rPr>
              <a:t>The value size is 8-byte, which is the default setting of the index-</a:t>
            </a:r>
            <a:r>
              <a:rPr lang="en-US" sz="2400" b="0" err="1">
                <a:latin typeface="Gill Sans MT"/>
                <a:ea typeface="微软雅黑"/>
              </a:rPr>
              <a:t>microbench</a:t>
            </a:r>
            <a:r>
              <a:rPr lang="en-US" sz="2400" b="0">
                <a:latin typeface="Gill Sans MT"/>
                <a:ea typeface="微软雅黑"/>
              </a:rPr>
              <a:t> and is used in previous studies</a:t>
            </a:r>
            <a:endParaRPr lang="en-US" sz="2400">
              <a:ea typeface="微软雅黑"/>
            </a:endParaRPr>
          </a:p>
          <a:p>
            <a:pPr marL="514350" indent="-514350">
              <a:buFont typeface="Wingdings" panose="020B0604020202020204" pitchFamily="34" charset="0"/>
              <a:buChar char="§"/>
            </a:pPr>
            <a:r>
              <a:rPr lang="en-US" sz="2800" b="0">
                <a:latin typeface="Gill Sans MT"/>
              </a:rPr>
              <a:t>64M operations after populating the indexes using 64M keys except for the LOAD A evaluation</a:t>
            </a:r>
          </a:p>
          <a:p>
            <a:pPr marL="514350" indent="-514350">
              <a:buFont typeface="Wingdings" panose="020B0604020202020204" pitchFamily="34" charset="0"/>
              <a:buChar char="§"/>
            </a:pPr>
            <a:r>
              <a:rPr lang="en-US" sz="2800" b="0">
                <a:latin typeface="Gill Sans MT"/>
              </a:rPr>
              <a:t>include the evaluation results for only the Zipfian distribution due to the space limitation</a:t>
            </a:r>
            <a:br>
              <a:rPr lang="en-US" b="0">
                <a:latin typeface="Gill Sans MT"/>
              </a:rPr>
            </a:br>
            <a:endParaRPr lang="en-US" b="0">
              <a:latin typeface="Gill Sans MT"/>
            </a:endParaRPr>
          </a:p>
        </p:txBody>
      </p:sp>
    </p:spTree>
    <p:extLst>
      <p:ext uri="{BB962C8B-B14F-4D97-AF65-F5344CB8AC3E}">
        <p14:creationId xmlns:p14="http://schemas.microsoft.com/office/powerpoint/2010/main" val="1798273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32639" y="4095226"/>
            <a:ext cx="111811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rPr>
              <a:t>PACTree</a:t>
            </a:r>
            <a:r>
              <a:rPr lang="en-US" sz="2000">
                <a:solidFill>
                  <a:srgbClr val="C00000"/>
                </a:solidFill>
                <a:latin typeface="Gill Sans MT"/>
              </a:rPr>
              <a:t> vs </a:t>
            </a:r>
            <a:r>
              <a:rPr lang="en-US" sz="2000" err="1">
                <a:solidFill>
                  <a:srgbClr val="C00000"/>
                </a:solidFill>
                <a:latin typeface="Gill Sans MT"/>
              </a:rPr>
              <a:t>B+Tree</a:t>
            </a:r>
            <a:r>
              <a:rPr lang="en-US" sz="2000">
                <a:solidFill>
                  <a:srgbClr val="C00000"/>
                </a:solidFill>
                <a:latin typeface="Gill Sans MT"/>
              </a:rPr>
              <a:t> indexes </a:t>
            </a:r>
          </a:p>
          <a:p>
            <a:endParaRPr lang="en-US" sz="2000">
              <a:latin typeface="Gill Sans MT"/>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.For the write-intensive workloads (W-A, L-A), </a:t>
            </a:r>
            <a:r>
              <a:rPr lang="en-US" sz="2000" err="1">
                <a:latin typeface="Gill Sans MT"/>
                <a:ea typeface="+mn-lt"/>
                <a:cs typeface="+mn-lt"/>
              </a:rPr>
              <a:t>PACTree</a:t>
            </a:r>
            <a:r>
              <a:rPr lang="en-US" sz="2000">
                <a:latin typeface="Gill Sans MT"/>
                <a:ea typeface="+mn-lt"/>
                <a:cs typeface="+mn-lt"/>
              </a:rPr>
              <a:t> performs up to 4× better than all the other </a:t>
            </a:r>
            <a:r>
              <a:rPr lang="en-US" sz="2000" err="1">
                <a:latin typeface="Gill Sans MT"/>
                <a:ea typeface="+mn-lt"/>
                <a:cs typeface="+mn-lt"/>
              </a:rPr>
              <a:t>B+tree</a:t>
            </a:r>
            <a:r>
              <a:rPr lang="en-US" sz="2000">
                <a:latin typeface="Gill Sans MT"/>
                <a:ea typeface="+mn-lt"/>
                <a:cs typeface="+mn-lt"/>
              </a:rPr>
              <a:t> indexes</a:t>
            </a:r>
          </a:p>
          <a:p>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.The asynchronous search layer update in </a:t>
            </a:r>
            <a:r>
              <a:rPr lang="en-US" sz="2000" err="1">
                <a:latin typeface="Gill Sans MT"/>
                <a:ea typeface="+mn-lt"/>
                <a:cs typeface="+mn-lt"/>
              </a:rPr>
              <a:t>PACTree</a:t>
            </a:r>
            <a:r>
              <a:rPr lang="en-US" sz="2000">
                <a:latin typeface="Gill Sans MT"/>
                <a:ea typeface="+mn-lt"/>
                <a:cs typeface="+mn-lt"/>
              </a:rPr>
              <a:t> while the other </a:t>
            </a:r>
            <a:r>
              <a:rPr lang="en-US" sz="2000" err="1">
                <a:latin typeface="Gill Sans MT"/>
                <a:ea typeface="+mn-lt"/>
                <a:cs typeface="+mn-lt"/>
              </a:rPr>
              <a:t>B+Tree</a:t>
            </a:r>
            <a:r>
              <a:rPr lang="en-US" sz="2000">
                <a:latin typeface="Gill Sans MT"/>
                <a:ea typeface="+mn-lt"/>
                <a:cs typeface="+mn-lt"/>
              </a:rPr>
              <a:t> indexes experience high latency in the critical path due to the SMOs</a:t>
            </a:r>
            <a:endParaRPr lang="en-US" sz="2000">
              <a:latin typeface="Gill Sans MT"/>
            </a:endParaRPr>
          </a:p>
          <a:p>
            <a:endParaRPr lang="en-US" sz="2000">
              <a:latin typeface="Gill Sans MT"/>
              <a:ea typeface="+mn-lt"/>
              <a:cs typeface="+mn-lt"/>
            </a:endParaRPr>
          </a:p>
          <a:p>
            <a:br>
              <a:rPr lang="en-US">
                <a:latin typeface="Gill Sans MT"/>
                <a:ea typeface="+mn-lt"/>
                <a:cs typeface="+mn-lt"/>
              </a:rPr>
            </a:br>
            <a:endParaRPr lang="en-US" sz="2000">
              <a:latin typeface="Gill Sans MT"/>
              <a:ea typeface="+mn-lt"/>
              <a:cs typeface="+mn-lt"/>
            </a:endParaRPr>
          </a:p>
        </p:txBody>
      </p:sp>
    </p:spTree>
    <p:extLst>
      <p:ext uri="{BB962C8B-B14F-4D97-AF65-F5344CB8AC3E}">
        <p14:creationId xmlns:p14="http://schemas.microsoft.com/office/powerpoint/2010/main" val="3855401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18658" y="4095226"/>
            <a:ext cx="1117413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rPr>
              <a:t>PACTree</a:t>
            </a:r>
            <a:r>
              <a:rPr lang="en-US" sz="2000">
                <a:solidFill>
                  <a:srgbClr val="C00000"/>
                </a:solidFill>
                <a:latin typeface="Gill Sans MT"/>
              </a:rPr>
              <a:t> vs </a:t>
            </a:r>
            <a:r>
              <a:rPr lang="en-US" sz="2000" err="1">
                <a:solidFill>
                  <a:srgbClr val="C00000"/>
                </a:solidFill>
                <a:latin typeface="Gill Sans MT"/>
              </a:rPr>
              <a:t>B+Tree</a:t>
            </a:r>
            <a:r>
              <a:rPr lang="en-US" sz="2000">
                <a:solidFill>
                  <a:srgbClr val="C00000"/>
                </a:solidFill>
                <a:latin typeface="Gill Sans MT"/>
              </a:rPr>
              <a:t> indexes </a:t>
            </a:r>
          </a:p>
          <a:p>
            <a:endParaRPr lang="en-US" sz="2000">
              <a:latin typeface="Gill Sans MT"/>
            </a:endParaRPr>
          </a:p>
          <a:p>
            <a:r>
              <a:rPr lang="en-US" sz="2000">
                <a:latin typeface="Gill Sans MT"/>
                <a:ea typeface="+mn-lt"/>
                <a:cs typeface="+mn-lt"/>
              </a:rPr>
              <a:t>O</a:t>
            </a:r>
            <a:r>
              <a:rPr lang="en-US" sz="2000" baseline="-25000">
                <a:latin typeface="Gill Sans MT"/>
                <a:ea typeface="+mn-lt"/>
                <a:cs typeface="+mn-lt"/>
              </a:rPr>
              <a:t>2</a:t>
            </a:r>
            <a:r>
              <a:rPr lang="en-US" sz="2000">
                <a:latin typeface="Gill Sans MT"/>
                <a:ea typeface="+mn-lt"/>
                <a:cs typeface="+mn-lt"/>
              </a:rPr>
              <a:t>. For the read-intensive workloads (W-B, W-C, WE), </a:t>
            </a:r>
            <a:r>
              <a:rPr lang="en-US" sz="2000" err="1">
                <a:latin typeface="Gill Sans MT"/>
                <a:ea typeface="+mn-lt"/>
                <a:cs typeface="+mn-lt"/>
              </a:rPr>
              <a:t>PACTree</a:t>
            </a:r>
            <a:r>
              <a:rPr lang="en-US" sz="2000">
                <a:latin typeface="Gill Sans MT"/>
                <a:ea typeface="+mn-lt"/>
                <a:cs typeface="+mn-lt"/>
              </a:rPr>
              <a:t> outperforms all the other </a:t>
            </a:r>
            <a:r>
              <a:rPr lang="en-US" sz="2000" err="1">
                <a:latin typeface="Gill Sans MT"/>
                <a:ea typeface="+mn-lt"/>
                <a:cs typeface="+mn-lt"/>
              </a:rPr>
              <a:t>B+tree</a:t>
            </a:r>
            <a:r>
              <a:rPr lang="en-US" sz="2000">
                <a:latin typeface="Gill Sans MT"/>
                <a:ea typeface="+mn-lt"/>
                <a:cs typeface="+mn-lt"/>
              </a:rPr>
              <a:t> indexes by up to 3.2×</a:t>
            </a:r>
            <a:endParaRPr lang="en-US" sz="2000">
              <a:latin typeface="Gill Sans MT"/>
            </a:endParaRPr>
          </a:p>
          <a:p>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2</a:t>
            </a:r>
            <a:r>
              <a:rPr lang="en-US" sz="2000">
                <a:latin typeface="Gill Sans MT"/>
                <a:ea typeface="+mn-lt"/>
                <a:cs typeface="+mn-lt"/>
              </a:rPr>
              <a:t>. The </a:t>
            </a:r>
            <a:r>
              <a:rPr lang="en-US" sz="2000" err="1">
                <a:latin typeface="Gill Sans MT"/>
                <a:ea typeface="+mn-lt"/>
                <a:cs typeface="+mn-lt"/>
              </a:rPr>
              <a:t>trie</a:t>
            </a:r>
            <a:r>
              <a:rPr lang="en-US" sz="2000">
                <a:latin typeface="Gill Sans MT"/>
                <a:ea typeface="+mn-lt"/>
                <a:cs typeface="+mn-lt"/>
              </a:rPr>
              <a:t>-based search layer in the </a:t>
            </a:r>
            <a:r>
              <a:rPr lang="en-US" sz="2000" err="1">
                <a:latin typeface="Gill Sans MT"/>
                <a:ea typeface="+mn-lt"/>
                <a:cs typeface="+mn-lt"/>
              </a:rPr>
              <a:t>PACTree</a:t>
            </a:r>
            <a:r>
              <a:rPr lang="en-US" sz="2000">
                <a:latin typeface="Gill Sans MT"/>
                <a:ea typeface="+mn-lt"/>
                <a:cs typeface="+mn-lt"/>
              </a:rPr>
              <a:t> which incurs only a partial key comparison to get to the target node</a:t>
            </a:r>
            <a:br>
              <a:rPr lang="en-US" sz="2000">
                <a:latin typeface="Gill Sans MT"/>
                <a:ea typeface="+mn-lt"/>
                <a:cs typeface="+mn-lt"/>
              </a:rPr>
            </a:br>
            <a:endParaRPr lang="en-US" sz="2000">
              <a:latin typeface="Gill Sans MT"/>
              <a:ea typeface="+mn-lt"/>
              <a:cs typeface="+mn-lt"/>
            </a:endParaRPr>
          </a:p>
        </p:txBody>
      </p:sp>
    </p:spTree>
    <p:extLst>
      <p:ext uri="{BB962C8B-B14F-4D97-AF65-F5344CB8AC3E}">
        <p14:creationId xmlns:p14="http://schemas.microsoft.com/office/powerpoint/2010/main" val="2467123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18658" y="4095226"/>
            <a:ext cx="1117413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ea typeface="+mn-lt"/>
                <a:cs typeface="+mn-lt"/>
              </a:rPr>
              <a:t>PACTree</a:t>
            </a:r>
            <a:r>
              <a:rPr lang="en-US" sz="2000">
                <a:solidFill>
                  <a:srgbClr val="C00000"/>
                </a:solidFill>
                <a:latin typeface="Gill Sans MT"/>
                <a:ea typeface="+mn-lt"/>
                <a:cs typeface="+mn-lt"/>
              </a:rPr>
              <a:t> vs </a:t>
            </a:r>
            <a:r>
              <a:rPr lang="en-US" sz="2000" err="1">
                <a:solidFill>
                  <a:srgbClr val="C00000"/>
                </a:solidFill>
                <a:latin typeface="Gill Sans MT"/>
                <a:ea typeface="+mn-lt"/>
                <a:cs typeface="+mn-lt"/>
              </a:rPr>
              <a:t>BZTree</a:t>
            </a:r>
            <a:r>
              <a:rPr lang="en-US" sz="2000">
                <a:solidFill>
                  <a:srgbClr val="C00000"/>
                </a:solidFill>
                <a:latin typeface="Gill Sans MT"/>
                <a:ea typeface="+mn-lt"/>
                <a:cs typeface="+mn-lt"/>
              </a:rPr>
              <a:t> </a:t>
            </a:r>
            <a:endParaRPr lang="en-US" sz="2000">
              <a:solidFill>
                <a:srgbClr val="C00000"/>
              </a:solidFill>
              <a:ea typeface="+mn-lt"/>
              <a:cs typeface="+mn-lt"/>
            </a:endParaRPr>
          </a:p>
          <a:p>
            <a:endParaRPr lang="en-US" sz="2000">
              <a:latin typeface="Gill Sans MT"/>
            </a:endParaRPr>
          </a:p>
          <a:p>
            <a:r>
              <a:rPr lang="en-US" sz="2000">
                <a:latin typeface="Gill Sans MT"/>
                <a:ea typeface="+mn-lt"/>
                <a:cs typeface="+mn-lt"/>
              </a:rPr>
              <a:t>For write-intensive workloads, the main performance bottleneck in </a:t>
            </a:r>
            <a:r>
              <a:rPr lang="en-US" sz="2000" err="1">
                <a:latin typeface="Gill Sans MT"/>
                <a:ea typeface="+mn-lt"/>
                <a:cs typeface="+mn-lt"/>
              </a:rPr>
              <a:t>BZTree</a:t>
            </a:r>
            <a:r>
              <a:rPr lang="en-US" sz="2000">
                <a:latin typeface="Gill Sans MT"/>
                <a:ea typeface="+mn-lt"/>
                <a:cs typeface="+mn-lt"/>
              </a:rPr>
              <a:t> comes from a large number of NVM memory allocations and a high number of </a:t>
            </a:r>
            <a:r>
              <a:rPr lang="en-US" sz="2000" err="1">
                <a:latin typeface="Gill Sans MT"/>
                <a:ea typeface="+mn-lt"/>
                <a:cs typeface="+mn-lt"/>
              </a:rPr>
              <a:t>clwb</a:t>
            </a:r>
            <a:r>
              <a:rPr lang="en-US" sz="2000">
                <a:latin typeface="Gill Sans MT"/>
                <a:ea typeface="+mn-lt"/>
                <a:cs typeface="+mn-lt"/>
              </a:rPr>
              <a:t>/</a:t>
            </a:r>
            <a:r>
              <a:rPr lang="en-US" sz="2000" err="1">
                <a:latin typeface="Gill Sans MT"/>
                <a:ea typeface="+mn-lt"/>
                <a:cs typeface="+mn-lt"/>
              </a:rPr>
              <a:t>sfence</a:t>
            </a:r>
            <a:r>
              <a:rPr lang="en-US" sz="2000">
                <a:latin typeface="Gill Sans MT"/>
                <a:ea typeface="+mn-lt"/>
                <a:cs typeface="+mn-lt"/>
              </a:rPr>
              <a:t> incurred per insert operation due to the use of PMWCAS</a:t>
            </a:r>
            <a:br>
              <a:rPr lang="en-US" sz="2000">
                <a:ea typeface="+mn-lt"/>
                <a:cs typeface="+mn-lt"/>
              </a:rPr>
            </a:br>
            <a:br>
              <a:rPr lang="en-US" sz="2000">
                <a:latin typeface="Gill Sans MT"/>
                <a:ea typeface="+mn-lt"/>
                <a:cs typeface="+mn-lt"/>
              </a:rPr>
            </a:br>
            <a:endParaRPr lang="en-US" sz="2000">
              <a:latin typeface="Gill Sans MT"/>
              <a:ea typeface="+mn-lt"/>
              <a:cs typeface="+mn-lt"/>
            </a:endParaRPr>
          </a:p>
        </p:txBody>
      </p:sp>
    </p:spTree>
    <p:extLst>
      <p:ext uri="{BB962C8B-B14F-4D97-AF65-F5344CB8AC3E}">
        <p14:creationId xmlns:p14="http://schemas.microsoft.com/office/powerpoint/2010/main" val="557143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18658" y="4095226"/>
            <a:ext cx="1117413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ea typeface="+mn-lt"/>
                <a:cs typeface="+mn-lt"/>
              </a:rPr>
              <a:t>PACTree</a:t>
            </a:r>
            <a:r>
              <a:rPr lang="en-US" sz="2000">
                <a:solidFill>
                  <a:srgbClr val="C00000"/>
                </a:solidFill>
                <a:latin typeface="Gill Sans MT"/>
                <a:ea typeface="+mn-lt"/>
                <a:cs typeface="+mn-lt"/>
              </a:rPr>
              <a:t> vs </a:t>
            </a:r>
            <a:r>
              <a:rPr lang="en-US" sz="2000" err="1">
                <a:solidFill>
                  <a:srgbClr val="C00000"/>
                </a:solidFill>
                <a:latin typeface="Gill Sans MT"/>
                <a:ea typeface="+mn-lt"/>
                <a:cs typeface="+mn-lt"/>
              </a:rPr>
              <a:t>BZTree</a:t>
            </a:r>
            <a:r>
              <a:rPr lang="en-US" sz="2000">
                <a:solidFill>
                  <a:srgbClr val="C00000"/>
                </a:solidFill>
                <a:latin typeface="Gill Sans MT"/>
                <a:ea typeface="+mn-lt"/>
                <a:cs typeface="+mn-lt"/>
              </a:rPr>
              <a:t> </a:t>
            </a:r>
            <a:endParaRPr lang="en-US" sz="2000">
              <a:solidFill>
                <a:srgbClr val="C00000"/>
              </a:solidFill>
              <a:ea typeface="+mn-lt"/>
              <a:cs typeface="+mn-lt"/>
            </a:endParaRPr>
          </a:p>
          <a:p>
            <a:endParaRPr lang="en-US" sz="2000">
              <a:latin typeface="Gill Sans MT"/>
            </a:endParaRPr>
          </a:p>
          <a:p>
            <a:r>
              <a:rPr lang="en-US" sz="2000">
                <a:latin typeface="Gill Sans MT"/>
                <a:ea typeface="+mn-lt"/>
                <a:cs typeface="+mn-lt"/>
              </a:rPr>
              <a:t>Alternatively, with the slotted leaf node, memory allocation overhead in </a:t>
            </a:r>
            <a:r>
              <a:rPr lang="en-US" sz="2000" err="1">
                <a:latin typeface="Gill Sans MT"/>
                <a:ea typeface="+mn-lt"/>
                <a:cs typeface="+mn-lt"/>
              </a:rPr>
              <a:t>PACTree</a:t>
            </a:r>
            <a:r>
              <a:rPr lang="en-US" sz="2000">
                <a:latin typeface="Gill Sans MT"/>
                <a:ea typeface="+mn-lt"/>
                <a:cs typeface="+mn-lt"/>
              </a:rPr>
              <a:t> can be amortized, and with the asynchronous search layer update, the number of </a:t>
            </a:r>
            <a:r>
              <a:rPr lang="en-US" sz="2000" err="1">
                <a:latin typeface="Gill Sans MT"/>
                <a:ea typeface="+mn-lt"/>
                <a:cs typeface="+mn-lt"/>
              </a:rPr>
              <a:t>clwb</a:t>
            </a:r>
            <a:r>
              <a:rPr lang="en-US" sz="2000">
                <a:latin typeface="Gill Sans MT"/>
                <a:ea typeface="+mn-lt"/>
                <a:cs typeface="+mn-lt"/>
              </a:rPr>
              <a:t>/</a:t>
            </a:r>
            <a:r>
              <a:rPr lang="en-US" sz="2000" err="1">
                <a:latin typeface="Gill Sans MT"/>
                <a:ea typeface="+mn-lt"/>
                <a:cs typeface="+mn-lt"/>
              </a:rPr>
              <a:t>sfence</a:t>
            </a:r>
            <a:r>
              <a:rPr lang="en-US" sz="2000">
                <a:latin typeface="Gill Sans MT"/>
                <a:ea typeface="+mn-lt"/>
                <a:cs typeface="+mn-lt"/>
              </a:rPr>
              <a:t> in the critical path is significantly reduced</a:t>
            </a:r>
            <a:br>
              <a:rPr lang="en-US" sz="2000">
                <a:ea typeface="+mn-lt"/>
                <a:cs typeface="+mn-lt"/>
              </a:rPr>
            </a:br>
            <a:br>
              <a:rPr lang="en-US" sz="2000">
                <a:ea typeface="+mn-lt"/>
                <a:cs typeface="+mn-lt"/>
              </a:rPr>
            </a:br>
            <a:br>
              <a:rPr lang="en-US" sz="2000">
                <a:latin typeface="Gill Sans MT"/>
                <a:ea typeface="+mn-lt"/>
                <a:cs typeface="+mn-lt"/>
              </a:rPr>
            </a:br>
            <a:endParaRPr lang="en-US" sz="2000">
              <a:latin typeface="Gill Sans MT"/>
              <a:ea typeface="+mn-lt"/>
              <a:cs typeface="+mn-lt"/>
            </a:endParaRPr>
          </a:p>
        </p:txBody>
      </p:sp>
    </p:spTree>
    <p:extLst>
      <p:ext uri="{BB962C8B-B14F-4D97-AF65-F5344CB8AC3E}">
        <p14:creationId xmlns:p14="http://schemas.microsoft.com/office/powerpoint/2010/main" val="16790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a:extLst>
              <a:ext uri="{FF2B5EF4-FFF2-40B4-BE49-F238E27FC236}">
                <a16:creationId xmlns:a16="http://schemas.microsoft.com/office/drawing/2014/main" id="{13ECE72B-F538-40BE-8951-F184D8D5015C}"/>
              </a:ext>
            </a:extLst>
          </p:cNvPr>
          <p:cNvGrpSpPr/>
          <p:nvPr/>
        </p:nvGrpSpPr>
        <p:grpSpPr>
          <a:xfrm>
            <a:off x="838200" y="1899705"/>
            <a:ext cx="5865764" cy="3823466"/>
            <a:chOff x="838200" y="1899705"/>
            <a:chExt cx="5865764" cy="3823466"/>
          </a:xfrm>
        </p:grpSpPr>
        <p:grpSp>
          <p:nvGrpSpPr>
            <p:cNvPr id="132" name="组合 131">
              <a:extLst>
                <a:ext uri="{FF2B5EF4-FFF2-40B4-BE49-F238E27FC236}">
                  <a16:creationId xmlns:a16="http://schemas.microsoft.com/office/drawing/2014/main" id="{4CD0862B-8224-4D29-8061-3D005CA63FC2}"/>
                </a:ext>
              </a:extLst>
            </p:cNvPr>
            <p:cNvGrpSpPr/>
            <p:nvPr/>
          </p:nvGrpSpPr>
          <p:grpSpPr>
            <a:xfrm>
              <a:off x="838200" y="1899705"/>
              <a:ext cx="5768957" cy="3823466"/>
              <a:chOff x="1342293" y="1940439"/>
              <a:chExt cx="5768957" cy="3823466"/>
            </a:xfrm>
          </p:grpSpPr>
          <p:grpSp>
            <p:nvGrpSpPr>
              <p:cNvPr id="80" name="组合 79">
                <a:extLst>
                  <a:ext uri="{FF2B5EF4-FFF2-40B4-BE49-F238E27FC236}">
                    <a16:creationId xmlns:a16="http://schemas.microsoft.com/office/drawing/2014/main" id="{FCF5B175-E6D2-4381-839F-9DB4C1DC423F}"/>
                  </a:ext>
                </a:extLst>
              </p:cNvPr>
              <p:cNvGrpSpPr/>
              <p:nvPr/>
            </p:nvGrpSpPr>
            <p:grpSpPr>
              <a:xfrm>
                <a:off x="1342293" y="1940439"/>
                <a:ext cx="4810858" cy="3823466"/>
                <a:chOff x="1342293" y="1940439"/>
                <a:chExt cx="4810858" cy="3823466"/>
              </a:xfrm>
            </p:grpSpPr>
            <p:grpSp>
              <p:nvGrpSpPr>
                <p:cNvPr id="53" name="组合 52">
                  <a:extLst>
                    <a:ext uri="{FF2B5EF4-FFF2-40B4-BE49-F238E27FC236}">
                      <a16:creationId xmlns:a16="http://schemas.microsoft.com/office/drawing/2014/main" id="{6C406B11-08E2-435F-91CC-3D8D7811F825}"/>
                    </a:ext>
                  </a:extLst>
                </p:cNvPr>
                <p:cNvGrpSpPr/>
                <p:nvPr/>
              </p:nvGrpSpPr>
              <p:grpSpPr>
                <a:xfrm>
                  <a:off x="1342293" y="1940439"/>
                  <a:ext cx="4810858" cy="3050931"/>
                  <a:chOff x="1342293" y="1940439"/>
                  <a:chExt cx="4810858" cy="3050931"/>
                </a:xfrm>
              </p:grpSpPr>
              <p:grpSp>
                <p:nvGrpSpPr>
                  <p:cNvPr id="46" name="组合 45">
                    <a:extLst>
                      <a:ext uri="{FF2B5EF4-FFF2-40B4-BE49-F238E27FC236}">
                        <a16:creationId xmlns:a16="http://schemas.microsoft.com/office/drawing/2014/main" id="{9E725BDE-30ED-4A39-B05E-378003DB3C6A}"/>
                      </a:ext>
                    </a:extLst>
                  </p:cNvPr>
                  <p:cNvGrpSpPr/>
                  <p:nvPr/>
                </p:nvGrpSpPr>
                <p:grpSpPr>
                  <a:xfrm>
                    <a:off x="2240575" y="1940439"/>
                    <a:ext cx="3912576" cy="3050931"/>
                    <a:chOff x="2794490" y="1987061"/>
                    <a:chExt cx="3912576" cy="3050931"/>
                  </a:xfrm>
                </p:grpSpPr>
                <p:sp>
                  <p:nvSpPr>
                    <p:cNvPr id="4" name="矩形 3">
                      <a:extLst>
                        <a:ext uri="{FF2B5EF4-FFF2-40B4-BE49-F238E27FC236}">
                          <a16:creationId xmlns:a16="http://schemas.microsoft.com/office/drawing/2014/main" id="{6476353C-3FEB-4771-8B4B-D3CA1D75D276}"/>
                        </a:ext>
                      </a:extLst>
                    </p:cNvPr>
                    <p:cNvSpPr/>
                    <p:nvPr/>
                  </p:nvSpPr>
                  <p:spPr>
                    <a:xfrm>
                      <a:off x="2794490" y="1987061"/>
                      <a:ext cx="3912576"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合 20">
                      <a:extLst>
                        <a:ext uri="{FF2B5EF4-FFF2-40B4-BE49-F238E27FC236}">
                          <a16:creationId xmlns:a16="http://schemas.microsoft.com/office/drawing/2014/main" id="{8DF764CB-383F-40B0-91BD-281BDD5F63E5}"/>
                        </a:ext>
                      </a:extLst>
                    </p:cNvPr>
                    <p:cNvGrpSpPr/>
                    <p:nvPr/>
                  </p:nvGrpSpPr>
                  <p:grpSpPr>
                    <a:xfrm>
                      <a:off x="3027486" y="2162908"/>
                      <a:ext cx="1421422" cy="1050925"/>
                      <a:chOff x="3027486" y="2162908"/>
                      <a:chExt cx="1421422" cy="1050925"/>
                    </a:xfrm>
                  </p:grpSpPr>
                  <p:grpSp>
                    <p:nvGrpSpPr>
                      <p:cNvPr id="13" name="组合 12">
                        <a:extLst>
                          <a:ext uri="{FF2B5EF4-FFF2-40B4-BE49-F238E27FC236}">
                            <a16:creationId xmlns:a16="http://schemas.microsoft.com/office/drawing/2014/main" id="{A456F777-FEF4-4AB9-9C68-D28402A52552}"/>
                          </a:ext>
                        </a:extLst>
                      </p:cNvPr>
                      <p:cNvGrpSpPr/>
                      <p:nvPr/>
                    </p:nvGrpSpPr>
                    <p:grpSpPr>
                      <a:xfrm>
                        <a:off x="3027486" y="2162908"/>
                        <a:ext cx="1421422" cy="1050925"/>
                        <a:chOff x="3027486" y="2162908"/>
                        <a:chExt cx="1421422" cy="1050925"/>
                      </a:xfrm>
                    </p:grpSpPr>
                    <p:grpSp>
                      <p:nvGrpSpPr>
                        <p:cNvPr id="7" name="组合 6">
                          <a:extLst>
                            <a:ext uri="{FF2B5EF4-FFF2-40B4-BE49-F238E27FC236}">
                              <a16:creationId xmlns:a16="http://schemas.microsoft.com/office/drawing/2014/main" id="{CF8A0F9C-663F-4408-850D-517EA1EAB323}"/>
                            </a:ext>
                          </a:extLst>
                        </p:cNvPr>
                        <p:cNvGrpSpPr/>
                        <p:nvPr/>
                      </p:nvGrpSpPr>
                      <p:grpSpPr>
                        <a:xfrm>
                          <a:off x="3027486" y="2162908"/>
                          <a:ext cx="1421422" cy="1050925"/>
                          <a:chOff x="2904393" y="2198077"/>
                          <a:chExt cx="1421422" cy="1050925"/>
                        </a:xfrm>
                      </p:grpSpPr>
                      <p:sp>
                        <p:nvSpPr>
                          <p:cNvPr id="5" name="矩形 4">
                            <a:extLst>
                              <a:ext uri="{FF2B5EF4-FFF2-40B4-BE49-F238E27FC236}">
                                <a16:creationId xmlns:a16="http://schemas.microsoft.com/office/drawing/2014/main" id="{65388B28-EBB4-4CD7-B320-CA3D11DF43DA}"/>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10780486-F497-4890-A2FA-DD9A4E4AA64D}"/>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矩形 10">
                          <a:extLst>
                            <a:ext uri="{FF2B5EF4-FFF2-40B4-BE49-F238E27FC236}">
                              <a16:creationId xmlns:a16="http://schemas.microsoft.com/office/drawing/2014/main" id="{C84C6388-5D5B-45BF-BAA1-4E9CA1E3657A}"/>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0" name="文本框 19">
                        <a:extLst>
                          <a:ext uri="{FF2B5EF4-FFF2-40B4-BE49-F238E27FC236}">
                            <a16:creationId xmlns:a16="http://schemas.microsoft.com/office/drawing/2014/main" id="{BBA4BBDB-D082-44D4-B762-6B7910B5F9D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grpSp>
                  <p:nvGrpSpPr>
                    <p:cNvPr id="22" name="组合 21">
                      <a:extLst>
                        <a:ext uri="{FF2B5EF4-FFF2-40B4-BE49-F238E27FC236}">
                          <a16:creationId xmlns:a16="http://schemas.microsoft.com/office/drawing/2014/main" id="{8BFB81BF-5235-4293-B3AB-387604863200}"/>
                        </a:ext>
                      </a:extLst>
                    </p:cNvPr>
                    <p:cNvGrpSpPr/>
                    <p:nvPr/>
                  </p:nvGrpSpPr>
                  <p:grpSpPr>
                    <a:xfrm>
                      <a:off x="4665786" y="2162908"/>
                      <a:ext cx="1421422" cy="1050925"/>
                      <a:chOff x="3027486" y="2162908"/>
                      <a:chExt cx="1421422" cy="1050925"/>
                    </a:xfrm>
                  </p:grpSpPr>
                  <p:grpSp>
                    <p:nvGrpSpPr>
                      <p:cNvPr id="23" name="组合 22">
                        <a:extLst>
                          <a:ext uri="{FF2B5EF4-FFF2-40B4-BE49-F238E27FC236}">
                            <a16:creationId xmlns:a16="http://schemas.microsoft.com/office/drawing/2014/main" id="{A09B0A40-7C34-4D95-94F9-DA6F81AC3D3C}"/>
                          </a:ext>
                        </a:extLst>
                      </p:cNvPr>
                      <p:cNvGrpSpPr/>
                      <p:nvPr/>
                    </p:nvGrpSpPr>
                    <p:grpSpPr>
                      <a:xfrm>
                        <a:off x="3027486" y="2162908"/>
                        <a:ext cx="1421422" cy="1050925"/>
                        <a:chOff x="3027486" y="2162908"/>
                        <a:chExt cx="1421422" cy="1050925"/>
                      </a:xfrm>
                    </p:grpSpPr>
                    <p:grpSp>
                      <p:nvGrpSpPr>
                        <p:cNvPr id="25" name="组合 24">
                          <a:extLst>
                            <a:ext uri="{FF2B5EF4-FFF2-40B4-BE49-F238E27FC236}">
                              <a16:creationId xmlns:a16="http://schemas.microsoft.com/office/drawing/2014/main" id="{EACA0D12-E06B-4FAB-B1FB-943001772860}"/>
                            </a:ext>
                          </a:extLst>
                        </p:cNvPr>
                        <p:cNvGrpSpPr/>
                        <p:nvPr/>
                      </p:nvGrpSpPr>
                      <p:grpSpPr>
                        <a:xfrm>
                          <a:off x="3027486" y="2162908"/>
                          <a:ext cx="1421422" cy="1050925"/>
                          <a:chOff x="2904393" y="2198077"/>
                          <a:chExt cx="1421422" cy="1050925"/>
                        </a:xfrm>
                      </p:grpSpPr>
                      <p:sp>
                        <p:nvSpPr>
                          <p:cNvPr id="27" name="矩形 26">
                            <a:extLst>
                              <a:ext uri="{FF2B5EF4-FFF2-40B4-BE49-F238E27FC236}">
                                <a16:creationId xmlns:a16="http://schemas.microsoft.com/office/drawing/2014/main" id="{2C4631F9-413C-4FA7-8F57-D72504ED7396}"/>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a:extLst>
                              <a:ext uri="{FF2B5EF4-FFF2-40B4-BE49-F238E27FC236}">
                                <a16:creationId xmlns:a16="http://schemas.microsoft.com/office/drawing/2014/main" id="{D4D92ABD-4701-4D1E-A17F-06CDAC55D601}"/>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a:extLst>
                            <a:ext uri="{FF2B5EF4-FFF2-40B4-BE49-F238E27FC236}">
                              <a16:creationId xmlns:a16="http://schemas.microsoft.com/office/drawing/2014/main" id="{FB71554D-A274-4394-97F3-B88B3B367282}"/>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4" name="文本框 23">
                        <a:extLst>
                          <a:ext uri="{FF2B5EF4-FFF2-40B4-BE49-F238E27FC236}">
                            <a16:creationId xmlns:a16="http://schemas.microsoft.com/office/drawing/2014/main" id="{5B4D8605-9963-451D-8576-AE55CB2C35F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sp>
                  <p:nvSpPr>
                    <p:cNvPr id="29" name="矩形 28">
                      <a:extLst>
                        <a:ext uri="{FF2B5EF4-FFF2-40B4-BE49-F238E27FC236}">
                          <a16:creationId xmlns:a16="http://schemas.microsoft.com/office/drawing/2014/main" id="{5F4D4C64-9C15-43F1-A388-8DA24F8E8BF1}"/>
                        </a:ext>
                      </a:extLst>
                    </p:cNvPr>
                    <p:cNvSpPr/>
                    <p:nvPr/>
                  </p:nvSpPr>
                  <p:spPr>
                    <a:xfrm>
                      <a:off x="3024556" y="3409339"/>
                      <a:ext cx="262619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LLC Cache</a:t>
                      </a:r>
                    </a:p>
                  </p:txBody>
                </p:sp>
                <p:cxnSp>
                  <p:nvCxnSpPr>
                    <p:cNvPr id="31" name="直接连接符 30">
                      <a:extLst>
                        <a:ext uri="{FF2B5EF4-FFF2-40B4-BE49-F238E27FC236}">
                          <a16:creationId xmlns:a16="http://schemas.microsoft.com/office/drawing/2014/main" id="{8C07CAC2-6792-4D54-BBC9-F035A05CB14D}"/>
                        </a:ext>
                      </a:extLst>
                    </p:cNvPr>
                    <p:cNvCxnSpPr>
                      <a:cxnSpLocks/>
                      <a:stCxn id="6" idx="2"/>
                    </p:cNvCxnSpPr>
                    <p:nvPr/>
                  </p:nvCxnSpPr>
                  <p:spPr>
                    <a:xfrm>
                      <a:off x="3695701" y="3213833"/>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66DF57D4-697F-4A1F-BDC9-54500D26821D}"/>
                        </a:ext>
                      </a:extLst>
                    </p:cNvPr>
                    <p:cNvCxnSpPr>
                      <a:cxnSpLocks/>
                    </p:cNvCxnSpPr>
                    <p:nvPr/>
                  </p:nvCxnSpPr>
                  <p:spPr>
                    <a:xfrm>
                      <a:off x="5325208" y="3213833"/>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E2B32610-0B7C-4197-AB95-06653C0C9A5B}"/>
                        </a:ext>
                      </a:extLst>
                    </p:cNvPr>
                    <p:cNvSpPr/>
                    <p:nvPr/>
                  </p:nvSpPr>
                  <p:spPr>
                    <a:xfrm>
                      <a:off x="3033348" y="3995858"/>
                      <a:ext cx="2617405"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Mesh Interconnect</a:t>
                      </a:r>
                    </a:p>
                  </p:txBody>
                </p:sp>
                <p:cxnSp>
                  <p:nvCxnSpPr>
                    <p:cNvPr id="35" name="直接连接符 34">
                      <a:extLst>
                        <a:ext uri="{FF2B5EF4-FFF2-40B4-BE49-F238E27FC236}">
                          <a16:creationId xmlns:a16="http://schemas.microsoft.com/office/drawing/2014/main" id="{3E214B52-B43B-4E78-B44D-BE1C094BB1FF}"/>
                        </a:ext>
                      </a:extLst>
                    </p:cNvPr>
                    <p:cNvCxnSpPr>
                      <a:cxnSpLocks/>
                    </p:cNvCxnSpPr>
                    <p:nvPr/>
                  </p:nvCxnSpPr>
                  <p:spPr>
                    <a:xfrm>
                      <a:off x="3688373" y="3800352"/>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09554A0E-FB1B-4A48-B41B-791516B6E330}"/>
                        </a:ext>
                      </a:extLst>
                    </p:cNvPr>
                    <p:cNvCxnSpPr>
                      <a:cxnSpLocks/>
                    </p:cNvCxnSpPr>
                    <p:nvPr/>
                  </p:nvCxnSpPr>
                  <p:spPr>
                    <a:xfrm>
                      <a:off x="5325208" y="3800352"/>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F512A0B5-83E8-431D-B0ED-141E8150A270}"/>
                        </a:ext>
                      </a:extLst>
                    </p:cNvPr>
                    <p:cNvSpPr/>
                    <p:nvPr/>
                  </p:nvSpPr>
                  <p:spPr>
                    <a:xfrm>
                      <a:off x="33000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latin typeface="Gill Sans MT"/>
                        </a:rPr>
                        <a:t>iMC</a:t>
                      </a:r>
                      <a:endParaRPr lang="en-US">
                        <a:solidFill>
                          <a:schemeClr val="tx1"/>
                        </a:solidFill>
                        <a:latin typeface="Gill Sans MT"/>
                      </a:endParaRPr>
                    </a:p>
                  </p:txBody>
                </p:sp>
                <p:sp>
                  <p:nvSpPr>
                    <p:cNvPr id="38" name="矩形 37">
                      <a:extLst>
                        <a:ext uri="{FF2B5EF4-FFF2-40B4-BE49-F238E27FC236}">
                          <a16:creationId xmlns:a16="http://schemas.microsoft.com/office/drawing/2014/main" id="{CDA181FA-5CF6-40F4-B1A8-BC600D07E6BF}"/>
                        </a:ext>
                      </a:extLst>
                    </p:cNvPr>
                    <p:cNvSpPr/>
                    <p:nvPr/>
                  </p:nvSpPr>
                  <p:spPr>
                    <a:xfrm>
                      <a:off x="4938346" y="4475221"/>
                      <a:ext cx="1630145" cy="4825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Gill Sans MT"/>
                        </a:rPr>
                        <a:t> </a:t>
                      </a:r>
                      <a:r>
                        <a:rPr lang="en-US" dirty="0" err="1">
                          <a:solidFill>
                            <a:schemeClr val="tx1"/>
                          </a:solidFill>
                          <a:latin typeface="Gill Sans MT"/>
                        </a:rPr>
                        <a:t>iMC</a:t>
                      </a:r>
                      <a:endParaRPr lang="en-US" dirty="0">
                        <a:solidFill>
                          <a:schemeClr val="tx1"/>
                        </a:solidFill>
                        <a:latin typeface="Gill Sans MT"/>
                      </a:endParaRPr>
                    </a:p>
                  </p:txBody>
                </p:sp>
                <p:cxnSp>
                  <p:nvCxnSpPr>
                    <p:cNvPr id="41" name="直接连接符 40">
                      <a:extLst>
                        <a:ext uri="{FF2B5EF4-FFF2-40B4-BE49-F238E27FC236}">
                          <a16:creationId xmlns:a16="http://schemas.microsoft.com/office/drawing/2014/main" id="{ED886C63-4163-4119-A55B-D8126EF270B4}"/>
                        </a:ext>
                      </a:extLst>
                    </p:cNvPr>
                    <p:cNvCxnSpPr>
                      <a:cxnSpLocks/>
                      <a:stCxn id="37" idx="0"/>
                    </p:cNvCxnSpPr>
                    <p:nvPr/>
                  </p:nvCxnSpPr>
                  <p:spPr>
                    <a:xfrm flipV="1">
                      <a:off x="3695700"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4F1F0E6-CF0C-40F4-BAF6-A98828C9BF79}"/>
                        </a:ext>
                      </a:extLst>
                    </p:cNvPr>
                    <p:cNvCxnSpPr>
                      <a:cxnSpLocks/>
                    </p:cNvCxnSpPr>
                    <p:nvPr/>
                  </p:nvCxnSpPr>
                  <p:spPr>
                    <a:xfrm flipV="1">
                      <a:off x="5333999"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BD067A4E-13ED-4AC8-A814-4D97D8925CE7}"/>
                        </a:ext>
                      </a:extLst>
                    </p:cNvPr>
                    <p:cNvSpPr/>
                    <p:nvPr/>
                  </p:nvSpPr>
                  <p:spPr>
                    <a:xfrm>
                      <a:off x="5729652" y="4531690"/>
                      <a:ext cx="79130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Gill Sans MT"/>
                        </a:rPr>
                        <a:t>WPQ</a:t>
                      </a:r>
                    </a:p>
                  </p:txBody>
                </p:sp>
              </p:grpSp>
              <p:sp>
                <p:nvSpPr>
                  <p:cNvPr id="48" name="矩形 47">
                    <a:extLst>
                      <a:ext uri="{FF2B5EF4-FFF2-40B4-BE49-F238E27FC236}">
                        <a16:creationId xmlns:a16="http://schemas.microsoft.com/office/drawing/2014/main" id="{03905AE5-4BF0-470B-9118-FAA699A3A1E1}"/>
                      </a:ext>
                    </a:extLst>
                  </p:cNvPr>
                  <p:cNvSpPr/>
                  <p:nvPr/>
                </p:nvSpPr>
                <p:spPr>
                  <a:xfrm>
                    <a:off x="1342293" y="1940439"/>
                    <a:ext cx="463062"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45720" rIns="91440" bIns="45720" rtlCol="0" anchor="ctr"/>
                  <a:lstStyle/>
                  <a:p>
                    <a:pPr algn="ctr"/>
                    <a:r>
                      <a:rPr lang="en-US">
                        <a:solidFill>
                          <a:schemeClr val="tx1"/>
                        </a:solidFill>
                        <a:latin typeface="Gill Sans MT"/>
                      </a:rPr>
                      <a:t>NUMA 0</a:t>
                    </a:r>
                  </a:p>
                </p:txBody>
              </p:sp>
              <p:cxnSp>
                <p:nvCxnSpPr>
                  <p:cNvPr id="50" name="直接连接符 49">
                    <a:extLst>
                      <a:ext uri="{FF2B5EF4-FFF2-40B4-BE49-F238E27FC236}">
                        <a16:creationId xmlns:a16="http://schemas.microsoft.com/office/drawing/2014/main" id="{EBAC57A4-D919-4716-A681-721958EDB71E}"/>
                      </a:ext>
                    </a:extLst>
                  </p:cNvPr>
                  <p:cNvCxnSpPr>
                    <a:cxnSpLocks/>
                    <a:stCxn id="34" idx="1"/>
                  </p:cNvCxnSpPr>
                  <p:nvPr/>
                </p:nvCxnSpPr>
                <p:spPr>
                  <a:xfrm flipH="1">
                    <a:off x="1805355" y="4144743"/>
                    <a:ext cx="674078" cy="9653"/>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F6656B47-9060-43DF-9B64-2296C012A9BF}"/>
                      </a:ext>
                    </a:extLst>
                  </p:cNvPr>
                  <p:cNvSpPr txBox="1"/>
                  <p:nvPr/>
                </p:nvSpPr>
                <p:spPr>
                  <a:xfrm>
                    <a:off x="1814148" y="3851483"/>
                    <a:ext cx="486030" cy="338554"/>
                  </a:xfrm>
                  <a:prstGeom prst="rect">
                    <a:avLst/>
                  </a:prstGeom>
                  <a:noFill/>
                </p:spPr>
                <p:txBody>
                  <a:bodyPr wrap="none" lIns="91440" tIns="45720" rIns="91440" bIns="45720" rtlCol="0" anchor="t">
                    <a:spAutoFit/>
                  </a:bodyPr>
                  <a:lstStyle/>
                  <a:p>
                    <a:r>
                      <a:rPr lang="en-US" sz="1600">
                        <a:latin typeface="Gill Sans MT"/>
                      </a:rPr>
                      <a:t>UPI</a:t>
                    </a:r>
                  </a:p>
                </p:txBody>
              </p:sp>
            </p:grpSp>
            <p:grpSp>
              <p:nvGrpSpPr>
                <p:cNvPr id="58" name="组合 57">
                  <a:extLst>
                    <a:ext uri="{FF2B5EF4-FFF2-40B4-BE49-F238E27FC236}">
                      <a16:creationId xmlns:a16="http://schemas.microsoft.com/office/drawing/2014/main" id="{D2537F65-8D49-4F1F-9118-9BCBC3C51458}"/>
                    </a:ext>
                  </a:extLst>
                </p:cNvPr>
                <p:cNvGrpSpPr/>
                <p:nvPr/>
              </p:nvGrpSpPr>
              <p:grpSpPr>
                <a:xfrm>
                  <a:off x="2499718" y="5340496"/>
                  <a:ext cx="1433380" cy="416804"/>
                  <a:chOff x="2215661" y="5345723"/>
                  <a:chExt cx="1433380" cy="416804"/>
                </a:xfrm>
              </p:grpSpPr>
              <p:sp>
                <p:nvSpPr>
                  <p:cNvPr id="55" name="矩形 54">
                    <a:extLst>
                      <a:ext uri="{FF2B5EF4-FFF2-40B4-BE49-F238E27FC236}">
                        <a16:creationId xmlns:a16="http://schemas.microsoft.com/office/drawing/2014/main" id="{DA497CC8-03BE-4BAD-A278-AC77C04DEBA9}"/>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56" name="矩形 55">
                    <a:extLst>
                      <a:ext uri="{FF2B5EF4-FFF2-40B4-BE49-F238E27FC236}">
                        <a16:creationId xmlns:a16="http://schemas.microsoft.com/office/drawing/2014/main" id="{BC024F93-F208-41BF-AB37-C092E77E3E67}"/>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矩形 56">
                    <a:extLst>
                      <a:ext uri="{FF2B5EF4-FFF2-40B4-BE49-F238E27FC236}">
                        <a16:creationId xmlns:a16="http://schemas.microsoft.com/office/drawing/2014/main" id="{160E3BDC-F790-44F5-818D-A1B20433A122}"/>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60" name="直接连接符 59">
                  <a:extLst>
                    <a:ext uri="{FF2B5EF4-FFF2-40B4-BE49-F238E27FC236}">
                      <a16:creationId xmlns:a16="http://schemas.microsoft.com/office/drawing/2014/main" id="{E5F67365-7DDE-4044-9D1B-A54001ACBD3C}"/>
                    </a:ext>
                  </a:extLst>
                </p:cNvPr>
                <p:cNvCxnSpPr>
                  <a:stCxn id="55" idx="0"/>
                </p:cNvCxnSpPr>
                <p:nvPr/>
              </p:nvCxnSpPr>
              <p:spPr>
                <a:xfrm flipH="1" flipV="1">
                  <a:off x="2962779" y="5117123"/>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23AB0B7-893F-4BDD-B3B2-420D81233B9C}"/>
                    </a:ext>
                  </a:extLst>
                </p:cNvPr>
                <p:cNvCxnSpPr>
                  <a:cxnSpLocks/>
                </p:cNvCxnSpPr>
                <p:nvPr/>
              </p:nvCxnSpPr>
              <p:spPr>
                <a:xfrm>
                  <a:off x="2962779" y="5117123"/>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82252B8E-8BCF-41BE-B2B7-E96AC3400741}"/>
                    </a:ext>
                  </a:extLst>
                </p:cNvPr>
                <p:cNvCxnSpPr>
                  <a:stCxn id="57" idx="0"/>
                </p:cNvCxnSpPr>
                <p:nvPr/>
              </p:nvCxnSpPr>
              <p:spPr>
                <a:xfrm flipV="1">
                  <a:off x="3837847"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23130E2-EA8A-42AD-B6B5-C314DCA0AA6E}"/>
                    </a:ext>
                  </a:extLst>
                </p:cNvPr>
                <p:cNvCxnSpPr>
                  <a:stCxn id="56" idx="0"/>
                </p:cNvCxnSpPr>
                <p:nvPr/>
              </p:nvCxnSpPr>
              <p:spPr>
                <a:xfrm flipV="1">
                  <a:off x="3584339"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AEFA6F65-0282-4966-AB2E-410E77E7E9C0}"/>
                    </a:ext>
                  </a:extLst>
                </p:cNvPr>
                <p:cNvCxnSpPr>
                  <a:cxnSpLocks/>
                </p:cNvCxnSpPr>
                <p:nvPr/>
              </p:nvCxnSpPr>
              <p:spPr>
                <a:xfrm flipV="1">
                  <a:off x="3149205" y="4876082"/>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27D70FC8-FB2A-4B2B-AB91-0CC8733FCCF0}"/>
                    </a:ext>
                  </a:extLst>
                </p:cNvPr>
                <p:cNvGrpSpPr/>
                <p:nvPr/>
              </p:nvGrpSpPr>
              <p:grpSpPr>
                <a:xfrm>
                  <a:off x="4111871" y="5347101"/>
                  <a:ext cx="1433380" cy="416804"/>
                  <a:chOff x="2215661" y="5345723"/>
                  <a:chExt cx="1433380" cy="416804"/>
                </a:xfrm>
              </p:grpSpPr>
              <p:sp>
                <p:nvSpPr>
                  <p:cNvPr id="72" name="矩形 71">
                    <a:extLst>
                      <a:ext uri="{FF2B5EF4-FFF2-40B4-BE49-F238E27FC236}">
                        <a16:creationId xmlns:a16="http://schemas.microsoft.com/office/drawing/2014/main" id="{6066ED55-4F6B-43BA-9558-45738C3CB7E5}"/>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73" name="矩形 72">
                    <a:extLst>
                      <a:ext uri="{FF2B5EF4-FFF2-40B4-BE49-F238E27FC236}">
                        <a16:creationId xmlns:a16="http://schemas.microsoft.com/office/drawing/2014/main" id="{5524FCDC-8ED6-4729-A007-C3D50312E562}"/>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矩形 73">
                    <a:extLst>
                      <a:ext uri="{FF2B5EF4-FFF2-40B4-BE49-F238E27FC236}">
                        <a16:creationId xmlns:a16="http://schemas.microsoft.com/office/drawing/2014/main" id="{478E5407-EB2D-4AF4-99FE-7862656536F8}"/>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75" name="直接连接符 74">
                  <a:extLst>
                    <a:ext uri="{FF2B5EF4-FFF2-40B4-BE49-F238E27FC236}">
                      <a16:creationId xmlns:a16="http://schemas.microsoft.com/office/drawing/2014/main" id="{A75661F4-BFE9-450B-BD28-16D1ED298F8D}"/>
                    </a:ext>
                  </a:extLst>
                </p:cNvPr>
                <p:cNvCxnSpPr>
                  <a:stCxn id="72" idx="0"/>
                </p:cNvCxnSpPr>
                <p:nvPr/>
              </p:nvCxnSpPr>
              <p:spPr>
                <a:xfrm flipH="1" flipV="1">
                  <a:off x="4574932" y="5123728"/>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943DD9E1-ECED-424F-9313-FEE9FF209D89}"/>
                    </a:ext>
                  </a:extLst>
                </p:cNvPr>
                <p:cNvCxnSpPr>
                  <a:cxnSpLocks/>
                </p:cNvCxnSpPr>
                <p:nvPr/>
              </p:nvCxnSpPr>
              <p:spPr>
                <a:xfrm>
                  <a:off x="4574932" y="5123728"/>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7445ED-5EEC-4096-B31C-61709E60518B}"/>
                    </a:ext>
                  </a:extLst>
                </p:cNvPr>
                <p:cNvCxnSpPr>
                  <a:stCxn id="74" idx="0"/>
                </p:cNvCxnSpPr>
                <p:nvPr/>
              </p:nvCxnSpPr>
              <p:spPr>
                <a:xfrm flipV="1">
                  <a:off x="5450000"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4496CE83-BA47-45E8-B08F-FB35F5794210}"/>
                    </a:ext>
                  </a:extLst>
                </p:cNvPr>
                <p:cNvCxnSpPr>
                  <a:stCxn id="73" idx="0"/>
                </p:cNvCxnSpPr>
                <p:nvPr/>
              </p:nvCxnSpPr>
              <p:spPr>
                <a:xfrm flipV="1">
                  <a:off x="5196492"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B0E2C37-354C-4A95-8801-E275789BA342}"/>
                    </a:ext>
                  </a:extLst>
                </p:cNvPr>
                <p:cNvCxnSpPr>
                  <a:cxnSpLocks/>
                </p:cNvCxnSpPr>
                <p:nvPr/>
              </p:nvCxnSpPr>
              <p:spPr>
                <a:xfrm flipV="1">
                  <a:off x="4761358" y="4882687"/>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19" name="组合 118">
                <a:extLst>
                  <a:ext uri="{FF2B5EF4-FFF2-40B4-BE49-F238E27FC236}">
                    <a16:creationId xmlns:a16="http://schemas.microsoft.com/office/drawing/2014/main" id="{A8386711-3D0F-4A0F-9760-4591FFA6FBF0}"/>
                  </a:ext>
                </a:extLst>
              </p:cNvPr>
              <p:cNvGrpSpPr/>
              <p:nvPr/>
            </p:nvGrpSpPr>
            <p:grpSpPr>
              <a:xfrm>
                <a:off x="6328828" y="3568790"/>
                <a:ext cx="782422" cy="1325734"/>
                <a:chOff x="6396497" y="3949236"/>
                <a:chExt cx="782422" cy="1325734"/>
              </a:xfrm>
            </p:grpSpPr>
            <p:sp>
              <p:nvSpPr>
                <p:cNvPr id="116" name="矩形 115">
                  <a:extLst>
                    <a:ext uri="{FF2B5EF4-FFF2-40B4-BE49-F238E27FC236}">
                      <a16:creationId xmlns:a16="http://schemas.microsoft.com/office/drawing/2014/main" id="{2B819148-95BC-442B-83D7-13F0294C5A5F}"/>
                    </a:ext>
                  </a:extLst>
                </p:cNvPr>
                <p:cNvSpPr/>
                <p:nvPr/>
              </p:nvSpPr>
              <p:spPr>
                <a:xfrm>
                  <a:off x="6396497" y="3949236"/>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7" name="矩形 116">
                  <a:extLst>
                    <a:ext uri="{FF2B5EF4-FFF2-40B4-BE49-F238E27FC236}">
                      <a16:creationId xmlns:a16="http://schemas.microsoft.com/office/drawing/2014/main" id="{C7EA30AE-6B3F-4F0F-8025-13F3A912C9F3}"/>
                    </a:ext>
                  </a:extLst>
                </p:cNvPr>
                <p:cNvSpPr/>
                <p:nvPr/>
              </p:nvSpPr>
              <p:spPr>
                <a:xfrm>
                  <a:off x="6396497" y="440950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8" name="矩形 117">
                  <a:extLst>
                    <a:ext uri="{FF2B5EF4-FFF2-40B4-BE49-F238E27FC236}">
                      <a16:creationId xmlns:a16="http://schemas.microsoft.com/office/drawing/2014/main" id="{F1CFAB24-8506-46B8-B8D2-487539640C61}"/>
                    </a:ext>
                  </a:extLst>
                </p:cNvPr>
                <p:cNvSpPr/>
                <p:nvPr/>
              </p:nvSpPr>
              <p:spPr>
                <a:xfrm>
                  <a:off x="6396497" y="488395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grpSp>
          <p:cxnSp>
            <p:nvCxnSpPr>
              <p:cNvPr id="121" name="直接连接符 120">
                <a:extLst>
                  <a:ext uri="{FF2B5EF4-FFF2-40B4-BE49-F238E27FC236}">
                    <a16:creationId xmlns:a16="http://schemas.microsoft.com/office/drawing/2014/main" id="{1C589AA1-A83B-4990-9A68-F7EE07B626A8}"/>
                  </a:ext>
                </a:extLst>
              </p:cNvPr>
              <p:cNvCxnSpPr>
                <a:cxnSpLocks/>
                <a:stCxn id="45" idx="3"/>
              </p:cNvCxnSpPr>
              <p:nvPr/>
            </p:nvCxnSpPr>
            <p:spPr>
              <a:xfrm>
                <a:off x="5967044" y="4680575"/>
                <a:ext cx="3617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00560554-4144-4CD8-AD65-516ECE97E1F3}"/>
                  </a:ext>
                </a:extLst>
              </p:cNvPr>
              <p:cNvCxnSpPr>
                <a:cxnSpLocks/>
              </p:cNvCxnSpPr>
              <p:nvPr/>
            </p:nvCxnSpPr>
            <p:spPr>
              <a:xfrm>
                <a:off x="6198577" y="3764296"/>
                <a:ext cx="0" cy="916278"/>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33547D0F-4B93-4E27-8011-B8873F846106}"/>
                  </a:ext>
                </a:extLst>
              </p:cNvPr>
              <p:cNvCxnSpPr>
                <a:cxnSpLocks/>
              </p:cNvCxnSpPr>
              <p:nvPr/>
            </p:nvCxnSpPr>
            <p:spPr>
              <a:xfrm>
                <a:off x="6198638" y="3771933"/>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2C163AB-659C-458D-AA93-2BC77332D904}"/>
                  </a:ext>
                </a:extLst>
              </p:cNvPr>
              <p:cNvCxnSpPr>
                <a:cxnSpLocks/>
              </p:cNvCxnSpPr>
              <p:nvPr/>
            </p:nvCxnSpPr>
            <p:spPr>
              <a:xfrm>
                <a:off x="6198639" y="4229664"/>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矩形 134">
              <a:extLst>
                <a:ext uri="{FF2B5EF4-FFF2-40B4-BE49-F238E27FC236}">
                  <a16:creationId xmlns:a16="http://schemas.microsoft.com/office/drawing/2014/main" id="{97BE0CA1-15B0-4342-A880-48EAB42963EA}"/>
                </a:ext>
              </a:extLst>
            </p:cNvPr>
            <p:cNvSpPr/>
            <p:nvPr/>
          </p:nvSpPr>
          <p:spPr>
            <a:xfrm>
              <a:off x="4645498" y="3416021"/>
              <a:ext cx="2010264" cy="1534614"/>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6" name="文本框 135">
              <a:extLst>
                <a:ext uri="{FF2B5EF4-FFF2-40B4-BE49-F238E27FC236}">
                  <a16:creationId xmlns:a16="http://schemas.microsoft.com/office/drawing/2014/main" id="{048856B3-A216-47D5-B7DF-9E395FBEB5D7}"/>
                </a:ext>
              </a:extLst>
            </p:cNvPr>
            <p:cNvSpPr txBox="1"/>
            <p:nvPr/>
          </p:nvSpPr>
          <p:spPr>
            <a:xfrm>
              <a:off x="5032361" y="3060290"/>
              <a:ext cx="1473480" cy="369332"/>
            </a:xfrm>
            <a:prstGeom prst="rect">
              <a:avLst/>
            </a:prstGeom>
            <a:noFill/>
          </p:spPr>
          <p:txBody>
            <a:bodyPr wrap="none" lIns="91440" tIns="45720" rIns="91440" bIns="45720" rtlCol="0" anchor="t">
              <a:spAutoFit/>
            </a:bodyPr>
            <a:lstStyle/>
            <a:p>
              <a:r>
                <a:rPr lang="en-US">
                  <a:solidFill>
                    <a:schemeClr val="accent2"/>
                  </a:solidFill>
                  <a:latin typeface="Gill Sans MT"/>
                </a:rPr>
                <a:t>ADR Domain</a:t>
              </a:r>
            </a:p>
          </p:txBody>
        </p:sp>
        <p:sp>
          <p:nvSpPr>
            <p:cNvPr id="137" name="文本框 136">
              <a:extLst>
                <a:ext uri="{FF2B5EF4-FFF2-40B4-BE49-F238E27FC236}">
                  <a16:creationId xmlns:a16="http://schemas.microsoft.com/office/drawing/2014/main" id="{AEA2F3FF-61FC-4B0E-B7B1-48C9175F3D40}"/>
                </a:ext>
              </a:extLst>
            </p:cNvPr>
            <p:cNvSpPr txBox="1"/>
            <p:nvPr/>
          </p:nvSpPr>
          <p:spPr>
            <a:xfrm>
              <a:off x="5082179" y="2203750"/>
              <a:ext cx="1576072" cy="369332"/>
            </a:xfrm>
            <a:prstGeom prst="rect">
              <a:avLst/>
            </a:prstGeom>
            <a:noFill/>
          </p:spPr>
          <p:txBody>
            <a:bodyPr wrap="none" lIns="91440" tIns="45720" rIns="91440" bIns="45720" rtlCol="0" anchor="t">
              <a:spAutoFit/>
            </a:bodyPr>
            <a:lstStyle/>
            <a:p>
              <a:r>
                <a:rPr lang="en-US" err="1">
                  <a:solidFill>
                    <a:schemeClr val="accent6">
                      <a:lumMod val="75000"/>
                    </a:schemeClr>
                  </a:solidFill>
                  <a:latin typeface="Gill Sans MT"/>
                </a:rPr>
                <a:t>eADR</a:t>
              </a:r>
              <a:r>
                <a:rPr lang="en-US">
                  <a:solidFill>
                    <a:schemeClr val="accent6">
                      <a:lumMod val="75000"/>
                    </a:schemeClr>
                  </a:solidFill>
                  <a:latin typeface="Gill Sans MT"/>
                </a:rPr>
                <a:t> Domain</a:t>
              </a:r>
            </a:p>
          </p:txBody>
        </p:sp>
        <p:sp>
          <p:nvSpPr>
            <p:cNvPr id="138" name="矩形 137">
              <a:extLst>
                <a:ext uri="{FF2B5EF4-FFF2-40B4-BE49-F238E27FC236}">
                  <a16:creationId xmlns:a16="http://schemas.microsoft.com/office/drawing/2014/main" id="{D25C9F99-5DB2-4B27-AF6B-F1049F442FDB}"/>
                </a:ext>
              </a:extLst>
            </p:cNvPr>
            <p:cNvSpPr/>
            <p:nvPr/>
          </p:nvSpPr>
          <p:spPr>
            <a:xfrm>
              <a:off x="1824940" y="2601015"/>
              <a:ext cx="4879024" cy="2398838"/>
            </a:xfrm>
            <a:prstGeom prst="rect">
              <a:avLst/>
            </a:prstGeom>
            <a:noFill/>
            <a:ln w="28575">
              <a:solidFill>
                <a:schemeClr val="accent6">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70" name="组合 69">
            <a:extLst>
              <a:ext uri="{FF2B5EF4-FFF2-40B4-BE49-F238E27FC236}">
                <a16:creationId xmlns:a16="http://schemas.microsoft.com/office/drawing/2014/main" id="{9757DA00-D34A-4417-9ED0-C9A42B5A6E0C}"/>
              </a:ext>
            </a:extLst>
          </p:cNvPr>
          <p:cNvGrpSpPr/>
          <p:nvPr/>
        </p:nvGrpSpPr>
        <p:grpSpPr>
          <a:xfrm>
            <a:off x="7373757" y="1689163"/>
            <a:ext cx="4033000" cy="3453715"/>
            <a:chOff x="931984" y="1871772"/>
            <a:chExt cx="4033000" cy="3453715"/>
          </a:xfrm>
        </p:grpSpPr>
        <p:grpSp>
          <p:nvGrpSpPr>
            <p:cNvPr id="81" name="组合 80">
              <a:extLst>
                <a:ext uri="{FF2B5EF4-FFF2-40B4-BE49-F238E27FC236}">
                  <a16:creationId xmlns:a16="http://schemas.microsoft.com/office/drawing/2014/main" id="{C4AD8A45-4FDB-44A0-9B3E-D12ABF4682FF}"/>
                </a:ext>
              </a:extLst>
            </p:cNvPr>
            <p:cNvGrpSpPr/>
            <p:nvPr/>
          </p:nvGrpSpPr>
          <p:grpSpPr>
            <a:xfrm>
              <a:off x="931984" y="1871772"/>
              <a:ext cx="4033000" cy="3453715"/>
              <a:chOff x="931984" y="1871772"/>
              <a:chExt cx="4033000" cy="3453715"/>
            </a:xfrm>
          </p:grpSpPr>
          <p:grpSp>
            <p:nvGrpSpPr>
              <p:cNvPr id="84" name="组合 83">
                <a:extLst>
                  <a:ext uri="{FF2B5EF4-FFF2-40B4-BE49-F238E27FC236}">
                    <a16:creationId xmlns:a16="http://schemas.microsoft.com/office/drawing/2014/main" id="{F87CC0F7-EC99-4DC8-9E33-E1DCA79923D1}"/>
                  </a:ext>
                </a:extLst>
              </p:cNvPr>
              <p:cNvGrpSpPr/>
              <p:nvPr/>
            </p:nvGrpSpPr>
            <p:grpSpPr>
              <a:xfrm>
                <a:off x="931984" y="1871772"/>
                <a:ext cx="4033000" cy="3453715"/>
                <a:chOff x="7044574" y="1595467"/>
                <a:chExt cx="4033000" cy="3453715"/>
              </a:xfrm>
            </p:grpSpPr>
            <p:grpSp>
              <p:nvGrpSpPr>
                <p:cNvPr id="89" name="组合 88">
                  <a:extLst>
                    <a:ext uri="{FF2B5EF4-FFF2-40B4-BE49-F238E27FC236}">
                      <a16:creationId xmlns:a16="http://schemas.microsoft.com/office/drawing/2014/main" id="{96410F5D-C53E-4E61-BFA2-ABF7BE5108EA}"/>
                    </a:ext>
                  </a:extLst>
                </p:cNvPr>
                <p:cNvGrpSpPr/>
                <p:nvPr/>
              </p:nvGrpSpPr>
              <p:grpSpPr>
                <a:xfrm>
                  <a:off x="7044574" y="1595467"/>
                  <a:ext cx="4033000" cy="3453715"/>
                  <a:chOff x="6596529" y="1537654"/>
                  <a:chExt cx="4033000" cy="3453715"/>
                </a:xfrm>
              </p:grpSpPr>
              <p:grpSp>
                <p:nvGrpSpPr>
                  <p:cNvPr id="95" name="组合 94">
                    <a:extLst>
                      <a:ext uri="{FF2B5EF4-FFF2-40B4-BE49-F238E27FC236}">
                        <a16:creationId xmlns:a16="http://schemas.microsoft.com/office/drawing/2014/main" id="{D8901F00-2BA5-4C21-A812-528768097342}"/>
                      </a:ext>
                    </a:extLst>
                  </p:cNvPr>
                  <p:cNvGrpSpPr/>
                  <p:nvPr/>
                </p:nvGrpSpPr>
                <p:grpSpPr>
                  <a:xfrm>
                    <a:off x="6596529" y="1537654"/>
                    <a:ext cx="3711388" cy="1157263"/>
                    <a:chOff x="6429187" y="1919203"/>
                    <a:chExt cx="3711388" cy="1157263"/>
                  </a:xfrm>
                </p:grpSpPr>
                <p:sp>
                  <p:nvSpPr>
                    <p:cNvPr id="102" name="矩形 101">
                      <a:extLst>
                        <a:ext uri="{FF2B5EF4-FFF2-40B4-BE49-F238E27FC236}">
                          <a16:creationId xmlns:a16="http://schemas.microsoft.com/office/drawing/2014/main" id="{EDAB447D-F2B0-4587-9160-B128D56939B5}"/>
                        </a:ext>
                      </a:extLst>
                    </p:cNvPr>
                    <p:cNvSpPr/>
                    <p:nvPr/>
                  </p:nvSpPr>
                  <p:spPr>
                    <a:xfrm>
                      <a:off x="6429187" y="2316614"/>
                      <a:ext cx="3711388" cy="7598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nvGrpSpPr>
                    <p:cNvPr id="103" name="组合 102">
                      <a:extLst>
                        <a:ext uri="{FF2B5EF4-FFF2-40B4-BE49-F238E27FC236}">
                          <a16:creationId xmlns:a16="http://schemas.microsoft.com/office/drawing/2014/main" id="{1F8FACAD-36A4-4137-ACF7-FBF1CF82E2AE}"/>
                        </a:ext>
                      </a:extLst>
                    </p:cNvPr>
                    <p:cNvGrpSpPr/>
                    <p:nvPr/>
                  </p:nvGrpSpPr>
                  <p:grpSpPr>
                    <a:xfrm>
                      <a:off x="6500447" y="1919203"/>
                      <a:ext cx="2934872" cy="961236"/>
                      <a:chOff x="6611946" y="1721656"/>
                      <a:chExt cx="2934872" cy="961236"/>
                    </a:xfrm>
                  </p:grpSpPr>
                  <p:grpSp>
                    <p:nvGrpSpPr>
                      <p:cNvPr id="105" name="组合 104">
                        <a:extLst>
                          <a:ext uri="{FF2B5EF4-FFF2-40B4-BE49-F238E27FC236}">
                            <a16:creationId xmlns:a16="http://schemas.microsoft.com/office/drawing/2014/main" id="{7B347A1F-A651-44E9-95B6-B9FD6390FD7D}"/>
                          </a:ext>
                        </a:extLst>
                      </p:cNvPr>
                      <p:cNvGrpSpPr/>
                      <p:nvPr/>
                    </p:nvGrpSpPr>
                    <p:grpSpPr>
                      <a:xfrm>
                        <a:off x="6615953" y="2366682"/>
                        <a:ext cx="2151528" cy="275067"/>
                        <a:chOff x="6615953" y="2366682"/>
                        <a:chExt cx="2151528" cy="275067"/>
                      </a:xfrm>
                      <a:solidFill>
                        <a:schemeClr val="accent1"/>
                      </a:solidFill>
                    </p:grpSpPr>
                    <p:sp>
                      <p:nvSpPr>
                        <p:cNvPr id="111" name="矩形 110">
                          <a:extLst>
                            <a:ext uri="{FF2B5EF4-FFF2-40B4-BE49-F238E27FC236}">
                              <a16:creationId xmlns:a16="http://schemas.microsoft.com/office/drawing/2014/main" id="{51068494-AA6C-4A49-8A8A-8B7ABA846957}"/>
                            </a:ext>
                          </a:extLst>
                        </p:cNvPr>
                        <p:cNvSpPr/>
                        <p:nvPr/>
                      </p:nvSpPr>
                      <p:spPr>
                        <a:xfrm>
                          <a:off x="6615953"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2" name="矩形 111">
                          <a:extLst>
                            <a:ext uri="{FF2B5EF4-FFF2-40B4-BE49-F238E27FC236}">
                              <a16:creationId xmlns:a16="http://schemas.microsoft.com/office/drawing/2014/main" id="{88BD31F5-3480-48BA-A885-9A15868350F0}"/>
                            </a:ext>
                          </a:extLst>
                        </p:cNvPr>
                        <p:cNvSpPr/>
                        <p:nvPr/>
                      </p:nvSpPr>
                      <p:spPr>
                        <a:xfrm>
                          <a:off x="6884894"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3" name="矩形 112">
                          <a:extLst>
                            <a:ext uri="{FF2B5EF4-FFF2-40B4-BE49-F238E27FC236}">
                              <a16:creationId xmlns:a16="http://schemas.microsoft.com/office/drawing/2014/main" id="{B368F75B-0A55-41D0-BF98-DE98F58AA08D}"/>
                            </a:ext>
                          </a:extLst>
                        </p:cNvPr>
                        <p:cNvSpPr/>
                        <p:nvPr/>
                      </p:nvSpPr>
                      <p:spPr>
                        <a:xfrm>
                          <a:off x="7153835"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4" name="矩形 113">
                          <a:extLst>
                            <a:ext uri="{FF2B5EF4-FFF2-40B4-BE49-F238E27FC236}">
                              <a16:creationId xmlns:a16="http://schemas.microsoft.com/office/drawing/2014/main" id="{62EED2C5-1EF1-499C-95A2-C86E8601C4B4}"/>
                            </a:ext>
                          </a:extLst>
                        </p:cNvPr>
                        <p:cNvSpPr/>
                        <p:nvPr/>
                      </p:nvSpPr>
                      <p:spPr>
                        <a:xfrm>
                          <a:off x="7422776"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5" name="矩形 114">
                          <a:extLst>
                            <a:ext uri="{FF2B5EF4-FFF2-40B4-BE49-F238E27FC236}">
                              <a16:creationId xmlns:a16="http://schemas.microsoft.com/office/drawing/2014/main" id="{AB6E08F2-BA4C-4840-8006-4C2FF94D7CDC}"/>
                            </a:ext>
                          </a:extLst>
                        </p:cNvPr>
                        <p:cNvSpPr/>
                        <p:nvPr/>
                      </p:nvSpPr>
                      <p:spPr>
                        <a:xfrm>
                          <a:off x="7691717"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0" name="矩形 119">
                          <a:extLst>
                            <a:ext uri="{FF2B5EF4-FFF2-40B4-BE49-F238E27FC236}">
                              <a16:creationId xmlns:a16="http://schemas.microsoft.com/office/drawing/2014/main" id="{DCE3382D-74A9-4231-A142-F54869A08400}"/>
                            </a:ext>
                          </a:extLst>
                        </p:cNvPr>
                        <p:cNvSpPr/>
                        <p:nvPr/>
                      </p:nvSpPr>
                      <p:spPr>
                        <a:xfrm>
                          <a:off x="7960658"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3" name="矩形 122">
                          <a:extLst>
                            <a:ext uri="{FF2B5EF4-FFF2-40B4-BE49-F238E27FC236}">
                              <a16:creationId xmlns:a16="http://schemas.microsoft.com/office/drawing/2014/main" id="{EC1360E9-5026-4284-B887-24B439AC878C}"/>
                            </a:ext>
                          </a:extLst>
                        </p:cNvPr>
                        <p:cNvSpPr/>
                        <p:nvPr/>
                      </p:nvSpPr>
                      <p:spPr>
                        <a:xfrm>
                          <a:off x="8229599"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4" name="矩形 123">
                          <a:extLst>
                            <a:ext uri="{FF2B5EF4-FFF2-40B4-BE49-F238E27FC236}">
                              <a16:creationId xmlns:a16="http://schemas.microsoft.com/office/drawing/2014/main" id="{97196239-0612-4CF1-9198-4E805AC69961}"/>
                            </a:ext>
                          </a:extLst>
                        </p:cNvPr>
                        <p:cNvSpPr/>
                        <p:nvPr/>
                      </p:nvSpPr>
                      <p:spPr>
                        <a:xfrm>
                          <a:off x="8498540"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grpSp>
                    <p:nvGrpSpPr>
                      <p:cNvPr id="106" name="组合 105">
                        <a:extLst>
                          <a:ext uri="{FF2B5EF4-FFF2-40B4-BE49-F238E27FC236}">
                            <a16:creationId xmlns:a16="http://schemas.microsoft.com/office/drawing/2014/main" id="{948225C9-B8A7-4FC6-851D-3CC896B5EF79}"/>
                          </a:ext>
                        </a:extLst>
                      </p:cNvPr>
                      <p:cNvGrpSpPr/>
                      <p:nvPr/>
                    </p:nvGrpSpPr>
                    <p:grpSpPr>
                      <a:xfrm>
                        <a:off x="7751481" y="1920361"/>
                        <a:ext cx="1016000" cy="446321"/>
                        <a:chOff x="6514353" y="1494118"/>
                        <a:chExt cx="1016000" cy="446321"/>
                      </a:xfrm>
                    </p:grpSpPr>
                    <p:cxnSp>
                      <p:nvCxnSpPr>
                        <p:cNvPr id="109" name="直接连接符 108">
                          <a:extLst>
                            <a:ext uri="{FF2B5EF4-FFF2-40B4-BE49-F238E27FC236}">
                              <a16:creationId xmlns:a16="http://schemas.microsoft.com/office/drawing/2014/main" id="{D963600E-F903-4F89-9E22-B49F0D262705}"/>
                            </a:ext>
                          </a:extLst>
                        </p:cNvPr>
                        <p:cNvCxnSpPr/>
                        <p:nvPr/>
                      </p:nvCxnSpPr>
                      <p:spPr>
                        <a:xfrm>
                          <a:off x="6514353" y="1494118"/>
                          <a:ext cx="101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直接箭头连接符 109">
                          <a:extLst>
                            <a:ext uri="{FF2B5EF4-FFF2-40B4-BE49-F238E27FC236}">
                              <a16:creationId xmlns:a16="http://schemas.microsoft.com/office/drawing/2014/main" id="{0019AA89-2189-45D2-9F3D-0A5AFF6F6A2E}"/>
                            </a:ext>
                          </a:extLst>
                        </p:cNvPr>
                        <p:cNvCxnSpPr/>
                        <p:nvPr/>
                      </p:nvCxnSpPr>
                      <p:spPr>
                        <a:xfrm>
                          <a:off x="7530353" y="1494118"/>
                          <a:ext cx="0" cy="4463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107" name="文本框 106">
                        <a:extLst>
                          <a:ext uri="{FF2B5EF4-FFF2-40B4-BE49-F238E27FC236}">
                            <a16:creationId xmlns:a16="http://schemas.microsoft.com/office/drawing/2014/main" id="{B29CB2F4-12EF-4023-A69E-CA3887C00789}"/>
                          </a:ext>
                        </a:extLst>
                      </p:cNvPr>
                      <p:cNvSpPr txBox="1"/>
                      <p:nvPr/>
                    </p:nvSpPr>
                    <p:spPr>
                      <a:xfrm>
                        <a:off x="6611946" y="1721656"/>
                        <a:ext cx="1191352" cy="369332"/>
                      </a:xfrm>
                      <a:prstGeom prst="rect">
                        <a:avLst/>
                      </a:prstGeom>
                      <a:noFill/>
                      <a:ln w="19050">
                        <a:noFill/>
                      </a:ln>
                    </p:spPr>
                    <p:txBody>
                      <a:bodyPr wrap="none" rtlCol="0">
                        <a:spAutoFit/>
                      </a:bodyPr>
                      <a:lstStyle/>
                      <a:p>
                        <a:r>
                          <a:rPr lang="en-US">
                            <a:latin typeface="Gill Sans MT"/>
                          </a:rPr>
                          <a:t>From CPU</a:t>
                        </a:r>
                      </a:p>
                    </p:txBody>
                  </p:sp>
                  <p:sp>
                    <p:nvSpPr>
                      <p:cNvPr id="108" name="文本框 107">
                        <a:extLst>
                          <a:ext uri="{FF2B5EF4-FFF2-40B4-BE49-F238E27FC236}">
                            <a16:creationId xmlns:a16="http://schemas.microsoft.com/office/drawing/2014/main" id="{6211F6C5-06CF-4E6F-B7F2-092016EE6D67}"/>
                          </a:ext>
                        </a:extLst>
                      </p:cNvPr>
                      <p:cNvSpPr txBox="1"/>
                      <p:nvPr/>
                    </p:nvSpPr>
                    <p:spPr>
                      <a:xfrm>
                        <a:off x="8813925" y="2313560"/>
                        <a:ext cx="732893" cy="369332"/>
                      </a:xfrm>
                      <a:prstGeom prst="rect">
                        <a:avLst/>
                      </a:prstGeom>
                      <a:noFill/>
                      <a:ln w="19050">
                        <a:noFill/>
                      </a:ln>
                    </p:spPr>
                    <p:txBody>
                      <a:bodyPr wrap="none" rtlCol="0">
                        <a:spAutoFit/>
                      </a:bodyPr>
                      <a:lstStyle/>
                      <a:p>
                        <a:r>
                          <a:rPr lang="en-US">
                            <a:latin typeface="Gill Sans MT"/>
                          </a:rPr>
                          <a:t>WPQ</a:t>
                        </a:r>
                      </a:p>
                    </p:txBody>
                  </p:sp>
                </p:grpSp>
                <p:sp>
                  <p:nvSpPr>
                    <p:cNvPr id="104" name="文本框 103">
                      <a:extLst>
                        <a:ext uri="{FF2B5EF4-FFF2-40B4-BE49-F238E27FC236}">
                          <a16:creationId xmlns:a16="http://schemas.microsoft.com/office/drawing/2014/main" id="{9D5F1B04-3DE5-45FD-8FF9-A1FCC8CD2FFB}"/>
                        </a:ext>
                      </a:extLst>
                    </p:cNvPr>
                    <p:cNvSpPr txBox="1"/>
                    <p:nvPr/>
                  </p:nvSpPr>
                  <p:spPr>
                    <a:xfrm>
                      <a:off x="9538072" y="2316614"/>
                      <a:ext cx="579005" cy="369332"/>
                    </a:xfrm>
                    <a:prstGeom prst="rect">
                      <a:avLst/>
                    </a:prstGeom>
                    <a:noFill/>
                    <a:ln w="19050">
                      <a:noFill/>
                    </a:ln>
                  </p:spPr>
                  <p:txBody>
                    <a:bodyPr wrap="none" rtlCol="0">
                      <a:spAutoFit/>
                    </a:bodyPr>
                    <a:lstStyle/>
                    <a:p>
                      <a:r>
                        <a:rPr lang="en-US" err="1">
                          <a:latin typeface="Gill Sans MT"/>
                        </a:rPr>
                        <a:t>iMC</a:t>
                      </a:r>
                      <a:endParaRPr lang="en-US">
                        <a:latin typeface="Gill Sans MT"/>
                      </a:endParaRPr>
                    </a:p>
                  </p:txBody>
                </p:sp>
              </p:grpSp>
              <p:sp>
                <p:nvSpPr>
                  <p:cNvPr id="96" name="矩形 95">
                    <a:extLst>
                      <a:ext uri="{FF2B5EF4-FFF2-40B4-BE49-F238E27FC236}">
                        <a16:creationId xmlns:a16="http://schemas.microsoft.com/office/drawing/2014/main" id="{BD43D210-8B3C-4B7D-BAE9-772442076624}"/>
                      </a:ext>
                    </a:extLst>
                  </p:cNvPr>
                  <p:cNvSpPr/>
                  <p:nvPr/>
                </p:nvSpPr>
                <p:spPr>
                  <a:xfrm>
                    <a:off x="6596529" y="3167210"/>
                    <a:ext cx="4033000" cy="182415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97" name="矩形 96">
                    <a:extLst>
                      <a:ext uri="{FF2B5EF4-FFF2-40B4-BE49-F238E27FC236}">
                        <a16:creationId xmlns:a16="http://schemas.microsoft.com/office/drawing/2014/main" id="{FF337AA7-61FA-4CE3-9AD7-CCA2E8F40A62}"/>
                      </a:ext>
                    </a:extLst>
                  </p:cNvPr>
                  <p:cNvSpPr/>
                  <p:nvPr/>
                </p:nvSpPr>
                <p:spPr>
                  <a:xfrm>
                    <a:off x="6667789" y="3298472"/>
                    <a:ext cx="1418936" cy="276412"/>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XPController</a:t>
                    </a:r>
                    <a:endParaRPr lang="en-US">
                      <a:solidFill>
                        <a:schemeClr val="tx1"/>
                      </a:solidFill>
                      <a:latin typeface="Gill Sans MT"/>
                    </a:endParaRPr>
                  </a:p>
                </p:txBody>
              </p:sp>
              <p:sp>
                <p:nvSpPr>
                  <p:cNvPr id="98" name="矩形 97">
                    <a:extLst>
                      <a:ext uri="{FF2B5EF4-FFF2-40B4-BE49-F238E27FC236}">
                        <a16:creationId xmlns:a16="http://schemas.microsoft.com/office/drawing/2014/main" id="{B0E14C72-EC6A-4F1C-A6C5-AC9D61D3C530}"/>
                      </a:ext>
                    </a:extLst>
                  </p:cNvPr>
                  <p:cNvSpPr/>
                  <p:nvPr/>
                </p:nvSpPr>
                <p:spPr>
                  <a:xfrm>
                    <a:off x="6653063" y="3671587"/>
                    <a:ext cx="1418936" cy="276412"/>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XPBuffer</a:t>
                    </a:r>
                    <a:endParaRPr lang="en-US" sz="2000">
                      <a:solidFill>
                        <a:schemeClr val="tx1"/>
                      </a:solidFill>
                      <a:latin typeface="Gill Sans MT"/>
                    </a:endParaRPr>
                  </a:p>
                </p:txBody>
              </p:sp>
              <p:sp>
                <p:nvSpPr>
                  <p:cNvPr id="99" name="矩形 98">
                    <a:extLst>
                      <a:ext uri="{FF2B5EF4-FFF2-40B4-BE49-F238E27FC236}">
                        <a16:creationId xmlns:a16="http://schemas.microsoft.com/office/drawing/2014/main" id="{3B70D141-AE7B-4EE6-8B11-B15E94AB6290}"/>
                      </a:ext>
                    </a:extLst>
                  </p:cNvPr>
                  <p:cNvSpPr/>
                  <p:nvPr/>
                </p:nvSpPr>
                <p:spPr>
                  <a:xfrm>
                    <a:off x="6679223" y="4236355"/>
                    <a:ext cx="3864582" cy="646331"/>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a:solidFill>
                        <a:schemeClr val="tx1"/>
                      </a:solidFill>
                      <a:latin typeface="Gill Sans MT"/>
                    </a:endParaRPr>
                  </a:p>
                </p:txBody>
              </p:sp>
              <p:sp>
                <p:nvSpPr>
                  <p:cNvPr id="100" name="文本框 99">
                    <a:extLst>
                      <a:ext uri="{FF2B5EF4-FFF2-40B4-BE49-F238E27FC236}">
                        <a16:creationId xmlns:a16="http://schemas.microsoft.com/office/drawing/2014/main" id="{870F1431-978E-4C38-9DBE-93C1EF59FEAF}"/>
                      </a:ext>
                    </a:extLst>
                  </p:cNvPr>
                  <p:cNvSpPr txBox="1"/>
                  <p:nvPr/>
                </p:nvSpPr>
                <p:spPr>
                  <a:xfrm>
                    <a:off x="6667789" y="4258410"/>
                    <a:ext cx="1197764" cy="646331"/>
                  </a:xfrm>
                  <a:prstGeom prst="rect">
                    <a:avLst/>
                  </a:prstGeom>
                  <a:noFill/>
                  <a:ln w="19050">
                    <a:noFill/>
                  </a:ln>
                </p:spPr>
                <p:txBody>
                  <a:bodyPr wrap="none" rtlCol="0">
                    <a:spAutoFit/>
                  </a:bodyPr>
                  <a:lstStyle/>
                  <a:p>
                    <a:r>
                      <a:rPr lang="en-US">
                        <a:latin typeface="Gill Sans MT"/>
                      </a:rPr>
                      <a:t>3D-Xpoint</a:t>
                    </a:r>
                  </a:p>
                  <a:p>
                    <a:r>
                      <a:rPr lang="en-US">
                        <a:latin typeface="Gill Sans MT"/>
                      </a:rPr>
                      <a:t>Media</a:t>
                    </a:r>
                  </a:p>
                </p:txBody>
              </p:sp>
              <p:sp>
                <p:nvSpPr>
                  <p:cNvPr id="101" name="矩形 100">
                    <a:extLst>
                      <a:ext uri="{FF2B5EF4-FFF2-40B4-BE49-F238E27FC236}">
                        <a16:creationId xmlns:a16="http://schemas.microsoft.com/office/drawing/2014/main" id="{78C81CAB-657C-476B-9916-729500B0CB53}"/>
                      </a:ext>
                    </a:extLst>
                  </p:cNvPr>
                  <p:cNvSpPr/>
                  <p:nvPr/>
                </p:nvSpPr>
                <p:spPr>
                  <a:xfrm>
                    <a:off x="9096713" y="3671587"/>
                    <a:ext cx="1418936" cy="276412"/>
                  </a:xfrm>
                  <a:prstGeom prst="rect">
                    <a:avLst/>
                  </a:prstGeom>
                  <a:ln w="190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XPPrefetcher</a:t>
                    </a:r>
                    <a:endParaRPr lang="en-US" sz="2000">
                      <a:solidFill>
                        <a:schemeClr val="tx1"/>
                      </a:solidFill>
                      <a:latin typeface="Gill Sans MT"/>
                    </a:endParaRPr>
                  </a:p>
                </p:txBody>
              </p:sp>
            </p:grpSp>
            <p:sp>
              <p:nvSpPr>
                <p:cNvPr id="90" name="矩形 89">
                  <a:extLst>
                    <a:ext uri="{FF2B5EF4-FFF2-40B4-BE49-F238E27FC236}">
                      <a16:creationId xmlns:a16="http://schemas.microsoft.com/office/drawing/2014/main" id="{5EB901BD-D804-4356-ABC3-F01362393150}"/>
                    </a:ext>
                  </a:extLst>
                </p:cNvPr>
                <p:cNvSpPr/>
                <p:nvPr/>
              </p:nvSpPr>
              <p:spPr>
                <a:xfrm>
                  <a:off x="8250259" y="4340249"/>
                  <a:ext cx="1309225" cy="535832"/>
                </a:xfrm>
                <a:prstGeom prst="rect">
                  <a:avLst/>
                </a:prstGeom>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latin typeface="Gill Sans MT"/>
                    </a:rPr>
                    <a:t>Directory Information</a:t>
                  </a:r>
                </a:p>
              </p:txBody>
            </p:sp>
            <p:sp>
              <p:nvSpPr>
                <p:cNvPr id="91" name="矩形 90">
                  <a:extLst>
                    <a:ext uri="{FF2B5EF4-FFF2-40B4-BE49-F238E27FC236}">
                      <a16:creationId xmlns:a16="http://schemas.microsoft.com/office/drawing/2014/main" id="{9701CF8B-D598-4955-B39F-6021FC15AC6A}"/>
                    </a:ext>
                  </a:extLst>
                </p:cNvPr>
                <p:cNvSpPr/>
                <p:nvPr/>
              </p:nvSpPr>
              <p:spPr>
                <a:xfrm>
                  <a:off x="9642178" y="4340249"/>
                  <a:ext cx="587672" cy="535832"/>
                </a:xfrm>
                <a:prstGeom prst="rect">
                  <a:avLst/>
                </a:prstGeom>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solidFill>
                        <a:schemeClr val="tx1"/>
                      </a:solidFill>
                      <a:latin typeface="Gill Sans MT"/>
                    </a:rPr>
                    <a:t>AIT</a:t>
                  </a:r>
                  <a:endParaRPr lang="en-US">
                    <a:solidFill>
                      <a:schemeClr val="tx1"/>
                    </a:solidFill>
                    <a:latin typeface="Gill Sans MT"/>
                  </a:endParaRPr>
                </a:p>
              </p:txBody>
            </p:sp>
            <p:sp>
              <p:nvSpPr>
                <p:cNvPr id="92" name="矩形 91">
                  <a:extLst>
                    <a:ext uri="{FF2B5EF4-FFF2-40B4-BE49-F238E27FC236}">
                      <a16:creationId xmlns:a16="http://schemas.microsoft.com/office/drawing/2014/main" id="{A3F3A3D8-3953-4220-B765-3A81A3726CC3}"/>
                    </a:ext>
                  </a:extLst>
                </p:cNvPr>
                <p:cNvSpPr/>
                <p:nvPr/>
              </p:nvSpPr>
              <p:spPr>
                <a:xfrm>
                  <a:off x="10319038" y="4336611"/>
                  <a:ext cx="587672" cy="535832"/>
                </a:xfrm>
                <a:prstGeom prst="rect">
                  <a:avLst/>
                </a:prstGeom>
                <a:solidFill>
                  <a:srgbClr val="FFC000"/>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solidFill>
                        <a:schemeClr val="tx1"/>
                      </a:solidFill>
                      <a:latin typeface="Gill Sans MT"/>
                    </a:rPr>
                    <a:t>Data</a:t>
                  </a:r>
                  <a:endParaRPr lang="en-US">
                    <a:solidFill>
                      <a:schemeClr val="tx1"/>
                    </a:solidFill>
                    <a:latin typeface="Gill Sans MT"/>
                  </a:endParaRPr>
                </a:p>
              </p:txBody>
            </p:sp>
            <p:cxnSp>
              <p:nvCxnSpPr>
                <p:cNvPr id="93" name="直接箭头连接符 92">
                  <a:extLst>
                    <a:ext uri="{FF2B5EF4-FFF2-40B4-BE49-F238E27FC236}">
                      <a16:creationId xmlns:a16="http://schemas.microsoft.com/office/drawing/2014/main" id="{D373DB8A-F6CE-432F-87D9-B73B43B534BF}"/>
                    </a:ext>
                  </a:extLst>
                </p:cNvPr>
                <p:cNvCxnSpPr>
                  <a:cxnSpLocks/>
                  <a:stCxn id="111" idx="2"/>
                </p:cNvCxnSpPr>
                <p:nvPr/>
              </p:nvCxnSpPr>
              <p:spPr>
                <a:xfrm flipH="1">
                  <a:off x="7254311" y="2515560"/>
                  <a:ext cx="1" cy="847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文本框 93">
                  <a:extLst>
                    <a:ext uri="{FF2B5EF4-FFF2-40B4-BE49-F238E27FC236}">
                      <a16:creationId xmlns:a16="http://schemas.microsoft.com/office/drawing/2014/main" id="{084CAD2E-EAA2-496B-B701-F3DEB23B0305}"/>
                    </a:ext>
                  </a:extLst>
                </p:cNvPr>
                <p:cNvSpPr txBox="1"/>
                <p:nvPr/>
              </p:nvSpPr>
              <p:spPr>
                <a:xfrm>
                  <a:off x="7354600" y="2672565"/>
                  <a:ext cx="1399742" cy="584775"/>
                </a:xfrm>
                <a:prstGeom prst="rect">
                  <a:avLst/>
                </a:prstGeom>
                <a:noFill/>
                <a:ln w="19050">
                  <a:noFill/>
                </a:ln>
              </p:spPr>
              <p:txBody>
                <a:bodyPr wrap="none" rtlCol="0">
                  <a:spAutoFit/>
                </a:bodyPr>
                <a:lstStyle/>
                <a:p>
                  <a:r>
                    <a:rPr lang="en-US" altLang="zh-CN" sz="1600" dirty="0">
                      <a:solidFill>
                        <a:srgbClr val="FF0000"/>
                      </a:solidFill>
                      <a:latin typeface="Gill Sans MT"/>
                    </a:rPr>
                    <a:t>DDR-T</a:t>
                  </a:r>
                </a:p>
                <a:p>
                  <a:r>
                    <a:rPr lang="en-US" altLang="zh-CN" sz="1600" dirty="0" err="1">
                      <a:solidFill>
                        <a:srgbClr val="FF0000"/>
                      </a:solidFill>
                      <a:latin typeface="Gill Sans MT"/>
                    </a:rPr>
                    <a:t>Cacheline</a:t>
                  </a:r>
                  <a:r>
                    <a:rPr lang="en-US" altLang="zh-CN" sz="1600" dirty="0">
                      <a:solidFill>
                        <a:srgbClr val="FF0000"/>
                      </a:solidFill>
                      <a:latin typeface="Gill Sans MT"/>
                    </a:rPr>
                    <a:t> 64B</a:t>
                  </a:r>
                  <a:endParaRPr lang="en-US" sz="1600" dirty="0">
                    <a:solidFill>
                      <a:srgbClr val="FF0000"/>
                    </a:solidFill>
                    <a:latin typeface="Gill Sans MT"/>
                  </a:endParaRPr>
                </a:p>
              </p:txBody>
            </p:sp>
          </p:grpSp>
          <p:cxnSp>
            <p:nvCxnSpPr>
              <p:cNvPr id="85" name="直接连接符 84">
                <a:extLst>
                  <a:ext uri="{FF2B5EF4-FFF2-40B4-BE49-F238E27FC236}">
                    <a16:creationId xmlns:a16="http://schemas.microsoft.com/office/drawing/2014/main" id="{0BD7F235-613F-4932-9863-3052CE72D2A7}"/>
                  </a:ext>
                </a:extLst>
              </p:cNvPr>
              <p:cNvCxnSpPr>
                <a:cxnSpLocks/>
                <a:stCxn id="97" idx="2"/>
              </p:cNvCxnSpPr>
              <p:nvPr/>
            </p:nvCxnSpPr>
            <p:spPr>
              <a:xfrm>
                <a:off x="1712712" y="3909002"/>
                <a:ext cx="0" cy="89257"/>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51916715-757B-47D7-8012-9F9F2E3AB896}"/>
                  </a:ext>
                </a:extLst>
              </p:cNvPr>
              <p:cNvCxnSpPr>
                <a:cxnSpLocks/>
                <a:stCxn id="98" idx="3"/>
              </p:cNvCxnSpPr>
              <p:nvPr/>
            </p:nvCxnSpPr>
            <p:spPr>
              <a:xfrm>
                <a:off x="2407454" y="4143911"/>
                <a:ext cx="102471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FAB9CD51-63D0-4418-BAD8-A8CA3323F6BB}"/>
                  </a:ext>
                </a:extLst>
              </p:cNvPr>
              <p:cNvCxnSpPr>
                <a:cxnSpLocks/>
                <a:stCxn id="101" idx="2"/>
              </p:cNvCxnSpPr>
              <p:nvPr/>
            </p:nvCxnSpPr>
            <p:spPr>
              <a:xfrm>
                <a:off x="4141636" y="4282117"/>
                <a:ext cx="0" cy="288356"/>
              </a:xfrm>
              <a:prstGeom prst="line">
                <a:avLst/>
              </a:prstGeom>
              <a:ln w="19050"/>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4B550C34-F1FC-4A3E-83CF-1DEE2E53F095}"/>
                  </a:ext>
                </a:extLst>
              </p:cNvPr>
              <p:cNvCxnSpPr>
                <a:cxnSpLocks/>
                <a:stCxn id="98" idx="2"/>
              </p:cNvCxnSpPr>
              <p:nvPr/>
            </p:nvCxnSpPr>
            <p:spPr>
              <a:xfrm>
                <a:off x="1697986" y="4282117"/>
                <a:ext cx="0" cy="288356"/>
              </a:xfrm>
              <a:prstGeom prst="line">
                <a:avLst/>
              </a:prstGeom>
              <a:ln w="19050"/>
            </p:spPr>
            <p:style>
              <a:lnRef idx="1">
                <a:schemeClr val="dk1"/>
              </a:lnRef>
              <a:fillRef idx="0">
                <a:schemeClr val="dk1"/>
              </a:fillRef>
              <a:effectRef idx="0">
                <a:schemeClr val="dk1"/>
              </a:effectRef>
              <a:fontRef idx="minor">
                <a:schemeClr val="tx1"/>
              </a:fontRef>
            </p:style>
          </p:cxnSp>
        </p:grpSp>
        <p:sp>
          <p:nvSpPr>
            <p:cNvPr id="82" name="文本框 81">
              <a:extLst>
                <a:ext uri="{FF2B5EF4-FFF2-40B4-BE49-F238E27FC236}">
                  <a16:creationId xmlns:a16="http://schemas.microsoft.com/office/drawing/2014/main" id="{652F0F68-4B4F-41C6-8346-343FD86F1F94}"/>
                </a:ext>
              </a:extLst>
            </p:cNvPr>
            <p:cNvSpPr txBox="1"/>
            <p:nvPr/>
          </p:nvSpPr>
          <p:spPr>
            <a:xfrm>
              <a:off x="1688560" y="4223196"/>
              <a:ext cx="1396536" cy="369332"/>
            </a:xfrm>
            <a:prstGeom prst="rect">
              <a:avLst/>
            </a:prstGeom>
            <a:noFill/>
          </p:spPr>
          <p:txBody>
            <a:bodyPr wrap="none" rtlCol="0">
              <a:spAutoFit/>
            </a:bodyPr>
            <a:lstStyle/>
            <a:p>
              <a:r>
                <a:rPr lang="en-US" dirty="0" err="1">
                  <a:solidFill>
                    <a:srgbClr val="FF0000"/>
                  </a:solidFill>
                  <a:latin typeface="Gill Sans MT"/>
                </a:rPr>
                <a:t>XPLine</a:t>
              </a:r>
              <a:r>
                <a:rPr lang="en-US" dirty="0">
                  <a:solidFill>
                    <a:srgbClr val="FF0000"/>
                  </a:solidFill>
                  <a:latin typeface="Gill Sans MT"/>
                </a:rPr>
                <a:t> 256B</a:t>
              </a:r>
            </a:p>
          </p:txBody>
        </p:sp>
        <p:sp>
          <p:nvSpPr>
            <p:cNvPr id="83" name="文本框 82">
              <a:extLst>
                <a:ext uri="{FF2B5EF4-FFF2-40B4-BE49-F238E27FC236}">
                  <a16:creationId xmlns:a16="http://schemas.microsoft.com/office/drawing/2014/main" id="{D02D7745-B067-4B13-A3BE-07FE632B8869}"/>
                </a:ext>
              </a:extLst>
            </p:cNvPr>
            <p:cNvSpPr txBox="1"/>
            <p:nvPr/>
          </p:nvSpPr>
          <p:spPr>
            <a:xfrm>
              <a:off x="3499438" y="3498383"/>
              <a:ext cx="1447832" cy="369332"/>
            </a:xfrm>
            <a:prstGeom prst="rect">
              <a:avLst/>
            </a:prstGeom>
            <a:noFill/>
            <a:ln w="19050">
              <a:noFill/>
            </a:ln>
          </p:spPr>
          <p:txBody>
            <a:bodyPr wrap="none" rtlCol="0">
              <a:spAutoFit/>
            </a:bodyPr>
            <a:lstStyle/>
            <a:p>
              <a:r>
                <a:rPr lang="en-US">
                  <a:latin typeface="Gill Sans MT"/>
                </a:rPr>
                <a:t>Optane NVM</a:t>
              </a:r>
            </a:p>
          </p:txBody>
        </p:sp>
      </p:grpSp>
      <p:cxnSp>
        <p:nvCxnSpPr>
          <p:cNvPr id="9" name="直接箭头连接符 8">
            <a:extLst>
              <a:ext uri="{FF2B5EF4-FFF2-40B4-BE49-F238E27FC236}">
                <a16:creationId xmlns:a16="http://schemas.microsoft.com/office/drawing/2014/main" id="{B09072B7-71A6-4117-8368-73C517387A7E}"/>
              </a:ext>
            </a:extLst>
          </p:cNvPr>
          <p:cNvCxnSpPr/>
          <p:nvPr/>
        </p:nvCxnSpPr>
        <p:spPr>
          <a:xfrm>
            <a:off x="6854024" y="3742261"/>
            <a:ext cx="429371" cy="0"/>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26" name="Title 1">
            <a:extLst>
              <a:ext uri="{FF2B5EF4-FFF2-40B4-BE49-F238E27FC236}">
                <a16:creationId xmlns:a16="http://schemas.microsoft.com/office/drawing/2014/main" id="{30FBB230-4C06-4668-9A98-D3B914486E04}"/>
              </a:ext>
            </a:extLst>
          </p:cNvPr>
          <p:cNvSpPr>
            <a:spLocks noGrp="1"/>
          </p:cNvSpPr>
          <p:nvPr>
            <p:ph type="title"/>
          </p:nvPr>
        </p:nvSpPr>
        <p:spPr>
          <a:xfrm>
            <a:off x="838200" y="388797"/>
            <a:ext cx="10515600" cy="688515"/>
          </a:xfrm>
        </p:spPr>
        <p:txBody>
          <a:bodyPr/>
          <a:lstStyle/>
          <a:p>
            <a:r>
              <a:rPr lang="en-US" b="0">
                <a:latin typeface="Gill Sans MT"/>
              </a:rPr>
              <a:t>Primer: Optane Internals</a:t>
            </a:r>
          </a:p>
        </p:txBody>
      </p:sp>
      <p:sp>
        <p:nvSpPr>
          <p:cNvPr id="2" name="矩形 134">
            <a:extLst>
              <a:ext uri="{FF2B5EF4-FFF2-40B4-BE49-F238E27FC236}">
                <a16:creationId xmlns:a16="http://schemas.microsoft.com/office/drawing/2014/main" id="{1E213D50-E2D1-45D4-B557-46B894E28C6E}"/>
              </a:ext>
            </a:extLst>
          </p:cNvPr>
          <p:cNvSpPr/>
          <p:nvPr/>
        </p:nvSpPr>
        <p:spPr>
          <a:xfrm>
            <a:off x="3775033" y="4316691"/>
            <a:ext cx="865407" cy="642182"/>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直接箭头连接符 7">
            <a:extLst>
              <a:ext uri="{FF2B5EF4-FFF2-40B4-BE49-F238E27FC236}">
                <a16:creationId xmlns:a16="http://schemas.microsoft.com/office/drawing/2014/main" id="{408B3100-FD8C-4E6C-B918-1CAC3F9454CE}"/>
              </a:ext>
            </a:extLst>
          </p:cNvPr>
          <p:cNvCxnSpPr>
            <a:cxnSpLocks/>
          </p:cNvCxnSpPr>
          <p:nvPr/>
        </p:nvCxnSpPr>
        <p:spPr>
          <a:xfrm flipH="1">
            <a:off x="9007360" y="2707481"/>
            <a:ext cx="381382" cy="391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401280BD-8D26-4406-BE7B-D3DD773EFB33}"/>
              </a:ext>
            </a:extLst>
          </p:cNvPr>
          <p:cNvCxnSpPr>
            <a:cxnSpLocks/>
          </p:cNvCxnSpPr>
          <p:nvPr/>
        </p:nvCxnSpPr>
        <p:spPr>
          <a:xfrm flipH="1">
            <a:off x="9208548" y="3668959"/>
            <a:ext cx="381382" cy="391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C264EB7B-28FF-4F62-9032-ABC39F127BBD}"/>
              </a:ext>
            </a:extLst>
          </p:cNvPr>
          <p:cNvCxnSpPr>
            <a:cxnSpLocks/>
          </p:cNvCxnSpPr>
          <p:nvPr/>
        </p:nvCxnSpPr>
        <p:spPr>
          <a:xfrm flipH="1">
            <a:off x="11339627" y="3410045"/>
            <a:ext cx="381382" cy="391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04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sp>
        <p:nvSpPr>
          <p:cNvPr id="6" name="TextBox 5">
            <a:extLst>
              <a:ext uri="{FF2B5EF4-FFF2-40B4-BE49-F238E27FC236}">
                <a16:creationId xmlns:a16="http://schemas.microsoft.com/office/drawing/2014/main" id="{1A401048-4096-4BA0-BFF3-01E2C101F26C}"/>
              </a:ext>
            </a:extLst>
          </p:cNvPr>
          <p:cNvSpPr txBox="1"/>
          <p:nvPr/>
        </p:nvSpPr>
        <p:spPr>
          <a:xfrm>
            <a:off x="1410749" y="5612235"/>
            <a:ext cx="95452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ea typeface="+mn-lt"/>
                <a:cs typeface="+mn-lt"/>
              </a:rPr>
              <a:t>PACTree</a:t>
            </a:r>
            <a:r>
              <a:rPr lang="en-US" sz="2000">
                <a:solidFill>
                  <a:srgbClr val="C00000"/>
                </a:solidFill>
                <a:latin typeface="Gill Sans MT"/>
                <a:ea typeface="+mn-lt"/>
                <a:cs typeface="+mn-lt"/>
              </a:rPr>
              <a:t> vs </a:t>
            </a:r>
            <a:r>
              <a:rPr lang="en-US" sz="2000" err="1">
                <a:solidFill>
                  <a:srgbClr val="C00000"/>
                </a:solidFill>
                <a:latin typeface="Gill Sans MT"/>
                <a:ea typeface="+mn-lt"/>
                <a:cs typeface="+mn-lt"/>
              </a:rPr>
              <a:t>FastFair</a:t>
            </a:r>
            <a:endParaRPr lang="en-US" sz="2000">
              <a:solidFill>
                <a:srgbClr val="C00000"/>
              </a:solidFill>
              <a:latin typeface="Gill Sans MT"/>
              <a:ea typeface="+mn-lt"/>
              <a:cs typeface="+mn-lt"/>
            </a:endParaRPr>
          </a:p>
          <a:p>
            <a:endParaRPr lang="en-US" sz="2000">
              <a:latin typeface="Gill Sans MT"/>
            </a:endParaRPr>
          </a:p>
          <a:p>
            <a:r>
              <a:rPr lang="en-US" sz="2000" err="1">
                <a:latin typeface="Gill Sans MT"/>
                <a:ea typeface="+mn-lt"/>
                <a:cs typeface="+mn-lt"/>
              </a:rPr>
              <a:t>Fastfair</a:t>
            </a:r>
            <a:r>
              <a:rPr lang="en-US" sz="2000">
                <a:latin typeface="Gill Sans MT"/>
                <a:ea typeface="+mn-lt"/>
                <a:cs typeface="+mn-lt"/>
              </a:rPr>
              <a:t> performance drops up to 3× for string keys than that of the integer keys </a:t>
            </a:r>
          </a:p>
        </p:txBody>
      </p:sp>
      <p:pic>
        <p:nvPicPr>
          <p:cNvPr id="11" name="Picture 7" descr="Graphical user interface, chart&#10;&#10;Description automatically generated">
            <a:extLst>
              <a:ext uri="{FF2B5EF4-FFF2-40B4-BE49-F238E27FC236}">
                <a16:creationId xmlns:a16="http://schemas.microsoft.com/office/drawing/2014/main" id="{3595EB9A-BA24-4F16-ACDD-255311ECA8EC}"/>
              </a:ext>
            </a:extLst>
          </p:cNvPr>
          <p:cNvPicPr>
            <a:picLocks noChangeAspect="1"/>
          </p:cNvPicPr>
          <p:nvPr/>
        </p:nvPicPr>
        <p:blipFill>
          <a:blip r:embed="rId3"/>
          <a:stretch>
            <a:fillRect/>
          </a:stretch>
        </p:blipFill>
        <p:spPr>
          <a:xfrm rot="16200000">
            <a:off x="3897346" y="-1357819"/>
            <a:ext cx="4556576" cy="9542117"/>
          </a:xfrm>
          <a:prstGeom prst="rect">
            <a:avLst/>
          </a:prstGeom>
        </p:spPr>
      </p:pic>
    </p:spTree>
    <p:extLst>
      <p:ext uri="{BB962C8B-B14F-4D97-AF65-F5344CB8AC3E}">
        <p14:creationId xmlns:p14="http://schemas.microsoft.com/office/powerpoint/2010/main" val="965066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sp>
        <p:nvSpPr>
          <p:cNvPr id="6" name="TextBox 5">
            <a:extLst>
              <a:ext uri="{FF2B5EF4-FFF2-40B4-BE49-F238E27FC236}">
                <a16:creationId xmlns:a16="http://schemas.microsoft.com/office/drawing/2014/main" id="{1A401048-4096-4BA0-BFF3-01E2C101F26C}"/>
              </a:ext>
            </a:extLst>
          </p:cNvPr>
          <p:cNvSpPr txBox="1"/>
          <p:nvPr/>
        </p:nvSpPr>
        <p:spPr>
          <a:xfrm>
            <a:off x="1410750" y="5577281"/>
            <a:ext cx="1055195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ea typeface="+mn-lt"/>
                <a:cs typeface="+mn-lt"/>
              </a:rPr>
              <a:t>PACTree</a:t>
            </a:r>
            <a:r>
              <a:rPr lang="en-US" sz="2000">
                <a:solidFill>
                  <a:srgbClr val="C00000"/>
                </a:solidFill>
                <a:latin typeface="Gill Sans MT"/>
                <a:ea typeface="+mn-lt"/>
                <a:cs typeface="+mn-lt"/>
              </a:rPr>
              <a:t> vs </a:t>
            </a:r>
            <a:r>
              <a:rPr lang="en-US" sz="2000" err="1">
                <a:solidFill>
                  <a:srgbClr val="C00000"/>
                </a:solidFill>
                <a:latin typeface="Gill Sans MT"/>
                <a:ea typeface="+mn-lt"/>
                <a:cs typeface="+mn-lt"/>
              </a:rPr>
              <a:t>FastFair</a:t>
            </a:r>
            <a:endParaRPr lang="en-US" sz="2000">
              <a:solidFill>
                <a:srgbClr val="C00000"/>
              </a:solidFill>
              <a:latin typeface="Gill Sans MT"/>
              <a:ea typeface="+mn-lt"/>
              <a:cs typeface="+mn-lt"/>
            </a:endParaRPr>
          </a:p>
          <a:p>
            <a:endParaRPr lang="en-US" sz="2000">
              <a:latin typeface="Gill Sans MT"/>
            </a:endParaRPr>
          </a:p>
          <a:p>
            <a:r>
              <a:rPr lang="en-US" sz="2000">
                <a:latin typeface="Gill Sans MT"/>
                <a:ea typeface="+mn-lt"/>
                <a:cs typeface="+mn-lt"/>
              </a:rPr>
              <a:t>The key value pairs are embedded in the leaf node for the integer keys, which makes </a:t>
            </a:r>
            <a:r>
              <a:rPr lang="en-US" sz="2000" err="1">
                <a:latin typeface="Gill Sans MT"/>
                <a:ea typeface="+mn-lt"/>
                <a:cs typeface="+mn-lt"/>
              </a:rPr>
              <a:t>FastFair</a:t>
            </a:r>
            <a:r>
              <a:rPr lang="en-US" sz="2000">
                <a:latin typeface="Gill Sans MT"/>
                <a:ea typeface="+mn-lt"/>
                <a:cs typeface="+mn-lt"/>
              </a:rPr>
              <a:t> </a:t>
            </a:r>
            <a:r>
              <a:rPr lang="en-US" sz="2000" err="1">
                <a:latin typeface="Gill Sans MT"/>
                <a:ea typeface="+mn-lt"/>
                <a:cs typeface="+mn-lt"/>
              </a:rPr>
              <a:t>cacheline</a:t>
            </a:r>
            <a:r>
              <a:rPr lang="en-US" sz="2000">
                <a:latin typeface="Gill Sans MT"/>
                <a:ea typeface="+mn-lt"/>
                <a:cs typeface="+mn-lt"/>
              </a:rPr>
              <a:t> efficient</a:t>
            </a:r>
          </a:p>
        </p:txBody>
      </p:sp>
      <p:pic>
        <p:nvPicPr>
          <p:cNvPr id="7" name="Picture 7" descr="Graphical user interface, chart&#10;&#10;Description automatically generated">
            <a:extLst>
              <a:ext uri="{FF2B5EF4-FFF2-40B4-BE49-F238E27FC236}">
                <a16:creationId xmlns:a16="http://schemas.microsoft.com/office/drawing/2014/main" id="{766A3478-1363-4378-8FF9-7B2EA7F995F5}"/>
              </a:ext>
            </a:extLst>
          </p:cNvPr>
          <p:cNvPicPr>
            <a:picLocks noGrp="1" noChangeAspect="1"/>
          </p:cNvPicPr>
          <p:nvPr>
            <p:ph idx="1"/>
          </p:nvPr>
        </p:nvPicPr>
        <p:blipFill>
          <a:blip r:embed="rId3"/>
          <a:stretch>
            <a:fillRect/>
          </a:stretch>
        </p:blipFill>
        <p:spPr>
          <a:xfrm rot="16200000">
            <a:off x="3897346" y="-1357819"/>
            <a:ext cx="4556576" cy="9542117"/>
          </a:xfrm>
        </p:spPr>
      </p:pic>
    </p:spTree>
    <p:extLst>
      <p:ext uri="{BB962C8B-B14F-4D97-AF65-F5344CB8AC3E}">
        <p14:creationId xmlns:p14="http://schemas.microsoft.com/office/powerpoint/2010/main" val="2625632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sp>
        <p:nvSpPr>
          <p:cNvPr id="6" name="TextBox 5">
            <a:extLst>
              <a:ext uri="{FF2B5EF4-FFF2-40B4-BE49-F238E27FC236}">
                <a16:creationId xmlns:a16="http://schemas.microsoft.com/office/drawing/2014/main" id="{1A401048-4096-4BA0-BFF3-01E2C101F26C}"/>
              </a:ext>
            </a:extLst>
          </p:cNvPr>
          <p:cNvSpPr txBox="1"/>
          <p:nvPr/>
        </p:nvSpPr>
        <p:spPr>
          <a:xfrm>
            <a:off x="1410749" y="5577281"/>
            <a:ext cx="954527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ea typeface="+mn-lt"/>
                <a:cs typeface="+mn-lt"/>
              </a:rPr>
              <a:t>PACTree</a:t>
            </a:r>
            <a:r>
              <a:rPr lang="en-US" sz="2000">
                <a:solidFill>
                  <a:srgbClr val="C00000"/>
                </a:solidFill>
                <a:latin typeface="Gill Sans MT"/>
                <a:ea typeface="+mn-lt"/>
                <a:cs typeface="+mn-lt"/>
              </a:rPr>
              <a:t> vs </a:t>
            </a:r>
            <a:r>
              <a:rPr lang="en-US" sz="2000" err="1">
                <a:solidFill>
                  <a:srgbClr val="C00000"/>
                </a:solidFill>
                <a:latin typeface="Gill Sans MT"/>
                <a:ea typeface="+mn-lt"/>
                <a:cs typeface="+mn-lt"/>
              </a:rPr>
              <a:t>FastFair</a:t>
            </a:r>
            <a:endParaRPr lang="en-US" sz="2000">
              <a:solidFill>
                <a:srgbClr val="C00000"/>
              </a:solidFill>
              <a:latin typeface="Gill Sans MT"/>
              <a:ea typeface="+mn-lt"/>
              <a:cs typeface="+mn-lt"/>
            </a:endParaRPr>
          </a:p>
          <a:p>
            <a:endParaRPr lang="en-US" sz="2000">
              <a:latin typeface="Gill Sans MT"/>
            </a:endParaRPr>
          </a:p>
          <a:p>
            <a:r>
              <a:rPr lang="en-US" sz="2000">
                <a:latin typeface="Gill Sans MT"/>
                <a:ea typeface="+mn-lt"/>
                <a:cs typeface="+mn-lt"/>
              </a:rPr>
              <a:t>For string keys, the leaf node contains only pointers to the keys, which incurs additional pointer chasing and consequently a poor performance</a:t>
            </a:r>
            <a:br>
              <a:rPr lang="en-US" sz="2000">
                <a:ea typeface="+mn-lt"/>
                <a:cs typeface="+mn-lt"/>
              </a:rPr>
            </a:br>
            <a:endParaRPr lang="en-US" sz="2000">
              <a:ea typeface="+mn-lt"/>
              <a:cs typeface="+mn-lt"/>
            </a:endParaRPr>
          </a:p>
        </p:txBody>
      </p:sp>
      <p:pic>
        <p:nvPicPr>
          <p:cNvPr id="13" name="Picture 7" descr="Graphical user interface, chart&#10;&#10;Description automatically generated">
            <a:extLst>
              <a:ext uri="{FF2B5EF4-FFF2-40B4-BE49-F238E27FC236}">
                <a16:creationId xmlns:a16="http://schemas.microsoft.com/office/drawing/2014/main" id="{2FA79B73-6C70-45AC-A9A6-1144731AD43B}"/>
              </a:ext>
            </a:extLst>
          </p:cNvPr>
          <p:cNvPicPr>
            <a:picLocks noGrp="1" noChangeAspect="1"/>
          </p:cNvPicPr>
          <p:nvPr>
            <p:ph idx="1"/>
          </p:nvPr>
        </p:nvPicPr>
        <p:blipFill>
          <a:blip r:embed="rId3"/>
          <a:stretch>
            <a:fillRect/>
          </a:stretch>
        </p:blipFill>
        <p:spPr>
          <a:xfrm rot="16200000">
            <a:off x="3897346" y="-1357819"/>
            <a:ext cx="4556576" cy="9542117"/>
          </a:xfrm>
        </p:spPr>
      </p:pic>
    </p:spTree>
    <p:extLst>
      <p:ext uri="{BB962C8B-B14F-4D97-AF65-F5344CB8AC3E}">
        <p14:creationId xmlns:p14="http://schemas.microsoft.com/office/powerpoint/2010/main" val="2146293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32639" y="4095226"/>
            <a:ext cx="1118112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rPr>
              <a:t>PACTree</a:t>
            </a:r>
            <a:r>
              <a:rPr lang="en-US" sz="2000">
                <a:solidFill>
                  <a:srgbClr val="C00000"/>
                </a:solidFill>
                <a:latin typeface="Gill Sans MT"/>
              </a:rPr>
              <a:t> vs PDL-ART </a:t>
            </a:r>
            <a:endParaRPr lang="en-US"/>
          </a:p>
          <a:p>
            <a:endParaRPr lang="en-US" sz="2000">
              <a:solidFill>
                <a:srgbClr val="C00000"/>
              </a:solidFill>
              <a:latin typeface="Gill Sans MT"/>
              <a:ea typeface="微软雅黑"/>
              <a:cs typeface="+mn-lt"/>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.PACTree performs up to 3× better than PDL-ART across all the workloads </a:t>
            </a:r>
            <a:br>
              <a:rPr lang="en-US" sz="2000">
                <a:ea typeface="+mn-lt"/>
                <a:cs typeface="+mn-lt"/>
              </a:rPr>
            </a:br>
            <a:endParaRPr lang="en-US" sz="2000">
              <a:ea typeface="+mn-lt"/>
              <a:cs typeface="+mn-lt"/>
            </a:endParaRPr>
          </a:p>
          <a:p>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.PDL-ART is NVM allocation heavy, and hence it is ∼3× slower than </a:t>
            </a:r>
            <a:r>
              <a:rPr lang="en-US" sz="2000" err="1">
                <a:latin typeface="Gill Sans MT"/>
                <a:ea typeface="+mn-lt"/>
                <a:cs typeface="+mn-lt"/>
              </a:rPr>
              <a:t>PACTree</a:t>
            </a:r>
            <a:r>
              <a:rPr lang="en-US" sz="2000">
                <a:latin typeface="Gill Sans MT"/>
                <a:ea typeface="+mn-lt"/>
                <a:cs typeface="+mn-lt"/>
              </a:rPr>
              <a:t> for write-intensive workloads </a:t>
            </a:r>
            <a:endParaRPr lang="en-US" sz="2000">
              <a:ea typeface="+mn-lt"/>
              <a:cs typeface="+mn-lt"/>
            </a:endParaRPr>
          </a:p>
        </p:txBody>
      </p:sp>
    </p:spTree>
    <p:extLst>
      <p:ext uri="{BB962C8B-B14F-4D97-AF65-F5344CB8AC3E}">
        <p14:creationId xmlns:p14="http://schemas.microsoft.com/office/powerpoint/2010/main" val="4288421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CAD7-4B22-4F69-9EE5-6BCBD8138A1C}"/>
              </a:ext>
            </a:extLst>
          </p:cNvPr>
          <p:cNvSpPr>
            <a:spLocks noGrp="1"/>
          </p:cNvSpPr>
          <p:nvPr>
            <p:ph type="title"/>
          </p:nvPr>
        </p:nvSpPr>
        <p:spPr/>
        <p:txBody>
          <a:bodyPr/>
          <a:lstStyle/>
          <a:p>
            <a:r>
              <a:rPr lang="en-US" b="0">
                <a:latin typeface="Gill Sans MT"/>
              </a:rPr>
              <a:t>Performance and Scalability </a:t>
            </a:r>
          </a:p>
        </p:txBody>
      </p:sp>
      <p:pic>
        <p:nvPicPr>
          <p:cNvPr id="5" name="Picture 5" descr="Chart&#10;&#10;Description automatically generated">
            <a:extLst>
              <a:ext uri="{FF2B5EF4-FFF2-40B4-BE49-F238E27FC236}">
                <a16:creationId xmlns:a16="http://schemas.microsoft.com/office/drawing/2014/main" id="{0698E0BF-847A-4A9B-B0A6-F13FF4380415}"/>
              </a:ext>
            </a:extLst>
          </p:cNvPr>
          <p:cNvPicPr>
            <a:picLocks noGrp="1" noChangeAspect="1"/>
          </p:cNvPicPr>
          <p:nvPr>
            <p:ph idx="1"/>
          </p:nvPr>
        </p:nvPicPr>
        <p:blipFill>
          <a:blip r:embed="rId3"/>
          <a:stretch>
            <a:fillRect/>
          </a:stretch>
        </p:blipFill>
        <p:spPr>
          <a:xfrm rot="16200000">
            <a:off x="4621201" y="-3402703"/>
            <a:ext cx="2937395" cy="12184646"/>
          </a:xfrm>
        </p:spPr>
      </p:pic>
      <p:sp>
        <p:nvSpPr>
          <p:cNvPr id="6" name="TextBox 5">
            <a:extLst>
              <a:ext uri="{FF2B5EF4-FFF2-40B4-BE49-F238E27FC236}">
                <a16:creationId xmlns:a16="http://schemas.microsoft.com/office/drawing/2014/main" id="{1A401048-4096-4BA0-BFF3-01E2C101F26C}"/>
              </a:ext>
            </a:extLst>
          </p:cNvPr>
          <p:cNvSpPr txBox="1"/>
          <p:nvPr/>
        </p:nvSpPr>
        <p:spPr>
          <a:xfrm>
            <a:off x="732639" y="4095226"/>
            <a:ext cx="1118112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C00000"/>
                </a:solidFill>
                <a:latin typeface="Gill Sans MT"/>
              </a:rPr>
              <a:t>PACTree</a:t>
            </a:r>
            <a:r>
              <a:rPr lang="en-US" sz="2000">
                <a:solidFill>
                  <a:srgbClr val="C00000"/>
                </a:solidFill>
                <a:latin typeface="Gill Sans MT"/>
              </a:rPr>
              <a:t> vs PDL-ART </a:t>
            </a:r>
            <a:endParaRPr lang="en-US"/>
          </a:p>
          <a:p>
            <a:endParaRPr lang="en-US" sz="2000">
              <a:solidFill>
                <a:srgbClr val="C00000"/>
              </a:solidFill>
              <a:latin typeface="Gill Sans MT"/>
              <a:ea typeface="微软雅黑"/>
              <a:cs typeface="+mn-lt"/>
            </a:endParaRPr>
          </a:p>
          <a:p>
            <a:r>
              <a:rPr lang="en-US" sz="2000">
                <a:latin typeface="Gill Sans MT"/>
                <a:ea typeface="+mn-lt"/>
                <a:cs typeface="+mn-lt"/>
              </a:rPr>
              <a:t>O</a:t>
            </a:r>
            <a:r>
              <a:rPr lang="en-US" sz="2000" baseline="-25000">
                <a:latin typeface="Gill Sans MT"/>
                <a:ea typeface="+mn-lt"/>
                <a:cs typeface="+mn-lt"/>
              </a:rPr>
              <a:t>2</a:t>
            </a:r>
            <a:r>
              <a:rPr lang="en-US" sz="2000">
                <a:latin typeface="Gill Sans MT"/>
                <a:ea typeface="+mn-lt"/>
                <a:cs typeface="+mn-lt"/>
              </a:rPr>
              <a:t>.PDL-ART’s range scan performance is up to 2× slower than the </a:t>
            </a:r>
            <a:r>
              <a:rPr lang="en-US" sz="2000" err="1">
                <a:latin typeface="Gill Sans MT"/>
                <a:ea typeface="+mn-lt"/>
                <a:cs typeface="+mn-lt"/>
              </a:rPr>
              <a:t>PACTree</a:t>
            </a:r>
            <a:r>
              <a:rPr lang="en-US" sz="2000">
                <a:latin typeface="Gill Sans MT"/>
                <a:ea typeface="+mn-lt"/>
                <a:cs typeface="+mn-lt"/>
              </a:rPr>
              <a:t> </a:t>
            </a:r>
            <a:br>
              <a:rPr lang="en-US" sz="2000">
                <a:latin typeface="Gill Sans MT"/>
                <a:ea typeface="+mn-lt"/>
                <a:cs typeface="+mn-lt"/>
              </a:rPr>
            </a:br>
            <a:endParaRPr lang="en-US" sz="2000">
              <a:latin typeface="Gill Sans MT"/>
              <a:ea typeface="+mn-lt"/>
              <a:cs typeface="+mn-lt"/>
            </a:endParaRPr>
          </a:p>
          <a:p>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2</a:t>
            </a:r>
            <a:r>
              <a:rPr lang="en-US" sz="2000">
                <a:latin typeface="Gill Sans MT"/>
                <a:ea typeface="+mn-lt"/>
                <a:cs typeface="+mn-lt"/>
              </a:rPr>
              <a:t>.In PDL-ART, the key-value pairs are not embedded in its leaf nodes; instead, it stores a pointer to the key-value pairs. This incurs additional pointer dereference</a:t>
            </a:r>
            <a:endParaRPr lang="en-US">
              <a:latin typeface="Gill Sans MT"/>
              <a:ea typeface="+mn-lt"/>
              <a:cs typeface="+mn-lt"/>
            </a:endParaRPr>
          </a:p>
        </p:txBody>
      </p:sp>
    </p:spTree>
    <p:extLst>
      <p:ext uri="{BB962C8B-B14F-4D97-AF65-F5344CB8AC3E}">
        <p14:creationId xmlns:p14="http://schemas.microsoft.com/office/powerpoint/2010/main" val="3946197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AB90-655A-483A-A257-206509530DD4}"/>
              </a:ext>
            </a:extLst>
          </p:cNvPr>
          <p:cNvSpPr>
            <a:spLocks noGrp="1"/>
          </p:cNvSpPr>
          <p:nvPr>
            <p:ph type="title"/>
          </p:nvPr>
        </p:nvSpPr>
        <p:spPr/>
        <p:txBody>
          <a:bodyPr>
            <a:normAutofit/>
          </a:bodyPr>
          <a:lstStyle/>
          <a:p>
            <a:r>
              <a:rPr lang="en-US" b="0">
                <a:latin typeface="Gill Sans MT"/>
              </a:rPr>
              <a:t>Factor Analysis </a:t>
            </a:r>
          </a:p>
        </p:txBody>
      </p:sp>
      <p:pic>
        <p:nvPicPr>
          <p:cNvPr id="4" name="Picture 4" descr="Chart, bar chart&#10;&#10;Description automatically generated">
            <a:extLst>
              <a:ext uri="{FF2B5EF4-FFF2-40B4-BE49-F238E27FC236}">
                <a16:creationId xmlns:a16="http://schemas.microsoft.com/office/drawing/2014/main" id="{4806501F-2FEC-479C-B299-0455B2F03217}"/>
              </a:ext>
            </a:extLst>
          </p:cNvPr>
          <p:cNvPicPr>
            <a:picLocks noGrp="1" noChangeAspect="1"/>
          </p:cNvPicPr>
          <p:nvPr>
            <p:ph idx="1"/>
          </p:nvPr>
        </p:nvPicPr>
        <p:blipFill>
          <a:blip r:embed="rId3"/>
          <a:stretch>
            <a:fillRect/>
          </a:stretch>
        </p:blipFill>
        <p:spPr>
          <a:xfrm>
            <a:off x="2355209" y="1076634"/>
            <a:ext cx="7481583" cy="3203202"/>
          </a:xfrm>
        </p:spPr>
      </p:pic>
      <p:sp>
        <p:nvSpPr>
          <p:cNvPr id="3" name="TextBox 2">
            <a:extLst>
              <a:ext uri="{FF2B5EF4-FFF2-40B4-BE49-F238E27FC236}">
                <a16:creationId xmlns:a16="http://schemas.microsoft.com/office/drawing/2014/main" id="{75608611-1FE7-481F-B102-36FE9ABAFCC1}"/>
              </a:ext>
            </a:extLst>
          </p:cNvPr>
          <p:cNvSpPr txBox="1"/>
          <p:nvPr/>
        </p:nvSpPr>
        <p:spPr>
          <a:xfrm>
            <a:off x="837501" y="4228051"/>
            <a:ext cx="1081061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C00000"/>
                </a:solidFill>
                <a:latin typeface="Gill Sans MT"/>
              </a:rPr>
              <a:t>+ Per-NUMA pool </a:t>
            </a:r>
          </a:p>
          <a:p>
            <a:endParaRPr lang="en-US" sz="2000">
              <a:latin typeface="Gill Sans MT"/>
              <a:cs typeface="Times New Roman"/>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 For write-intensive workloads, adding per-NUMA NVM pool improves the performance by up to 2×. </a:t>
            </a:r>
          </a:p>
          <a:p>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 With per-NUMA pool, writers allocate memory locally, and they can fully utilize the NVM bandwidth of the system. </a:t>
            </a:r>
          </a:p>
        </p:txBody>
      </p:sp>
    </p:spTree>
    <p:extLst>
      <p:ext uri="{BB962C8B-B14F-4D97-AF65-F5344CB8AC3E}">
        <p14:creationId xmlns:p14="http://schemas.microsoft.com/office/powerpoint/2010/main" val="3044501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AB90-655A-483A-A257-206509530DD4}"/>
              </a:ext>
            </a:extLst>
          </p:cNvPr>
          <p:cNvSpPr>
            <a:spLocks noGrp="1"/>
          </p:cNvSpPr>
          <p:nvPr>
            <p:ph type="title"/>
          </p:nvPr>
        </p:nvSpPr>
        <p:spPr/>
        <p:txBody>
          <a:bodyPr>
            <a:normAutofit/>
          </a:bodyPr>
          <a:lstStyle/>
          <a:p>
            <a:r>
              <a:rPr lang="en-US" b="0">
                <a:latin typeface="Gill Sans MT"/>
              </a:rPr>
              <a:t>Factor Analysis </a:t>
            </a:r>
          </a:p>
        </p:txBody>
      </p:sp>
      <p:sp>
        <p:nvSpPr>
          <p:cNvPr id="3" name="TextBox 2">
            <a:extLst>
              <a:ext uri="{FF2B5EF4-FFF2-40B4-BE49-F238E27FC236}">
                <a16:creationId xmlns:a16="http://schemas.microsoft.com/office/drawing/2014/main" id="{75608611-1FE7-481F-B102-36FE9ABAFCC1}"/>
              </a:ext>
            </a:extLst>
          </p:cNvPr>
          <p:cNvSpPr txBox="1"/>
          <p:nvPr/>
        </p:nvSpPr>
        <p:spPr>
          <a:xfrm>
            <a:off x="837501" y="4276986"/>
            <a:ext cx="10810612"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C00000"/>
                </a:solidFill>
                <a:latin typeface="Gill Sans MT"/>
              </a:rPr>
              <a:t>+ </a:t>
            </a:r>
            <a:r>
              <a:rPr lang="en-US" sz="2000">
                <a:solidFill>
                  <a:srgbClr val="C00000"/>
                </a:solidFill>
                <a:latin typeface="Gill Sans MT"/>
                <a:ea typeface="+mn-lt"/>
                <a:cs typeface="+mn-lt"/>
              </a:rPr>
              <a:t>Slotted leaf nodes </a:t>
            </a:r>
            <a:r>
              <a:rPr lang="en-US" sz="2000">
                <a:solidFill>
                  <a:srgbClr val="C00000"/>
                </a:solidFill>
                <a:latin typeface="Gill Sans MT"/>
              </a:rPr>
              <a:t> </a:t>
            </a:r>
          </a:p>
          <a:p>
            <a:endParaRPr lang="en-US" sz="2000">
              <a:latin typeface="Gill Sans MT"/>
              <a:cs typeface="Times New Roman"/>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 Incorporating slotted leaf nodes to PDL-ART improves the performance by up to 2.5× across all workloads except for read-only Workload C.</a:t>
            </a:r>
            <a:br>
              <a:rPr lang="en-US" sz="2000">
                <a:latin typeface="Gill Sans MT"/>
                <a:ea typeface="+mn-lt"/>
                <a:cs typeface="+mn-lt"/>
              </a:rPr>
            </a:br>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 Unlike the leaf nodes in PDL-ART, slotted leaf nodes do not incur NVM memory allocation for every insert operation, thereby amortizing the allocation overhead. </a:t>
            </a:r>
            <a:br>
              <a:rPr lang="en-US">
                <a:ea typeface="+mn-lt"/>
                <a:cs typeface="+mn-lt"/>
              </a:rPr>
            </a:br>
            <a:endParaRPr lang="en-US">
              <a:ea typeface="+mn-lt"/>
              <a:cs typeface="+mn-lt"/>
            </a:endParaRPr>
          </a:p>
        </p:txBody>
      </p:sp>
      <p:pic>
        <p:nvPicPr>
          <p:cNvPr id="8" name="Picture 4" descr="Chart, bar chart&#10;&#10;Description automatically generated">
            <a:extLst>
              <a:ext uri="{FF2B5EF4-FFF2-40B4-BE49-F238E27FC236}">
                <a16:creationId xmlns:a16="http://schemas.microsoft.com/office/drawing/2014/main" id="{CE019567-9223-43F7-BEE8-0C29FEAD0F29}"/>
              </a:ext>
            </a:extLst>
          </p:cNvPr>
          <p:cNvPicPr>
            <a:picLocks noChangeAspect="1"/>
          </p:cNvPicPr>
          <p:nvPr/>
        </p:nvPicPr>
        <p:blipFill>
          <a:blip r:embed="rId3"/>
          <a:stretch>
            <a:fillRect/>
          </a:stretch>
        </p:blipFill>
        <p:spPr>
          <a:xfrm>
            <a:off x="2355209" y="1076634"/>
            <a:ext cx="7481583" cy="3203202"/>
          </a:xfrm>
          <a:prstGeom prst="rect">
            <a:avLst/>
          </a:prstGeom>
        </p:spPr>
      </p:pic>
    </p:spTree>
    <p:extLst>
      <p:ext uri="{BB962C8B-B14F-4D97-AF65-F5344CB8AC3E}">
        <p14:creationId xmlns:p14="http://schemas.microsoft.com/office/powerpoint/2010/main" val="315118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AB90-655A-483A-A257-206509530DD4}"/>
              </a:ext>
            </a:extLst>
          </p:cNvPr>
          <p:cNvSpPr>
            <a:spLocks noGrp="1"/>
          </p:cNvSpPr>
          <p:nvPr>
            <p:ph type="title"/>
          </p:nvPr>
        </p:nvSpPr>
        <p:spPr/>
        <p:txBody>
          <a:bodyPr>
            <a:normAutofit/>
          </a:bodyPr>
          <a:lstStyle/>
          <a:p>
            <a:r>
              <a:rPr lang="en-US" b="0">
                <a:latin typeface="Gill Sans MT"/>
              </a:rPr>
              <a:t>Factor Analysis </a:t>
            </a:r>
          </a:p>
        </p:txBody>
      </p:sp>
      <p:sp>
        <p:nvSpPr>
          <p:cNvPr id="3" name="TextBox 2">
            <a:extLst>
              <a:ext uri="{FF2B5EF4-FFF2-40B4-BE49-F238E27FC236}">
                <a16:creationId xmlns:a16="http://schemas.microsoft.com/office/drawing/2014/main" id="{75608611-1FE7-481F-B102-36FE9ABAFCC1}"/>
              </a:ext>
            </a:extLst>
          </p:cNvPr>
          <p:cNvSpPr txBox="1"/>
          <p:nvPr/>
        </p:nvSpPr>
        <p:spPr>
          <a:xfrm>
            <a:off x="837501" y="4276986"/>
            <a:ext cx="1081061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C00000"/>
                </a:solidFill>
                <a:latin typeface="Gill Sans MT"/>
              </a:rPr>
              <a:t>+ </a:t>
            </a:r>
            <a:r>
              <a:rPr lang="en-US" sz="2000">
                <a:solidFill>
                  <a:srgbClr val="C00000"/>
                </a:solidFill>
                <a:latin typeface="Gill Sans MT"/>
                <a:ea typeface="+mn-lt"/>
                <a:cs typeface="+mn-lt"/>
              </a:rPr>
              <a:t>Slotted leaf nodes </a:t>
            </a:r>
            <a:r>
              <a:rPr lang="en-US" sz="2000">
                <a:solidFill>
                  <a:srgbClr val="C00000"/>
                </a:solidFill>
                <a:latin typeface="Gill Sans MT"/>
              </a:rPr>
              <a:t> </a:t>
            </a:r>
          </a:p>
          <a:p>
            <a:endParaRPr lang="en-US" sz="2000">
              <a:latin typeface="Gill Sans MT"/>
              <a:cs typeface="Times New Roman"/>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 Incorporating slotted leaf nodes to PDL-ART improves the performance by up to 2.5× across all workloads except for read-only Workload C.</a:t>
            </a:r>
            <a:br>
              <a:rPr lang="en-US" sz="2000">
                <a:latin typeface="Gill Sans MT"/>
                <a:ea typeface="+mn-lt"/>
                <a:cs typeface="+mn-lt"/>
              </a:rPr>
            </a:br>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2</a:t>
            </a:r>
            <a:r>
              <a:rPr lang="en-US" sz="2000">
                <a:latin typeface="Gill Sans MT"/>
                <a:ea typeface="+mn-lt"/>
                <a:cs typeface="+mn-lt"/>
              </a:rPr>
              <a:t>. For Workload C, adding slotted leaf nodes shows a slight dip (&lt;10%) in performance as it requires</a:t>
            </a:r>
            <a:br>
              <a:rPr lang="en-US" sz="2000">
                <a:latin typeface="Gill Sans MT"/>
                <a:ea typeface="+mn-lt"/>
                <a:cs typeface="+mn-lt"/>
              </a:rPr>
            </a:br>
            <a:r>
              <a:rPr lang="en-US" sz="2000">
                <a:latin typeface="Gill Sans MT"/>
                <a:ea typeface="+mn-lt"/>
                <a:cs typeface="+mn-lt"/>
              </a:rPr>
              <a:t>one fingerprint match operation, indirection to key-value pair, and full key comparisons. </a:t>
            </a:r>
          </a:p>
        </p:txBody>
      </p:sp>
      <p:pic>
        <p:nvPicPr>
          <p:cNvPr id="8" name="Picture 4" descr="Chart, bar chart&#10;&#10;Description automatically generated">
            <a:extLst>
              <a:ext uri="{FF2B5EF4-FFF2-40B4-BE49-F238E27FC236}">
                <a16:creationId xmlns:a16="http://schemas.microsoft.com/office/drawing/2014/main" id="{CE019567-9223-43F7-BEE8-0C29FEAD0F29}"/>
              </a:ext>
            </a:extLst>
          </p:cNvPr>
          <p:cNvPicPr>
            <a:picLocks noChangeAspect="1"/>
          </p:cNvPicPr>
          <p:nvPr/>
        </p:nvPicPr>
        <p:blipFill>
          <a:blip r:embed="rId3"/>
          <a:stretch>
            <a:fillRect/>
          </a:stretch>
        </p:blipFill>
        <p:spPr>
          <a:xfrm>
            <a:off x="2355209" y="1076634"/>
            <a:ext cx="7481583" cy="3203202"/>
          </a:xfrm>
          <a:prstGeom prst="rect">
            <a:avLst/>
          </a:prstGeom>
        </p:spPr>
      </p:pic>
    </p:spTree>
    <p:extLst>
      <p:ext uri="{BB962C8B-B14F-4D97-AF65-F5344CB8AC3E}">
        <p14:creationId xmlns:p14="http://schemas.microsoft.com/office/powerpoint/2010/main" val="815359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AB90-655A-483A-A257-206509530DD4}"/>
              </a:ext>
            </a:extLst>
          </p:cNvPr>
          <p:cNvSpPr>
            <a:spLocks noGrp="1"/>
          </p:cNvSpPr>
          <p:nvPr>
            <p:ph type="title"/>
          </p:nvPr>
        </p:nvSpPr>
        <p:spPr/>
        <p:txBody>
          <a:bodyPr>
            <a:normAutofit/>
          </a:bodyPr>
          <a:lstStyle/>
          <a:p>
            <a:r>
              <a:rPr lang="en-US" b="0">
                <a:latin typeface="Gill Sans MT"/>
              </a:rPr>
              <a:t>Factor Analysis </a:t>
            </a:r>
          </a:p>
        </p:txBody>
      </p:sp>
      <p:sp>
        <p:nvSpPr>
          <p:cNvPr id="3" name="TextBox 2">
            <a:extLst>
              <a:ext uri="{FF2B5EF4-FFF2-40B4-BE49-F238E27FC236}">
                <a16:creationId xmlns:a16="http://schemas.microsoft.com/office/drawing/2014/main" id="{75608611-1FE7-481F-B102-36FE9ABAFCC1}"/>
              </a:ext>
            </a:extLst>
          </p:cNvPr>
          <p:cNvSpPr txBox="1"/>
          <p:nvPr/>
        </p:nvSpPr>
        <p:spPr>
          <a:xfrm>
            <a:off x="837501" y="4276986"/>
            <a:ext cx="1081061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C00000"/>
                </a:solidFill>
                <a:latin typeface="Gill Sans MT"/>
              </a:rPr>
              <a:t>+ </a:t>
            </a:r>
            <a:r>
              <a:rPr lang="en-US" sz="2000">
                <a:solidFill>
                  <a:srgbClr val="C00000"/>
                </a:solidFill>
                <a:latin typeface="Gill Sans MT"/>
                <a:ea typeface="+mn-lt"/>
                <a:cs typeface="+mn-lt"/>
              </a:rPr>
              <a:t>Asynchronous search layer update </a:t>
            </a:r>
            <a:endParaRPr lang="en-US" sz="2000">
              <a:ea typeface="+mn-lt"/>
              <a:cs typeface="+mn-lt"/>
            </a:endParaRPr>
          </a:p>
          <a:p>
            <a:endParaRPr lang="en-US" sz="2000">
              <a:ea typeface="+mn-lt"/>
              <a:cs typeface="+mn-lt"/>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 Adding asynchronous update improves the performance by up to 30% for write-intensive workloads. </a:t>
            </a:r>
            <a:br>
              <a:rPr lang="en-US" sz="2000">
                <a:latin typeface="Gill Sans MT"/>
                <a:ea typeface="+mn-lt"/>
                <a:cs typeface="+mn-lt"/>
              </a:rPr>
            </a:br>
            <a:endParaRPr lang="en-US" sz="2000">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 Updating the search layer in the background significantly reduces the critical path latency of write operations. </a:t>
            </a:r>
            <a:endParaRPr lang="en-US"/>
          </a:p>
        </p:txBody>
      </p:sp>
      <p:pic>
        <p:nvPicPr>
          <p:cNvPr id="8" name="Picture 4" descr="Chart, bar chart&#10;&#10;Description automatically generated">
            <a:extLst>
              <a:ext uri="{FF2B5EF4-FFF2-40B4-BE49-F238E27FC236}">
                <a16:creationId xmlns:a16="http://schemas.microsoft.com/office/drawing/2014/main" id="{CE019567-9223-43F7-BEE8-0C29FEAD0F29}"/>
              </a:ext>
            </a:extLst>
          </p:cNvPr>
          <p:cNvPicPr>
            <a:picLocks noChangeAspect="1"/>
          </p:cNvPicPr>
          <p:nvPr/>
        </p:nvPicPr>
        <p:blipFill>
          <a:blip r:embed="rId3"/>
          <a:stretch>
            <a:fillRect/>
          </a:stretch>
        </p:blipFill>
        <p:spPr>
          <a:xfrm>
            <a:off x="2355209" y="1076634"/>
            <a:ext cx="7481583" cy="3203202"/>
          </a:xfrm>
          <a:prstGeom prst="rect">
            <a:avLst/>
          </a:prstGeom>
        </p:spPr>
      </p:pic>
    </p:spTree>
    <p:extLst>
      <p:ext uri="{BB962C8B-B14F-4D97-AF65-F5344CB8AC3E}">
        <p14:creationId xmlns:p14="http://schemas.microsoft.com/office/powerpoint/2010/main" val="3128906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AB90-655A-483A-A257-206509530DD4}"/>
              </a:ext>
            </a:extLst>
          </p:cNvPr>
          <p:cNvSpPr>
            <a:spLocks noGrp="1"/>
          </p:cNvSpPr>
          <p:nvPr>
            <p:ph type="title"/>
          </p:nvPr>
        </p:nvSpPr>
        <p:spPr/>
        <p:txBody>
          <a:bodyPr>
            <a:normAutofit/>
          </a:bodyPr>
          <a:lstStyle/>
          <a:p>
            <a:r>
              <a:rPr lang="en-US" b="0">
                <a:latin typeface="Gill Sans MT"/>
              </a:rPr>
              <a:t>Factor Analysis </a:t>
            </a:r>
          </a:p>
        </p:txBody>
      </p:sp>
      <p:sp>
        <p:nvSpPr>
          <p:cNvPr id="3" name="TextBox 2">
            <a:extLst>
              <a:ext uri="{FF2B5EF4-FFF2-40B4-BE49-F238E27FC236}">
                <a16:creationId xmlns:a16="http://schemas.microsoft.com/office/drawing/2014/main" id="{75608611-1FE7-481F-B102-36FE9ABAFCC1}"/>
              </a:ext>
            </a:extLst>
          </p:cNvPr>
          <p:cNvSpPr txBox="1"/>
          <p:nvPr/>
        </p:nvSpPr>
        <p:spPr>
          <a:xfrm>
            <a:off x="837501" y="4276986"/>
            <a:ext cx="1081061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C00000"/>
                </a:solidFill>
                <a:latin typeface="Gill Sans MT"/>
                <a:ea typeface="+mn-lt"/>
                <a:cs typeface="+mn-lt"/>
              </a:rPr>
              <a:t>- Search layer on DRAM </a:t>
            </a:r>
          </a:p>
          <a:p>
            <a:endParaRPr lang="en-US" sz="2000">
              <a:ea typeface="+mn-lt"/>
              <a:cs typeface="+mn-lt"/>
            </a:endParaRPr>
          </a:p>
          <a:p>
            <a:r>
              <a:rPr lang="en-US" sz="2000">
                <a:latin typeface="Gill Sans MT"/>
                <a:ea typeface="+mn-lt"/>
                <a:cs typeface="+mn-lt"/>
              </a:rPr>
              <a:t>O</a:t>
            </a:r>
            <a:r>
              <a:rPr lang="en-US" sz="2000" baseline="-25000">
                <a:latin typeface="Gill Sans MT"/>
                <a:ea typeface="+mn-lt"/>
                <a:cs typeface="+mn-lt"/>
              </a:rPr>
              <a:t>1</a:t>
            </a:r>
            <a:r>
              <a:rPr lang="en-US" sz="2000">
                <a:latin typeface="Gill Sans MT"/>
                <a:ea typeface="+mn-lt"/>
                <a:cs typeface="+mn-lt"/>
              </a:rPr>
              <a:t>. DRAM-based search layer is not that beneficial for </a:t>
            </a:r>
            <a:r>
              <a:rPr lang="en-US" sz="2000" err="1">
                <a:latin typeface="Gill Sans MT"/>
                <a:ea typeface="+mn-lt"/>
                <a:cs typeface="+mn-lt"/>
              </a:rPr>
              <a:t>PACTree</a:t>
            </a:r>
            <a:r>
              <a:rPr lang="en-US" sz="2000">
                <a:latin typeface="Gill Sans MT"/>
                <a:ea typeface="+mn-lt"/>
                <a:cs typeface="+mn-lt"/>
              </a:rPr>
              <a:t> (less than 10% increase). </a:t>
            </a:r>
            <a:br>
              <a:rPr lang="en-US" sz="2000">
                <a:latin typeface="Gill Sans MT"/>
                <a:ea typeface="+mn-lt"/>
                <a:cs typeface="+mn-lt"/>
              </a:rPr>
            </a:br>
            <a:br>
              <a:rPr lang="en-US" sz="2000">
                <a:latin typeface="Gill Sans MT"/>
                <a:ea typeface="+mn-lt"/>
                <a:cs typeface="+mn-lt"/>
              </a:rPr>
            </a:br>
            <a:endParaRPr lang="en-US" sz="2000">
              <a:latin typeface="Gill Sans MT"/>
              <a:ea typeface="+mn-lt"/>
              <a:cs typeface="+mn-lt"/>
            </a:endParaRPr>
          </a:p>
          <a:p>
            <a:r>
              <a:rPr lang="en-US" sz="2000">
                <a:latin typeface="Gill Sans MT"/>
                <a:ea typeface="+mn-lt"/>
                <a:cs typeface="+mn-lt"/>
              </a:rPr>
              <a:t>R</a:t>
            </a:r>
            <a:r>
              <a:rPr lang="en-US" sz="2000" baseline="-25000">
                <a:latin typeface="Gill Sans MT"/>
                <a:ea typeface="+mn-lt"/>
                <a:cs typeface="+mn-lt"/>
              </a:rPr>
              <a:t>1</a:t>
            </a:r>
            <a:r>
              <a:rPr lang="en-US" sz="2000">
                <a:latin typeface="Gill Sans MT"/>
                <a:ea typeface="+mn-lt"/>
                <a:cs typeface="+mn-lt"/>
              </a:rPr>
              <a:t>. As the search layer is updated asynchronously in the background, there is no performance benefit in placing it on the DRAM. </a:t>
            </a:r>
          </a:p>
        </p:txBody>
      </p:sp>
      <p:pic>
        <p:nvPicPr>
          <p:cNvPr id="8" name="Picture 4" descr="Chart, bar chart&#10;&#10;Description automatically generated">
            <a:extLst>
              <a:ext uri="{FF2B5EF4-FFF2-40B4-BE49-F238E27FC236}">
                <a16:creationId xmlns:a16="http://schemas.microsoft.com/office/drawing/2014/main" id="{CE019567-9223-43F7-BEE8-0C29FEAD0F29}"/>
              </a:ext>
            </a:extLst>
          </p:cNvPr>
          <p:cNvPicPr>
            <a:picLocks noChangeAspect="1"/>
          </p:cNvPicPr>
          <p:nvPr/>
        </p:nvPicPr>
        <p:blipFill>
          <a:blip r:embed="rId3"/>
          <a:stretch>
            <a:fillRect/>
          </a:stretch>
        </p:blipFill>
        <p:spPr>
          <a:xfrm>
            <a:off x="2355209" y="1076634"/>
            <a:ext cx="7481583" cy="3203202"/>
          </a:xfrm>
          <a:prstGeom prst="rect">
            <a:avLst/>
          </a:prstGeom>
        </p:spPr>
      </p:pic>
    </p:spTree>
    <p:extLst>
      <p:ext uri="{BB962C8B-B14F-4D97-AF65-F5344CB8AC3E}">
        <p14:creationId xmlns:p14="http://schemas.microsoft.com/office/powerpoint/2010/main" val="44479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a:extLst>
              <a:ext uri="{FF2B5EF4-FFF2-40B4-BE49-F238E27FC236}">
                <a16:creationId xmlns:a16="http://schemas.microsoft.com/office/drawing/2014/main" id="{13ECE72B-F538-40BE-8951-F184D8D5015C}"/>
              </a:ext>
            </a:extLst>
          </p:cNvPr>
          <p:cNvGrpSpPr/>
          <p:nvPr/>
        </p:nvGrpSpPr>
        <p:grpSpPr>
          <a:xfrm>
            <a:off x="838200" y="1899705"/>
            <a:ext cx="5865764" cy="3823466"/>
            <a:chOff x="838200" y="1899705"/>
            <a:chExt cx="5865764" cy="3823466"/>
          </a:xfrm>
        </p:grpSpPr>
        <p:grpSp>
          <p:nvGrpSpPr>
            <p:cNvPr id="132" name="组合 131">
              <a:extLst>
                <a:ext uri="{FF2B5EF4-FFF2-40B4-BE49-F238E27FC236}">
                  <a16:creationId xmlns:a16="http://schemas.microsoft.com/office/drawing/2014/main" id="{4CD0862B-8224-4D29-8061-3D005CA63FC2}"/>
                </a:ext>
              </a:extLst>
            </p:cNvPr>
            <p:cNvGrpSpPr/>
            <p:nvPr/>
          </p:nvGrpSpPr>
          <p:grpSpPr>
            <a:xfrm>
              <a:off x="838200" y="1899705"/>
              <a:ext cx="5768957" cy="3823466"/>
              <a:chOff x="1342293" y="1940439"/>
              <a:chExt cx="5768957" cy="3823466"/>
            </a:xfrm>
          </p:grpSpPr>
          <p:grpSp>
            <p:nvGrpSpPr>
              <p:cNvPr id="80" name="组合 79">
                <a:extLst>
                  <a:ext uri="{FF2B5EF4-FFF2-40B4-BE49-F238E27FC236}">
                    <a16:creationId xmlns:a16="http://schemas.microsoft.com/office/drawing/2014/main" id="{FCF5B175-E6D2-4381-839F-9DB4C1DC423F}"/>
                  </a:ext>
                </a:extLst>
              </p:cNvPr>
              <p:cNvGrpSpPr/>
              <p:nvPr/>
            </p:nvGrpSpPr>
            <p:grpSpPr>
              <a:xfrm>
                <a:off x="1342293" y="1940439"/>
                <a:ext cx="4856284" cy="3823466"/>
                <a:chOff x="1342293" y="1940439"/>
                <a:chExt cx="4856284" cy="3823466"/>
              </a:xfrm>
            </p:grpSpPr>
            <p:grpSp>
              <p:nvGrpSpPr>
                <p:cNvPr id="53" name="组合 52">
                  <a:extLst>
                    <a:ext uri="{FF2B5EF4-FFF2-40B4-BE49-F238E27FC236}">
                      <a16:creationId xmlns:a16="http://schemas.microsoft.com/office/drawing/2014/main" id="{6C406B11-08E2-435F-91CC-3D8D7811F825}"/>
                    </a:ext>
                  </a:extLst>
                </p:cNvPr>
                <p:cNvGrpSpPr/>
                <p:nvPr/>
              </p:nvGrpSpPr>
              <p:grpSpPr>
                <a:xfrm>
                  <a:off x="1342293" y="1940439"/>
                  <a:ext cx="4856284" cy="3050931"/>
                  <a:chOff x="1342293" y="1940439"/>
                  <a:chExt cx="4856284" cy="3050931"/>
                </a:xfrm>
              </p:grpSpPr>
              <p:grpSp>
                <p:nvGrpSpPr>
                  <p:cNvPr id="46" name="组合 45">
                    <a:extLst>
                      <a:ext uri="{FF2B5EF4-FFF2-40B4-BE49-F238E27FC236}">
                        <a16:creationId xmlns:a16="http://schemas.microsoft.com/office/drawing/2014/main" id="{9E725BDE-30ED-4A39-B05E-378003DB3C6A}"/>
                      </a:ext>
                    </a:extLst>
                  </p:cNvPr>
                  <p:cNvGrpSpPr/>
                  <p:nvPr/>
                </p:nvGrpSpPr>
                <p:grpSpPr>
                  <a:xfrm>
                    <a:off x="2286001" y="1940439"/>
                    <a:ext cx="3912576" cy="3050931"/>
                    <a:chOff x="2839916" y="1987061"/>
                    <a:chExt cx="3912576" cy="3050931"/>
                  </a:xfrm>
                </p:grpSpPr>
                <p:sp>
                  <p:nvSpPr>
                    <p:cNvPr id="4" name="矩形 3">
                      <a:extLst>
                        <a:ext uri="{FF2B5EF4-FFF2-40B4-BE49-F238E27FC236}">
                          <a16:creationId xmlns:a16="http://schemas.microsoft.com/office/drawing/2014/main" id="{6476353C-3FEB-4771-8B4B-D3CA1D75D276}"/>
                        </a:ext>
                      </a:extLst>
                    </p:cNvPr>
                    <p:cNvSpPr/>
                    <p:nvPr/>
                  </p:nvSpPr>
                  <p:spPr>
                    <a:xfrm>
                      <a:off x="2839916" y="1987061"/>
                      <a:ext cx="3912576"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合 20">
                      <a:extLst>
                        <a:ext uri="{FF2B5EF4-FFF2-40B4-BE49-F238E27FC236}">
                          <a16:creationId xmlns:a16="http://schemas.microsoft.com/office/drawing/2014/main" id="{8DF764CB-383F-40B0-91BD-281BDD5F63E5}"/>
                        </a:ext>
                      </a:extLst>
                    </p:cNvPr>
                    <p:cNvGrpSpPr/>
                    <p:nvPr/>
                  </p:nvGrpSpPr>
                  <p:grpSpPr>
                    <a:xfrm>
                      <a:off x="3027486" y="2162908"/>
                      <a:ext cx="1421422" cy="1050925"/>
                      <a:chOff x="3027486" y="2162908"/>
                      <a:chExt cx="1421422" cy="1050925"/>
                    </a:xfrm>
                  </p:grpSpPr>
                  <p:grpSp>
                    <p:nvGrpSpPr>
                      <p:cNvPr id="13" name="组合 12">
                        <a:extLst>
                          <a:ext uri="{FF2B5EF4-FFF2-40B4-BE49-F238E27FC236}">
                            <a16:creationId xmlns:a16="http://schemas.microsoft.com/office/drawing/2014/main" id="{A456F777-FEF4-4AB9-9C68-D28402A52552}"/>
                          </a:ext>
                        </a:extLst>
                      </p:cNvPr>
                      <p:cNvGrpSpPr/>
                      <p:nvPr/>
                    </p:nvGrpSpPr>
                    <p:grpSpPr>
                      <a:xfrm>
                        <a:off x="3027486" y="2162908"/>
                        <a:ext cx="1421422" cy="1050925"/>
                        <a:chOff x="3027486" y="2162908"/>
                        <a:chExt cx="1421422" cy="1050925"/>
                      </a:xfrm>
                    </p:grpSpPr>
                    <p:grpSp>
                      <p:nvGrpSpPr>
                        <p:cNvPr id="7" name="组合 6">
                          <a:extLst>
                            <a:ext uri="{FF2B5EF4-FFF2-40B4-BE49-F238E27FC236}">
                              <a16:creationId xmlns:a16="http://schemas.microsoft.com/office/drawing/2014/main" id="{CF8A0F9C-663F-4408-850D-517EA1EAB323}"/>
                            </a:ext>
                          </a:extLst>
                        </p:cNvPr>
                        <p:cNvGrpSpPr/>
                        <p:nvPr/>
                      </p:nvGrpSpPr>
                      <p:grpSpPr>
                        <a:xfrm>
                          <a:off x="3027486" y="2162908"/>
                          <a:ext cx="1421422" cy="1050925"/>
                          <a:chOff x="2904393" y="2198077"/>
                          <a:chExt cx="1421422" cy="1050925"/>
                        </a:xfrm>
                      </p:grpSpPr>
                      <p:sp>
                        <p:nvSpPr>
                          <p:cNvPr id="5" name="矩形 4">
                            <a:extLst>
                              <a:ext uri="{FF2B5EF4-FFF2-40B4-BE49-F238E27FC236}">
                                <a16:creationId xmlns:a16="http://schemas.microsoft.com/office/drawing/2014/main" id="{65388B28-EBB4-4CD7-B320-CA3D11DF43DA}"/>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10780486-F497-4890-A2FA-DD9A4E4AA64D}"/>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矩形 10">
                          <a:extLst>
                            <a:ext uri="{FF2B5EF4-FFF2-40B4-BE49-F238E27FC236}">
                              <a16:creationId xmlns:a16="http://schemas.microsoft.com/office/drawing/2014/main" id="{C84C6388-5D5B-45BF-BAA1-4E9CA1E3657A}"/>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0" name="文本框 19">
                        <a:extLst>
                          <a:ext uri="{FF2B5EF4-FFF2-40B4-BE49-F238E27FC236}">
                            <a16:creationId xmlns:a16="http://schemas.microsoft.com/office/drawing/2014/main" id="{BBA4BBDB-D082-44D4-B762-6B7910B5F9D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grpSp>
                  <p:nvGrpSpPr>
                    <p:cNvPr id="22" name="组合 21">
                      <a:extLst>
                        <a:ext uri="{FF2B5EF4-FFF2-40B4-BE49-F238E27FC236}">
                          <a16:creationId xmlns:a16="http://schemas.microsoft.com/office/drawing/2014/main" id="{8BFB81BF-5235-4293-B3AB-387604863200}"/>
                        </a:ext>
                      </a:extLst>
                    </p:cNvPr>
                    <p:cNvGrpSpPr/>
                    <p:nvPr/>
                  </p:nvGrpSpPr>
                  <p:grpSpPr>
                    <a:xfrm>
                      <a:off x="4665786" y="2162908"/>
                      <a:ext cx="1421422" cy="1050925"/>
                      <a:chOff x="3027486" y="2162908"/>
                      <a:chExt cx="1421422" cy="1050925"/>
                    </a:xfrm>
                  </p:grpSpPr>
                  <p:grpSp>
                    <p:nvGrpSpPr>
                      <p:cNvPr id="23" name="组合 22">
                        <a:extLst>
                          <a:ext uri="{FF2B5EF4-FFF2-40B4-BE49-F238E27FC236}">
                            <a16:creationId xmlns:a16="http://schemas.microsoft.com/office/drawing/2014/main" id="{A09B0A40-7C34-4D95-94F9-DA6F81AC3D3C}"/>
                          </a:ext>
                        </a:extLst>
                      </p:cNvPr>
                      <p:cNvGrpSpPr/>
                      <p:nvPr/>
                    </p:nvGrpSpPr>
                    <p:grpSpPr>
                      <a:xfrm>
                        <a:off x="3027486" y="2162908"/>
                        <a:ext cx="1421422" cy="1050925"/>
                        <a:chOff x="3027486" y="2162908"/>
                        <a:chExt cx="1421422" cy="1050925"/>
                      </a:xfrm>
                    </p:grpSpPr>
                    <p:grpSp>
                      <p:nvGrpSpPr>
                        <p:cNvPr id="25" name="组合 24">
                          <a:extLst>
                            <a:ext uri="{FF2B5EF4-FFF2-40B4-BE49-F238E27FC236}">
                              <a16:creationId xmlns:a16="http://schemas.microsoft.com/office/drawing/2014/main" id="{EACA0D12-E06B-4FAB-B1FB-943001772860}"/>
                            </a:ext>
                          </a:extLst>
                        </p:cNvPr>
                        <p:cNvGrpSpPr/>
                        <p:nvPr/>
                      </p:nvGrpSpPr>
                      <p:grpSpPr>
                        <a:xfrm>
                          <a:off x="3027486" y="2162908"/>
                          <a:ext cx="1421422" cy="1050925"/>
                          <a:chOff x="2904393" y="2198077"/>
                          <a:chExt cx="1421422" cy="1050925"/>
                        </a:xfrm>
                      </p:grpSpPr>
                      <p:sp>
                        <p:nvSpPr>
                          <p:cNvPr id="27" name="矩形 26">
                            <a:extLst>
                              <a:ext uri="{FF2B5EF4-FFF2-40B4-BE49-F238E27FC236}">
                                <a16:creationId xmlns:a16="http://schemas.microsoft.com/office/drawing/2014/main" id="{2C4631F9-413C-4FA7-8F57-D72504ED7396}"/>
                              </a:ext>
                            </a:extLst>
                          </p:cNvPr>
                          <p:cNvSpPr/>
                          <p:nvPr/>
                        </p:nvSpPr>
                        <p:spPr>
                          <a:xfrm>
                            <a:off x="2989385" y="2198077"/>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a:extLst>
                              <a:ext uri="{FF2B5EF4-FFF2-40B4-BE49-F238E27FC236}">
                                <a16:creationId xmlns:a16="http://schemas.microsoft.com/office/drawing/2014/main" id="{D4D92ABD-4701-4D1E-A17F-06CDAC55D601}"/>
                              </a:ext>
                            </a:extLst>
                          </p:cNvPr>
                          <p:cNvSpPr/>
                          <p:nvPr/>
                        </p:nvSpPr>
                        <p:spPr>
                          <a:xfrm>
                            <a:off x="2904393" y="2334602"/>
                            <a:ext cx="133643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a:extLst>
                            <a:ext uri="{FF2B5EF4-FFF2-40B4-BE49-F238E27FC236}">
                              <a16:creationId xmlns:a16="http://schemas.microsoft.com/office/drawing/2014/main" id="{FB71554D-A274-4394-97F3-B88B3B367282}"/>
                            </a:ext>
                          </a:extLst>
                        </p:cNvPr>
                        <p:cNvSpPr/>
                        <p:nvPr/>
                      </p:nvSpPr>
                      <p:spPr>
                        <a:xfrm>
                          <a:off x="3112478" y="2756633"/>
                          <a:ext cx="1151791"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L1 &amp; L2</a:t>
                          </a:r>
                        </a:p>
                      </p:txBody>
                    </p:sp>
                  </p:grpSp>
                  <p:sp>
                    <p:nvSpPr>
                      <p:cNvPr id="24" name="文本框 23">
                        <a:extLst>
                          <a:ext uri="{FF2B5EF4-FFF2-40B4-BE49-F238E27FC236}">
                            <a16:creationId xmlns:a16="http://schemas.microsoft.com/office/drawing/2014/main" id="{5B4D8605-9963-451D-8576-AE55CB2C35F1}"/>
                          </a:ext>
                        </a:extLst>
                      </p:cNvPr>
                      <p:cNvSpPr txBox="1"/>
                      <p:nvPr/>
                    </p:nvSpPr>
                    <p:spPr>
                      <a:xfrm>
                        <a:off x="3378947" y="2319039"/>
                        <a:ext cx="672172" cy="369332"/>
                      </a:xfrm>
                      <a:prstGeom prst="rect">
                        <a:avLst/>
                      </a:prstGeom>
                      <a:noFill/>
                    </p:spPr>
                    <p:txBody>
                      <a:bodyPr wrap="none" lIns="91440" tIns="45720" rIns="91440" bIns="45720" rtlCol="0" anchor="t">
                        <a:spAutoFit/>
                      </a:bodyPr>
                      <a:lstStyle/>
                      <a:p>
                        <a:r>
                          <a:rPr lang="en-US">
                            <a:latin typeface="Gill Sans MT"/>
                          </a:rPr>
                          <a:t>Core</a:t>
                        </a:r>
                      </a:p>
                    </p:txBody>
                  </p:sp>
                </p:grpSp>
                <p:sp>
                  <p:nvSpPr>
                    <p:cNvPr id="29" name="矩形 28">
                      <a:extLst>
                        <a:ext uri="{FF2B5EF4-FFF2-40B4-BE49-F238E27FC236}">
                          <a16:creationId xmlns:a16="http://schemas.microsoft.com/office/drawing/2014/main" id="{5F4D4C64-9C15-43F1-A388-8DA24F8E8BF1}"/>
                        </a:ext>
                      </a:extLst>
                    </p:cNvPr>
                    <p:cNvSpPr/>
                    <p:nvPr/>
                  </p:nvSpPr>
                  <p:spPr>
                    <a:xfrm>
                      <a:off x="3024556" y="3409339"/>
                      <a:ext cx="262619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ill Sans MT"/>
                        </a:rPr>
                        <a:t>LLC Cache</a:t>
                      </a:r>
                    </a:p>
                  </p:txBody>
                </p:sp>
                <p:cxnSp>
                  <p:nvCxnSpPr>
                    <p:cNvPr id="31" name="直接连接符 30">
                      <a:extLst>
                        <a:ext uri="{FF2B5EF4-FFF2-40B4-BE49-F238E27FC236}">
                          <a16:creationId xmlns:a16="http://schemas.microsoft.com/office/drawing/2014/main" id="{8C07CAC2-6792-4D54-BBC9-F035A05CB14D}"/>
                        </a:ext>
                      </a:extLst>
                    </p:cNvPr>
                    <p:cNvCxnSpPr>
                      <a:cxnSpLocks/>
                      <a:stCxn id="6" idx="2"/>
                    </p:cNvCxnSpPr>
                    <p:nvPr/>
                  </p:nvCxnSpPr>
                  <p:spPr>
                    <a:xfrm>
                      <a:off x="3695701" y="3213833"/>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66DF57D4-697F-4A1F-BDC9-54500D26821D}"/>
                        </a:ext>
                      </a:extLst>
                    </p:cNvPr>
                    <p:cNvCxnSpPr>
                      <a:cxnSpLocks/>
                    </p:cNvCxnSpPr>
                    <p:nvPr/>
                  </p:nvCxnSpPr>
                  <p:spPr>
                    <a:xfrm>
                      <a:off x="5325208" y="3213833"/>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E2B32610-0B7C-4197-AB95-06653C0C9A5B}"/>
                        </a:ext>
                      </a:extLst>
                    </p:cNvPr>
                    <p:cNvSpPr/>
                    <p:nvPr/>
                  </p:nvSpPr>
                  <p:spPr>
                    <a:xfrm>
                      <a:off x="3033348" y="3995858"/>
                      <a:ext cx="2617405"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Mesh Interconnect</a:t>
                      </a:r>
                    </a:p>
                  </p:txBody>
                </p:sp>
                <p:cxnSp>
                  <p:nvCxnSpPr>
                    <p:cNvPr id="35" name="直接连接符 34">
                      <a:extLst>
                        <a:ext uri="{FF2B5EF4-FFF2-40B4-BE49-F238E27FC236}">
                          <a16:creationId xmlns:a16="http://schemas.microsoft.com/office/drawing/2014/main" id="{3E214B52-B43B-4E78-B44D-BE1C094BB1FF}"/>
                        </a:ext>
                      </a:extLst>
                    </p:cNvPr>
                    <p:cNvCxnSpPr>
                      <a:cxnSpLocks/>
                    </p:cNvCxnSpPr>
                    <p:nvPr/>
                  </p:nvCxnSpPr>
                  <p:spPr>
                    <a:xfrm>
                      <a:off x="3688373" y="3800352"/>
                      <a:ext cx="0" cy="19550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09554A0E-FB1B-4A48-B41B-791516B6E330}"/>
                        </a:ext>
                      </a:extLst>
                    </p:cNvPr>
                    <p:cNvCxnSpPr>
                      <a:cxnSpLocks/>
                    </p:cNvCxnSpPr>
                    <p:nvPr/>
                  </p:nvCxnSpPr>
                  <p:spPr>
                    <a:xfrm>
                      <a:off x="5325208" y="3800352"/>
                      <a:ext cx="0" cy="195506"/>
                    </a:xfrm>
                    <a:prstGeom prst="line">
                      <a:avLst/>
                    </a:prstGeom>
                    <a:ln w="19050"/>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F512A0B5-83E8-431D-B0ED-141E8150A270}"/>
                        </a:ext>
                      </a:extLst>
                    </p:cNvPr>
                    <p:cNvSpPr/>
                    <p:nvPr/>
                  </p:nvSpPr>
                  <p:spPr>
                    <a:xfrm>
                      <a:off x="3300046" y="4531690"/>
                      <a:ext cx="791307" cy="3910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latin typeface="Gill Sans MT"/>
                        </a:rPr>
                        <a:t>iMC</a:t>
                      </a:r>
                      <a:endParaRPr lang="en-US">
                        <a:solidFill>
                          <a:schemeClr val="tx1"/>
                        </a:solidFill>
                        <a:latin typeface="Gill Sans MT"/>
                      </a:endParaRPr>
                    </a:p>
                  </p:txBody>
                </p:sp>
                <p:cxnSp>
                  <p:nvCxnSpPr>
                    <p:cNvPr id="41" name="直接连接符 40">
                      <a:extLst>
                        <a:ext uri="{FF2B5EF4-FFF2-40B4-BE49-F238E27FC236}">
                          <a16:creationId xmlns:a16="http://schemas.microsoft.com/office/drawing/2014/main" id="{ED886C63-4163-4119-A55B-D8126EF270B4}"/>
                        </a:ext>
                      </a:extLst>
                    </p:cNvPr>
                    <p:cNvCxnSpPr>
                      <a:cxnSpLocks/>
                      <a:stCxn id="37" idx="0"/>
                    </p:cNvCxnSpPr>
                    <p:nvPr/>
                  </p:nvCxnSpPr>
                  <p:spPr>
                    <a:xfrm flipV="1">
                      <a:off x="3695700"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4F1F0E6-CF0C-40F4-BAF6-A98828C9BF79}"/>
                        </a:ext>
                      </a:extLst>
                    </p:cNvPr>
                    <p:cNvCxnSpPr>
                      <a:cxnSpLocks/>
                    </p:cNvCxnSpPr>
                    <p:nvPr/>
                  </p:nvCxnSpPr>
                  <p:spPr>
                    <a:xfrm flipV="1">
                      <a:off x="5333999" y="4386871"/>
                      <a:ext cx="0" cy="14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矩形 47">
                    <a:extLst>
                      <a:ext uri="{FF2B5EF4-FFF2-40B4-BE49-F238E27FC236}">
                        <a16:creationId xmlns:a16="http://schemas.microsoft.com/office/drawing/2014/main" id="{03905AE5-4BF0-470B-9118-FAA699A3A1E1}"/>
                      </a:ext>
                    </a:extLst>
                  </p:cNvPr>
                  <p:cNvSpPr/>
                  <p:nvPr/>
                </p:nvSpPr>
                <p:spPr>
                  <a:xfrm>
                    <a:off x="1342293" y="1940439"/>
                    <a:ext cx="463062" cy="3050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45720" rIns="91440" bIns="45720" rtlCol="0" anchor="ctr"/>
                  <a:lstStyle/>
                  <a:p>
                    <a:pPr algn="ctr"/>
                    <a:r>
                      <a:rPr lang="en-US">
                        <a:solidFill>
                          <a:schemeClr val="tx1"/>
                        </a:solidFill>
                        <a:latin typeface="Gill Sans MT"/>
                      </a:rPr>
                      <a:t>NUMA 0</a:t>
                    </a:r>
                  </a:p>
                </p:txBody>
              </p:sp>
              <p:cxnSp>
                <p:nvCxnSpPr>
                  <p:cNvPr id="50" name="直接连接符 49">
                    <a:extLst>
                      <a:ext uri="{FF2B5EF4-FFF2-40B4-BE49-F238E27FC236}">
                        <a16:creationId xmlns:a16="http://schemas.microsoft.com/office/drawing/2014/main" id="{EBAC57A4-D919-4716-A681-721958EDB71E}"/>
                      </a:ext>
                    </a:extLst>
                  </p:cNvPr>
                  <p:cNvCxnSpPr>
                    <a:cxnSpLocks/>
                    <a:stCxn id="34" idx="1"/>
                  </p:cNvCxnSpPr>
                  <p:nvPr/>
                </p:nvCxnSpPr>
                <p:spPr>
                  <a:xfrm flipH="1">
                    <a:off x="1805355" y="4144743"/>
                    <a:ext cx="674078" cy="9653"/>
                  </a:xfrm>
                  <a:prstGeom prst="line">
                    <a:avLst/>
                  </a:prstGeom>
                  <a:ln w="19050"/>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F6656B47-9060-43DF-9B64-2296C012A9BF}"/>
                      </a:ext>
                    </a:extLst>
                  </p:cNvPr>
                  <p:cNvSpPr txBox="1"/>
                  <p:nvPr/>
                </p:nvSpPr>
                <p:spPr>
                  <a:xfrm>
                    <a:off x="1814148" y="3851483"/>
                    <a:ext cx="486030" cy="338554"/>
                  </a:xfrm>
                  <a:prstGeom prst="rect">
                    <a:avLst/>
                  </a:prstGeom>
                  <a:noFill/>
                </p:spPr>
                <p:txBody>
                  <a:bodyPr wrap="none" lIns="91440" tIns="45720" rIns="91440" bIns="45720" rtlCol="0" anchor="t">
                    <a:spAutoFit/>
                  </a:bodyPr>
                  <a:lstStyle/>
                  <a:p>
                    <a:r>
                      <a:rPr lang="en-US" sz="1600">
                        <a:latin typeface="Gill Sans MT"/>
                      </a:rPr>
                      <a:t>UPI</a:t>
                    </a:r>
                  </a:p>
                </p:txBody>
              </p:sp>
            </p:grpSp>
            <p:grpSp>
              <p:nvGrpSpPr>
                <p:cNvPr id="58" name="组合 57">
                  <a:extLst>
                    <a:ext uri="{FF2B5EF4-FFF2-40B4-BE49-F238E27FC236}">
                      <a16:creationId xmlns:a16="http://schemas.microsoft.com/office/drawing/2014/main" id="{D2537F65-8D49-4F1F-9118-9BCBC3C51458}"/>
                    </a:ext>
                  </a:extLst>
                </p:cNvPr>
                <p:cNvGrpSpPr/>
                <p:nvPr/>
              </p:nvGrpSpPr>
              <p:grpSpPr>
                <a:xfrm>
                  <a:off x="2499718" y="5340496"/>
                  <a:ext cx="1433380" cy="416804"/>
                  <a:chOff x="2215661" y="5345723"/>
                  <a:chExt cx="1433380" cy="416804"/>
                </a:xfrm>
              </p:grpSpPr>
              <p:sp>
                <p:nvSpPr>
                  <p:cNvPr id="55" name="矩形 54">
                    <a:extLst>
                      <a:ext uri="{FF2B5EF4-FFF2-40B4-BE49-F238E27FC236}">
                        <a16:creationId xmlns:a16="http://schemas.microsoft.com/office/drawing/2014/main" id="{DA497CC8-03BE-4BAD-A278-AC77C04DEBA9}"/>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56" name="矩形 55">
                    <a:extLst>
                      <a:ext uri="{FF2B5EF4-FFF2-40B4-BE49-F238E27FC236}">
                        <a16:creationId xmlns:a16="http://schemas.microsoft.com/office/drawing/2014/main" id="{BC024F93-F208-41BF-AB37-C092E77E3E67}"/>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矩形 56">
                    <a:extLst>
                      <a:ext uri="{FF2B5EF4-FFF2-40B4-BE49-F238E27FC236}">
                        <a16:creationId xmlns:a16="http://schemas.microsoft.com/office/drawing/2014/main" id="{160E3BDC-F790-44F5-818D-A1B20433A122}"/>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60" name="直接连接符 59">
                  <a:extLst>
                    <a:ext uri="{FF2B5EF4-FFF2-40B4-BE49-F238E27FC236}">
                      <a16:creationId xmlns:a16="http://schemas.microsoft.com/office/drawing/2014/main" id="{E5F67365-7DDE-4044-9D1B-A54001ACBD3C}"/>
                    </a:ext>
                  </a:extLst>
                </p:cNvPr>
                <p:cNvCxnSpPr>
                  <a:stCxn id="55" idx="0"/>
                </p:cNvCxnSpPr>
                <p:nvPr/>
              </p:nvCxnSpPr>
              <p:spPr>
                <a:xfrm flipH="1" flipV="1">
                  <a:off x="2962779" y="5117123"/>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23AB0B7-893F-4BDD-B3B2-420D81233B9C}"/>
                    </a:ext>
                  </a:extLst>
                </p:cNvPr>
                <p:cNvCxnSpPr>
                  <a:cxnSpLocks/>
                </p:cNvCxnSpPr>
                <p:nvPr/>
              </p:nvCxnSpPr>
              <p:spPr>
                <a:xfrm>
                  <a:off x="2962779" y="5117123"/>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82252B8E-8BCF-41BE-B2B7-E96AC3400741}"/>
                    </a:ext>
                  </a:extLst>
                </p:cNvPr>
                <p:cNvCxnSpPr>
                  <a:stCxn id="57" idx="0"/>
                </p:cNvCxnSpPr>
                <p:nvPr/>
              </p:nvCxnSpPr>
              <p:spPr>
                <a:xfrm flipV="1">
                  <a:off x="3837847"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623130E2-EA8A-42AD-B6B5-C314DCA0AA6E}"/>
                    </a:ext>
                  </a:extLst>
                </p:cNvPr>
                <p:cNvCxnSpPr>
                  <a:stCxn id="56" idx="0"/>
                </p:cNvCxnSpPr>
                <p:nvPr/>
              </p:nvCxnSpPr>
              <p:spPr>
                <a:xfrm flipV="1">
                  <a:off x="3584339" y="5117123"/>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AEFA6F65-0282-4966-AB2E-410E77E7E9C0}"/>
                    </a:ext>
                  </a:extLst>
                </p:cNvPr>
                <p:cNvCxnSpPr>
                  <a:cxnSpLocks/>
                </p:cNvCxnSpPr>
                <p:nvPr/>
              </p:nvCxnSpPr>
              <p:spPr>
                <a:xfrm flipV="1">
                  <a:off x="3149205" y="4876082"/>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27D70FC8-FB2A-4B2B-AB91-0CC8733FCCF0}"/>
                    </a:ext>
                  </a:extLst>
                </p:cNvPr>
                <p:cNvGrpSpPr/>
                <p:nvPr/>
              </p:nvGrpSpPr>
              <p:grpSpPr>
                <a:xfrm>
                  <a:off x="4111871" y="5347101"/>
                  <a:ext cx="1433380" cy="416804"/>
                  <a:chOff x="2215661" y="5345723"/>
                  <a:chExt cx="1433380" cy="416804"/>
                </a:xfrm>
              </p:grpSpPr>
              <p:sp>
                <p:nvSpPr>
                  <p:cNvPr id="72" name="矩形 71">
                    <a:extLst>
                      <a:ext uri="{FF2B5EF4-FFF2-40B4-BE49-F238E27FC236}">
                        <a16:creationId xmlns:a16="http://schemas.microsoft.com/office/drawing/2014/main" id="{6066ED55-4F6B-43BA-9558-45738C3CB7E5}"/>
                      </a:ext>
                    </a:extLst>
                  </p:cNvPr>
                  <p:cNvSpPr/>
                  <p:nvPr/>
                </p:nvSpPr>
                <p:spPr>
                  <a:xfrm>
                    <a:off x="2215661" y="5345723"/>
                    <a:ext cx="926123"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Gill Sans MT"/>
                      </a:rPr>
                      <a:t>DRAM</a:t>
                    </a:r>
                  </a:p>
                </p:txBody>
              </p:sp>
              <p:sp>
                <p:nvSpPr>
                  <p:cNvPr id="73" name="矩形 72">
                    <a:extLst>
                      <a:ext uri="{FF2B5EF4-FFF2-40B4-BE49-F238E27FC236}">
                        <a16:creationId xmlns:a16="http://schemas.microsoft.com/office/drawing/2014/main" id="{5524FCDC-8ED6-4729-A007-C3D50312E562}"/>
                      </a:ext>
                    </a:extLst>
                  </p:cNvPr>
                  <p:cNvSpPr/>
                  <p:nvPr/>
                </p:nvSpPr>
                <p:spPr>
                  <a:xfrm>
                    <a:off x="3205031"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矩形 73">
                    <a:extLst>
                      <a:ext uri="{FF2B5EF4-FFF2-40B4-BE49-F238E27FC236}">
                        <a16:creationId xmlns:a16="http://schemas.microsoft.com/office/drawing/2014/main" id="{478E5407-EB2D-4AF4-99FE-7862656536F8}"/>
                      </a:ext>
                    </a:extLst>
                  </p:cNvPr>
                  <p:cNvSpPr/>
                  <p:nvPr/>
                </p:nvSpPr>
                <p:spPr>
                  <a:xfrm>
                    <a:off x="3458539" y="5345723"/>
                    <a:ext cx="190502" cy="4168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75" name="直接连接符 74">
                  <a:extLst>
                    <a:ext uri="{FF2B5EF4-FFF2-40B4-BE49-F238E27FC236}">
                      <a16:creationId xmlns:a16="http://schemas.microsoft.com/office/drawing/2014/main" id="{A75661F4-BFE9-450B-BD28-16D1ED298F8D}"/>
                    </a:ext>
                  </a:extLst>
                </p:cNvPr>
                <p:cNvCxnSpPr>
                  <a:stCxn id="72" idx="0"/>
                </p:cNvCxnSpPr>
                <p:nvPr/>
              </p:nvCxnSpPr>
              <p:spPr>
                <a:xfrm flipH="1" flipV="1">
                  <a:off x="4574932" y="5123728"/>
                  <a:ext cx="1"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943DD9E1-ECED-424F-9313-FEE9FF209D89}"/>
                    </a:ext>
                  </a:extLst>
                </p:cNvPr>
                <p:cNvCxnSpPr>
                  <a:cxnSpLocks/>
                </p:cNvCxnSpPr>
                <p:nvPr/>
              </p:nvCxnSpPr>
              <p:spPr>
                <a:xfrm>
                  <a:off x="4574932" y="5123728"/>
                  <a:ext cx="8750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837445ED-5EEC-4096-B31C-61709E60518B}"/>
                    </a:ext>
                  </a:extLst>
                </p:cNvPr>
                <p:cNvCxnSpPr>
                  <a:stCxn id="74" idx="0"/>
                </p:cNvCxnSpPr>
                <p:nvPr/>
              </p:nvCxnSpPr>
              <p:spPr>
                <a:xfrm flipV="1">
                  <a:off x="5450000"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4496CE83-BA47-45E8-B08F-FB35F5794210}"/>
                    </a:ext>
                  </a:extLst>
                </p:cNvPr>
                <p:cNvCxnSpPr>
                  <a:stCxn id="73" idx="0"/>
                </p:cNvCxnSpPr>
                <p:nvPr/>
              </p:nvCxnSpPr>
              <p:spPr>
                <a:xfrm flipV="1">
                  <a:off x="5196492" y="5123728"/>
                  <a:ext cx="0" cy="223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B0E2C37-354C-4A95-8801-E275789BA342}"/>
                    </a:ext>
                  </a:extLst>
                </p:cNvPr>
                <p:cNvCxnSpPr>
                  <a:cxnSpLocks/>
                </p:cNvCxnSpPr>
                <p:nvPr/>
              </p:nvCxnSpPr>
              <p:spPr>
                <a:xfrm flipV="1">
                  <a:off x="4761358" y="4882687"/>
                  <a:ext cx="0" cy="24104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19" name="组合 118">
                <a:extLst>
                  <a:ext uri="{FF2B5EF4-FFF2-40B4-BE49-F238E27FC236}">
                    <a16:creationId xmlns:a16="http://schemas.microsoft.com/office/drawing/2014/main" id="{A8386711-3D0F-4A0F-9760-4591FFA6FBF0}"/>
                  </a:ext>
                </a:extLst>
              </p:cNvPr>
              <p:cNvGrpSpPr/>
              <p:nvPr/>
            </p:nvGrpSpPr>
            <p:grpSpPr>
              <a:xfrm>
                <a:off x="6328828" y="3568790"/>
                <a:ext cx="782422" cy="1325734"/>
                <a:chOff x="6396497" y="3949236"/>
                <a:chExt cx="782422" cy="1325734"/>
              </a:xfrm>
            </p:grpSpPr>
            <p:sp>
              <p:nvSpPr>
                <p:cNvPr id="116" name="矩形 115">
                  <a:extLst>
                    <a:ext uri="{FF2B5EF4-FFF2-40B4-BE49-F238E27FC236}">
                      <a16:creationId xmlns:a16="http://schemas.microsoft.com/office/drawing/2014/main" id="{2B819148-95BC-442B-83D7-13F0294C5A5F}"/>
                    </a:ext>
                  </a:extLst>
                </p:cNvPr>
                <p:cNvSpPr/>
                <p:nvPr/>
              </p:nvSpPr>
              <p:spPr>
                <a:xfrm>
                  <a:off x="6396497" y="3949236"/>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7" name="矩形 116">
                  <a:extLst>
                    <a:ext uri="{FF2B5EF4-FFF2-40B4-BE49-F238E27FC236}">
                      <a16:creationId xmlns:a16="http://schemas.microsoft.com/office/drawing/2014/main" id="{C7EA30AE-6B3F-4F0F-8025-13F3A912C9F3}"/>
                    </a:ext>
                  </a:extLst>
                </p:cNvPr>
                <p:cNvSpPr/>
                <p:nvPr/>
              </p:nvSpPr>
              <p:spPr>
                <a:xfrm>
                  <a:off x="6396497" y="440950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sp>
              <p:nvSpPr>
                <p:cNvPr id="118" name="矩形 117">
                  <a:extLst>
                    <a:ext uri="{FF2B5EF4-FFF2-40B4-BE49-F238E27FC236}">
                      <a16:creationId xmlns:a16="http://schemas.microsoft.com/office/drawing/2014/main" id="{F1CFAB24-8506-46B8-B8D2-487539640C61}"/>
                    </a:ext>
                  </a:extLst>
                </p:cNvPr>
                <p:cNvSpPr/>
                <p:nvPr/>
              </p:nvSpPr>
              <p:spPr>
                <a:xfrm>
                  <a:off x="6396497" y="4883957"/>
                  <a:ext cx="782422" cy="391013"/>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solidFill>
                        <a:schemeClr val="tx1"/>
                      </a:solidFill>
                      <a:latin typeface="Gill Sans MT"/>
                    </a:rPr>
                    <a:t>NVM</a:t>
                  </a:r>
                </a:p>
              </p:txBody>
            </p:sp>
          </p:grpSp>
          <p:cxnSp>
            <p:nvCxnSpPr>
              <p:cNvPr id="121" name="直接连接符 120">
                <a:extLst>
                  <a:ext uri="{FF2B5EF4-FFF2-40B4-BE49-F238E27FC236}">
                    <a16:creationId xmlns:a16="http://schemas.microsoft.com/office/drawing/2014/main" id="{1C589AA1-A83B-4990-9A68-F7EE07B626A8}"/>
                  </a:ext>
                </a:extLst>
              </p:cNvPr>
              <p:cNvCxnSpPr>
                <a:cxnSpLocks/>
              </p:cNvCxnSpPr>
              <p:nvPr/>
            </p:nvCxnSpPr>
            <p:spPr>
              <a:xfrm>
                <a:off x="5967044" y="4680575"/>
                <a:ext cx="3617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00560554-4144-4CD8-AD65-516ECE97E1F3}"/>
                  </a:ext>
                </a:extLst>
              </p:cNvPr>
              <p:cNvCxnSpPr>
                <a:cxnSpLocks/>
              </p:cNvCxnSpPr>
              <p:nvPr/>
            </p:nvCxnSpPr>
            <p:spPr>
              <a:xfrm>
                <a:off x="6198577" y="3764296"/>
                <a:ext cx="0" cy="916278"/>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33547D0F-4B93-4E27-8011-B8873F846106}"/>
                  </a:ext>
                </a:extLst>
              </p:cNvPr>
              <p:cNvCxnSpPr>
                <a:cxnSpLocks/>
              </p:cNvCxnSpPr>
              <p:nvPr/>
            </p:nvCxnSpPr>
            <p:spPr>
              <a:xfrm>
                <a:off x="6198638" y="3771933"/>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D2C163AB-659C-458D-AA93-2BC77332D904}"/>
                  </a:ext>
                </a:extLst>
              </p:cNvPr>
              <p:cNvCxnSpPr>
                <a:cxnSpLocks/>
              </p:cNvCxnSpPr>
              <p:nvPr/>
            </p:nvCxnSpPr>
            <p:spPr>
              <a:xfrm>
                <a:off x="6198639" y="4229664"/>
                <a:ext cx="1302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矩形 134">
              <a:extLst>
                <a:ext uri="{FF2B5EF4-FFF2-40B4-BE49-F238E27FC236}">
                  <a16:creationId xmlns:a16="http://schemas.microsoft.com/office/drawing/2014/main" id="{97BE0CA1-15B0-4342-A880-48EAB42963EA}"/>
                </a:ext>
              </a:extLst>
            </p:cNvPr>
            <p:cNvSpPr/>
            <p:nvPr/>
          </p:nvSpPr>
          <p:spPr>
            <a:xfrm>
              <a:off x="4645498" y="3416021"/>
              <a:ext cx="2010264" cy="1534614"/>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6" name="文本框 135">
              <a:extLst>
                <a:ext uri="{FF2B5EF4-FFF2-40B4-BE49-F238E27FC236}">
                  <a16:creationId xmlns:a16="http://schemas.microsoft.com/office/drawing/2014/main" id="{048856B3-A216-47D5-B7DF-9E395FBEB5D7}"/>
                </a:ext>
              </a:extLst>
            </p:cNvPr>
            <p:cNvSpPr txBox="1"/>
            <p:nvPr/>
          </p:nvSpPr>
          <p:spPr>
            <a:xfrm>
              <a:off x="5032361" y="3060290"/>
              <a:ext cx="1473480" cy="369332"/>
            </a:xfrm>
            <a:prstGeom prst="rect">
              <a:avLst/>
            </a:prstGeom>
            <a:noFill/>
          </p:spPr>
          <p:txBody>
            <a:bodyPr wrap="none" lIns="91440" tIns="45720" rIns="91440" bIns="45720" rtlCol="0" anchor="t">
              <a:spAutoFit/>
            </a:bodyPr>
            <a:lstStyle/>
            <a:p>
              <a:r>
                <a:rPr lang="en-US">
                  <a:solidFill>
                    <a:schemeClr val="accent2"/>
                  </a:solidFill>
                  <a:latin typeface="Gill Sans MT"/>
                </a:rPr>
                <a:t>ADR Domain</a:t>
              </a:r>
            </a:p>
          </p:txBody>
        </p:sp>
        <p:sp>
          <p:nvSpPr>
            <p:cNvPr id="137" name="文本框 136">
              <a:extLst>
                <a:ext uri="{FF2B5EF4-FFF2-40B4-BE49-F238E27FC236}">
                  <a16:creationId xmlns:a16="http://schemas.microsoft.com/office/drawing/2014/main" id="{AEA2F3FF-61FC-4B0E-B7B1-48C9175F3D40}"/>
                </a:ext>
              </a:extLst>
            </p:cNvPr>
            <p:cNvSpPr txBox="1"/>
            <p:nvPr/>
          </p:nvSpPr>
          <p:spPr>
            <a:xfrm>
              <a:off x="5082179" y="2203750"/>
              <a:ext cx="1576072" cy="369332"/>
            </a:xfrm>
            <a:prstGeom prst="rect">
              <a:avLst/>
            </a:prstGeom>
            <a:noFill/>
          </p:spPr>
          <p:txBody>
            <a:bodyPr wrap="none" lIns="91440" tIns="45720" rIns="91440" bIns="45720" rtlCol="0" anchor="t">
              <a:spAutoFit/>
            </a:bodyPr>
            <a:lstStyle/>
            <a:p>
              <a:r>
                <a:rPr lang="en-US" err="1">
                  <a:solidFill>
                    <a:schemeClr val="accent6">
                      <a:lumMod val="75000"/>
                    </a:schemeClr>
                  </a:solidFill>
                  <a:latin typeface="Gill Sans MT"/>
                </a:rPr>
                <a:t>eADR</a:t>
              </a:r>
              <a:r>
                <a:rPr lang="en-US">
                  <a:solidFill>
                    <a:schemeClr val="accent6">
                      <a:lumMod val="75000"/>
                    </a:schemeClr>
                  </a:solidFill>
                  <a:latin typeface="Gill Sans MT"/>
                </a:rPr>
                <a:t> Domain</a:t>
              </a:r>
            </a:p>
          </p:txBody>
        </p:sp>
        <p:sp>
          <p:nvSpPr>
            <p:cNvPr id="138" name="矩形 137">
              <a:extLst>
                <a:ext uri="{FF2B5EF4-FFF2-40B4-BE49-F238E27FC236}">
                  <a16:creationId xmlns:a16="http://schemas.microsoft.com/office/drawing/2014/main" id="{D25C9F99-5DB2-4B27-AF6B-F1049F442FDB}"/>
                </a:ext>
              </a:extLst>
            </p:cNvPr>
            <p:cNvSpPr/>
            <p:nvPr/>
          </p:nvSpPr>
          <p:spPr>
            <a:xfrm>
              <a:off x="1824940" y="2601015"/>
              <a:ext cx="4879024" cy="2398838"/>
            </a:xfrm>
            <a:prstGeom prst="rect">
              <a:avLst/>
            </a:prstGeom>
            <a:noFill/>
            <a:ln w="28575">
              <a:solidFill>
                <a:schemeClr val="accent6">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70" name="组合 69">
            <a:extLst>
              <a:ext uri="{FF2B5EF4-FFF2-40B4-BE49-F238E27FC236}">
                <a16:creationId xmlns:a16="http://schemas.microsoft.com/office/drawing/2014/main" id="{9757DA00-D34A-4417-9ED0-C9A42B5A6E0C}"/>
              </a:ext>
            </a:extLst>
          </p:cNvPr>
          <p:cNvGrpSpPr/>
          <p:nvPr/>
        </p:nvGrpSpPr>
        <p:grpSpPr>
          <a:xfrm>
            <a:off x="7373757" y="1689163"/>
            <a:ext cx="4033000" cy="3453715"/>
            <a:chOff x="931984" y="1871772"/>
            <a:chExt cx="4033000" cy="3453715"/>
          </a:xfrm>
        </p:grpSpPr>
        <p:grpSp>
          <p:nvGrpSpPr>
            <p:cNvPr id="81" name="组合 80">
              <a:extLst>
                <a:ext uri="{FF2B5EF4-FFF2-40B4-BE49-F238E27FC236}">
                  <a16:creationId xmlns:a16="http://schemas.microsoft.com/office/drawing/2014/main" id="{C4AD8A45-4FDB-44A0-9B3E-D12ABF4682FF}"/>
                </a:ext>
              </a:extLst>
            </p:cNvPr>
            <p:cNvGrpSpPr/>
            <p:nvPr/>
          </p:nvGrpSpPr>
          <p:grpSpPr>
            <a:xfrm>
              <a:off x="931984" y="1871772"/>
              <a:ext cx="4033000" cy="3453715"/>
              <a:chOff x="931984" y="1871772"/>
              <a:chExt cx="4033000" cy="3453715"/>
            </a:xfrm>
          </p:grpSpPr>
          <p:grpSp>
            <p:nvGrpSpPr>
              <p:cNvPr id="84" name="组合 83">
                <a:extLst>
                  <a:ext uri="{FF2B5EF4-FFF2-40B4-BE49-F238E27FC236}">
                    <a16:creationId xmlns:a16="http://schemas.microsoft.com/office/drawing/2014/main" id="{F87CC0F7-EC99-4DC8-9E33-E1DCA79923D1}"/>
                  </a:ext>
                </a:extLst>
              </p:cNvPr>
              <p:cNvGrpSpPr/>
              <p:nvPr/>
            </p:nvGrpSpPr>
            <p:grpSpPr>
              <a:xfrm>
                <a:off x="931984" y="1871772"/>
                <a:ext cx="4033000" cy="3453715"/>
                <a:chOff x="7044574" y="1595467"/>
                <a:chExt cx="4033000" cy="3453715"/>
              </a:xfrm>
            </p:grpSpPr>
            <p:grpSp>
              <p:nvGrpSpPr>
                <p:cNvPr id="89" name="组合 88">
                  <a:extLst>
                    <a:ext uri="{FF2B5EF4-FFF2-40B4-BE49-F238E27FC236}">
                      <a16:creationId xmlns:a16="http://schemas.microsoft.com/office/drawing/2014/main" id="{96410F5D-C53E-4E61-BFA2-ABF7BE5108EA}"/>
                    </a:ext>
                  </a:extLst>
                </p:cNvPr>
                <p:cNvGrpSpPr/>
                <p:nvPr/>
              </p:nvGrpSpPr>
              <p:grpSpPr>
                <a:xfrm>
                  <a:off x="7044574" y="1595467"/>
                  <a:ext cx="4033000" cy="3453715"/>
                  <a:chOff x="6596529" y="1537654"/>
                  <a:chExt cx="4033000" cy="3453715"/>
                </a:xfrm>
              </p:grpSpPr>
              <p:grpSp>
                <p:nvGrpSpPr>
                  <p:cNvPr id="95" name="组合 94">
                    <a:extLst>
                      <a:ext uri="{FF2B5EF4-FFF2-40B4-BE49-F238E27FC236}">
                        <a16:creationId xmlns:a16="http://schemas.microsoft.com/office/drawing/2014/main" id="{D8901F00-2BA5-4C21-A812-528768097342}"/>
                      </a:ext>
                    </a:extLst>
                  </p:cNvPr>
                  <p:cNvGrpSpPr/>
                  <p:nvPr/>
                </p:nvGrpSpPr>
                <p:grpSpPr>
                  <a:xfrm>
                    <a:off x="6596529" y="1537654"/>
                    <a:ext cx="3711388" cy="1157263"/>
                    <a:chOff x="6429187" y="1919203"/>
                    <a:chExt cx="3711388" cy="1157263"/>
                  </a:xfrm>
                </p:grpSpPr>
                <p:sp>
                  <p:nvSpPr>
                    <p:cNvPr id="102" name="矩形 101">
                      <a:extLst>
                        <a:ext uri="{FF2B5EF4-FFF2-40B4-BE49-F238E27FC236}">
                          <a16:creationId xmlns:a16="http://schemas.microsoft.com/office/drawing/2014/main" id="{EDAB447D-F2B0-4587-9160-B128D56939B5}"/>
                        </a:ext>
                      </a:extLst>
                    </p:cNvPr>
                    <p:cNvSpPr/>
                    <p:nvPr/>
                  </p:nvSpPr>
                  <p:spPr>
                    <a:xfrm>
                      <a:off x="6429187" y="2316614"/>
                      <a:ext cx="3711388" cy="7598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nvGrpSpPr>
                    <p:cNvPr id="103" name="组合 102">
                      <a:extLst>
                        <a:ext uri="{FF2B5EF4-FFF2-40B4-BE49-F238E27FC236}">
                          <a16:creationId xmlns:a16="http://schemas.microsoft.com/office/drawing/2014/main" id="{1F8FACAD-36A4-4137-ACF7-FBF1CF82E2AE}"/>
                        </a:ext>
                      </a:extLst>
                    </p:cNvPr>
                    <p:cNvGrpSpPr/>
                    <p:nvPr/>
                  </p:nvGrpSpPr>
                  <p:grpSpPr>
                    <a:xfrm>
                      <a:off x="6500447" y="1919203"/>
                      <a:ext cx="2934872" cy="961236"/>
                      <a:chOff x="6611946" y="1721656"/>
                      <a:chExt cx="2934872" cy="961236"/>
                    </a:xfrm>
                  </p:grpSpPr>
                  <p:grpSp>
                    <p:nvGrpSpPr>
                      <p:cNvPr id="105" name="组合 104">
                        <a:extLst>
                          <a:ext uri="{FF2B5EF4-FFF2-40B4-BE49-F238E27FC236}">
                            <a16:creationId xmlns:a16="http://schemas.microsoft.com/office/drawing/2014/main" id="{7B347A1F-A651-44E9-95B6-B9FD6390FD7D}"/>
                          </a:ext>
                        </a:extLst>
                      </p:cNvPr>
                      <p:cNvGrpSpPr/>
                      <p:nvPr/>
                    </p:nvGrpSpPr>
                    <p:grpSpPr>
                      <a:xfrm>
                        <a:off x="6615953" y="2366682"/>
                        <a:ext cx="2151528" cy="275067"/>
                        <a:chOff x="6615953" y="2366682"/>
                        <a:chExt cx="2151528" cy="275067"/>
                      </a:xfrm>
                      <a:solidFill>
                        <a:schemeClr val="accent1"/>
                      </a:solidFill>
                    </p:grpSpPr>
                    <p:sp>
                      <p:nvSpPr>
                        <p:cNvPr id="111" name="矩形 110">
                          <a:extLst>
                            <a:ext uri="{FF2B5EF4-FFF2-40B4-BE49-F238E27FC236}">
                              <a16:creationId xmlns:a16="http://schemas.microsoft.com/office/drawing/2014/main" id="{51068494-AA6C-4A49-8A8A-8B7ABA846957}"/>
                            </a:ext>
                          </a:extLst>
                        </p:cNvPr>
                        <p:cNvSpPr/>
                        <p:nvPr/>
                      </p:nvSpPr>
                      <p:spPr>
                        <a:xfrm>
                          <a:off x="6615953"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2" name="矩形 111">
                          <a:extLst>
                            <a:ext uri="{FF2B5EF4-FFF2-40B4-BE49-F238E27FC236}">
                              <a16:creationId xmlns:a16="http://schemas.microsoft.com/office/drawing/2014/main" id="{88BD31F5-3480-48BA-A885-9A15868350F0}"/>
                            </a:ext>
                          </a:extLst>
                        </p:cNvPr>
                        <p:cNvSpPr/>
                        <p:nvPr/>
                      </p:nvSpPr>
                      <p:spPr>
                        <a:xfrm>
                          <a:off x="6884894"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3" name="矩形 112">
                          <a:extLst>
                            <a:ext uri="{FF2B5EF4-FFF2-40B4-BE49-F238E27FC236}">
                              <a16:creationId xmlns:a16="http://schemas.microsoft.com/office/drawing/2014/main" id="{B368F75B-0A55-41D0-BF98-DE98F58AA08D}"/>
                            </a:ext>
                          </a:extLst>
                        </p:cNvPr>
                        <p:cNvSpPr/>
                        <p:nvPr/>
                      </p:nvSpPr>
                      <p:spPr>
                        <a:xfrm>
                          <a:off x="7153835"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4" name="矩形 113">
                          <a:extLst>
                            <a:ext uri="{FF2B5EF4-FFF2-40B4-BE49-F238E27FC236}">
                              <a16:creationId xmlns:a16="http://schemas.microsoft.com/office/drawing/2014/main" id="{62EED2C5-1EF1-499C-95A2-C86E8601C4B4}"/>
                            </a:ext>
                          </a:extLst>
                        </p:cNvPr>
                        <p:cNvSpPr/>
                        <p:nvPr/>
                      </p:nvSpPr>
                      <p:spPr>
                        <a:xfrm>
                          <a:off x="7422776"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15" name="矩形 114">
                          <a:extLst>
                            <a:ext uri="{FF2B5EF4-FFF2-40B4-BE49-F238E27FC236}">
                              <a16:creationId xmlns:a16="http://schemas.microsoft.com/office/drawing/2014/main" id="{AB6E08F2-BA4C-4840-8006-4C2FF94D7CDC}"/>
                            </a:ext>
                          </a:extLst>
                        </p:cNvPr>
                        <p:cNvSpPr/>
                        <p:nvPr/>
                      </p:nvSpPr>
                      <p:spPr>
                        <a:xfrm>
                          <a:off x="7691717"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0" name="矩形 119">
                          <a:extLst>
                            <a:ext uri="{FF2B5EF4-FFF2-40B4-BE49-F238E27FC236}">
                              <a16:creationId xmlns:a16="http://schemas.microsoft.com/office/drawing/2014/main" id="{DCE3382D-74A9-4231-A142-F54869A08400}"/>
                            </a:ext>
                          </a:extLst>
                        </p:cNvPr>
                        <p:cNvSpPr/>
                        <p:nvPr/>
                      </p:nvSpPr>
                      <p:spPr>
                        <a:xfrm>
                          <a:off x="7960658"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3" name="矩形 122">
                          <a:extLst>
                            <a:ext uri="{FF2B5EF4-FFF2-40B4-BE49-F238E27FC236}">
                              <a16:creationId xmlns:a16="http://schemas.microsoft.com/office/drawing/2014/main" id="{EC1360E9-5026-4284-B887-24B439AC878C}"/>
                            </a:ext>
                          </a:extLst>
                        </p:cNvPr>
                        <p:cNvSpPr/>
                        <p:nvPr/>
                      </p:nvSpPr>
                      <p:spPr>
                        <a:xfrm>
                          <a:off x="8229599"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124" name="矩形 123">
                          <a:extLst>
                            <a:ext uri="{FF2B5EF4-FFF2-40B4-BE49-F238E27FC236}">
                              <a16:creationId xmlns:a16="http://schemas.microsoft.com/office/drawing/2014/main" id="{97196239-0612-4CF1-9198-4E805AC69961}"/>
                            </a:ext>
                          </a:extLst>
                        </p:cNvPr>
                        <p:cNvSpPr/>
                        <p:nvPr/>
                      </p:nvSpPr>
                      <p:spPr>
                        <a:xfrm>
                          <a:off x="8498540" y="2366682"/>
                          <a:ext cx="268941" cy="2750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grpSp>
                  <p:grpSp>
                    <p:nvGrpSpPr>
                      <p:cNvPr id="106" name="组合 105">
                        <a:extLst>
                          <a:ext uri="{FF2B5EF4-FFF2-40B4-BE49-F238E27FC236}">
                            <a16:creationId xmlns:a16="http://schemas.microsoft.com/office/drawing/2014/main" id="{948225C9-B8A7-4FC6-851D-3CC896B5EF79}"/>
                          </a:ext>
                        </a:extLst>
                      </p:cNvPr>
                      <p:cNvGrpSpPr/>
                      <p:nvPr/>
                    </p:nvGrpSpPr>
                    <p:grpSpPr>
                      <a:xfrm>
                        <a:off x="7751481" y="1920361"/>
                        <a:ext cx="1016000" cy="446321"/>
                        <a:chOff x="6514353" y="1494118"/>
                        <a:chExt cx="1016000" cy="446321"/>
                      </a:xfrm>
                    </p:grpSpPr>
                    <p:cxnSp>
                      <p:nvCxnSpPr>
                        <p:cNvPr id="109" name="直接连接符 108">
                          <a:extLst>
                            <a:ext uri="{FF2B5EF4-FFF2-40B4-BE49-F238E27FC236}">
                              <a16:creationId xmlns:a16="http://schemas.microsoft.com/office/drawing/2014/main" id="{D963600E-F903-4F89-9E22-B49F0D262705}"/>
                            </a:ext>
                          </a:extLst>
                        </p:cNvPr>
                        <p:cNvCxnSpPr/>
                        <p:nvPr/>
                      </p:nvCxnSpPr>
                      <p:spPr>
                        <a:xfrm>
                          <a:off x="6514353" y="1494118"/>
                          <a:ext cx="101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直接箭头连接符 109">
                          <a:extLst>
                            <a:ext uri="{FF2B5EF4-FFF2-40B4-BE49-F238E27FC236}">
                              <a16:creationId xmlns:a16="http://schemas.microsoft.com/office/drawing/2014/main" id="{0019AA89-2189-45D2-9F3D-0A5AFF6F6A2E}"/>
                            </a:ext>
                          </a:extLst>
                        </p:cNvPr>
                        <p:cNvCxnSpPr/>
                        <p:nvPr/>
                      </p:nvCxnSpPr>
                      <p:spPr>
                        <a:xfrm>
                          <a:off x="7530353" y="1494118"/>
                          <a:ext cx="0" cy="4463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107" name="文本框 106">
                        <a:extLst>
                          <a:ext uri="{FF2B5EF4-FFF2-40B4-BE49-F238E27FC236}">
                            <a16:creationId xmlns:a16="http://schemas.microsoft.com/office/drawing/2014/main" id="{B29CB2F4-12EF-4023-A69E-CA3887C00789}"/>
                          </a:ext>
                        </a:extLst>
                      </p:cNvPr>
                      <p:cNvSpPr txBox="1"/>
                      <p:nvPr/>
                    </p:nvSpPr>
                    <p:spPr>
                      <a:xfrm>
                        <a:off x="6611946" y="1721656"/>
                        <a:ext cx="1191352" cy="369332"/>
                      </a:xfrm>
                      <a:prstGeom prst="rect">
                        <a:avLst/>
                      </a:prstGeom>
                      <a:noFill/>
                      <a:ln w="19050">
                        <a:noFill/>
                      </a:ln>
                    </p:spPr>
                    <p:txBody>
                      <a:bodyPr wrap="none" rtlCol="0">
                        <a:spAutoFit/>
                      </a:bodyPr>
                      <a:lstStyle/>
                      <a:p>
                        <a:r>
                          <a:rPr lang="en-US">
                            <a:latin typeface="Gill Sans MT"/>
                          </a:rPr>
                          <a:t>From CPU</a:t>
                        </a:r>
                      </a:p>
                    </p:txBody>
                  </p:sp>
                  <p:sp>
                    <p:nvSpPr>
                      <p:cNvPr id="108" name="文本框 107">
                        <a:extLst>
                          <a:ext uri="{FF2B5EF4-FFF2-40B4-BE49-F238E27FC236}">
                            <a16:creationId xmlns:a16="http://schemas.microsoft.com/office/drawing/2014/main" id="{6211F6C5-06CF-4E6F-B7F2-092016EE6D67}"/>
                          </a:ext>
                        </a:extLst>
                      </p:cNvPr>
                      <p:cNvSpPr txBox="1"/>
                      <p:nvPr/>
                    </p:nvSpPr>
                    <p:spPr>
                      <a:xfrm>
                        <a:off x="8813925" y="2313560"/>
                        <a:ext cx="732893" cy="369332"/>
                      </a:xfrm>
                      <a:prstGeom prst="rect">
                        <a:avLst/>
                      </a:prstGeom>
                      <a:noFill/>
                      <a:ln w="19050">
                        <a:noFill/>
                      </a:ln>
                    </p:spPr>
                    <p:txBody>
                      <a:bodyPr wrap="none" rtlCol="0">
                        <a:spAutoFit/>
                      </a:bodyPr>
                      <a:lstStyle/>
                      <a:p>
                        <a:r>
                          <a:rPr lang="en-US">
                            <a:latin typeface="Gill Sans MT"/>
                          </a:rPr>
                          <a:t>WPQ</a:t>
                        </a:r>
                      </a:p>
                    </p:txBody>
                  </p:sp>
                </p:grpSp>
                <p:sp>
                  <p:nvSpPr>
                    <p:cNvPr id="104" name="文本框 103">
                      <a:extLst>
                        <a:ext uri="{FF2B5EF4-FFF2-40B4-BE49-F238E27FC236}">
                          <a16:creationId xmlns:a16="http://schemas.microsoft.com/office/drawing/2014/main" id="{9D5F1B04-3DE5-45FD-8FF9-A1FCC8CD2FFB}"/>
                        </a:ext>
                      </a:extLst>
                    </p:cNvPr>
                    <p:cNvSpPr txBox="1"/>
                    <p:nvPr/>
                  </p:nvSpPr>
                  <p:spPr>
                    <a:xfrm>
                      <a:off x="9538072" y="2316614"/>
                      <a:ext cx="579005" cy="369332"/>
                    </a:xfrm>
                    <a:prstGeom prst="rect">
                      <a:avLst/>
                    </a:prstGeom>
                    <a:noFill/>
                    <a:ln w="19050">
                      <a:noFill/>
                    </a:ln>
                  </p:spPr>
                  <p:txBody>
                    <a:bodyPr wrap="none" rtlCol="0">
                      <a:spAutoFit/>
                    </a:bodyPr>
                    <a:lstStyle/>
                    <a:p>
                      <a:r>
                        <a:rPr lang="en-US" err="1">
                          <a:latin typeface="Gill Sans MT"/>
                        </a:rPr>
                        <a:t>iMC</a:t>
                      </a:r>
                      <a:endParaRPr lang="en-US">
                        <a:latin typeface="Gill Sans MT"/>
                      </a:endParaRPr>
                    </a:p>
                  </p:txBody>
                </p:sp>
              </p:grpSp>
              <p:sp>
                <p:nvSpPr>
                  <p:cNvPr id="96" name="矩形 95">
                    <a:extLst>
                      <a:ext uri="{FF2B5EF4-FFF2-40B4-BE49-F238E27FC236}">
                        <a16:creationId xmlns:a16="http://schemas.microsoft.com/office/drawing/2014/main" id="{BD43D210-8B3C-4B7D-BAE9-772442076624}"/>
                      </a:ext>
                    </a:extLst>
                  </p:cNvPr>
                  <p:cNvSpPr/>
                  <p:nvPr/>
                </p:nvSpPr>
                <p:spPr>
                  <a:xfrm>
                    <a:off x="6596529" y="3167210"/>
                    <a:ext cx="4033000" cy="182415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97" name="矩形 96">
                    <a:extLst>
                      <a:ext uri="{FF2B5EF4-FFF2-40B4-BE49-F238E27FC236}">
                        <a16:creationId xmlns:a16="http://schemas.microsoft.com/office/drawing/2014/main" id="{FF337AA7-61FA-4CE3-9AD7-CCA2E8F40A62}"/>
                      </a:ext>
                    </a:extLst>
                  </p:cNvPr>
                  <p:cNvSpPr/>
                  <p:nvPr/>
                </p:nvSpPr>
                <p:spPr>
                  <a:xfrm>
                    <a:off x="6667789" y="3298472"/>
                    <a:ext cx="1418936" cy="276412"/>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XPController</a:t>
                    </a:r>
                    <a:endParaRPr lang="en-US">
                      <a:solidFill>
                        <a:schemeClr val="tx1"/>
                      </a:solidFill>
                      <a:latin typeface="Gill Sans MT"/>
                    </a:endParaRPr>
                  </a:p>
                </p:txBody>
              </p:sp>
              <p:sp>
                <p:nvSpPr>
                  <p:cNvPr id="98" name="矩形 97">
                    <a:extLst>
                      <a:ext uri="{FF2B5EF4-FFF2-40B4-BE49-F238E27FC236}">
                        <a16:creationId xmlns:a16="http://schemas.microsoft.com/office/drawing/2014/main" id="{B0E14C72-EC6A-4F1C-A6C5-AC9D61D3C530}"/>
                      </a:ext>
                    </a:extLst>
                  </p:cNvPr>
                  <p:cNvSpPr/>
                  <p:nvPr/>
                </p:nvSpPr>
                <p:spPr>
                  <a:xfrm>
                    <a:off x="6653063" y="3671587"/>
                    <a:ext cx="1418936" cy="276412"/>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XPBuffer</a:t>
                    </a:r>
                    <a:endParaRPr lang="en-US" sz="2000">
                      <a:solidFill>
                        <a:schemeClr val="tx1"/>
                      </a:solidFill>
                      <a:latin typeface="Gill Sans MT"/>
                    </a:endParaRPr>
                  </a:p>
                </p:txBody>
              </p:sp>
              <p:sp>
                <p:nvSpPr>
                  <p:cNvPr id="99" name="矩形 98">
                    <a:extLst>
                      <a:ext uri="{FF2B5EF4-FFF2-40B4-BE49-F238E27FC236}">
                        <a16:creationId xmlns:a16="http://schemas.microsoft.com/office/drawing/2014/main" id="{3B70D141-AE7B-4EE6-8B11-B15E94AB6290}"/>
                      </a:ext>
                    </a:extLst>
                  </p:cNvPr>
                  <p:cNvSpPr/>
                  <p:nvPr/>
                </p:nvSpPr>
                <p:spPr>
                  <a:xfrm>
                    <a:off x="6679223" y="4236355"/>
                    <a:ext cx="3864582" cy="646331"/>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a:solidFill>
                        <a:schemeClr val="tx1"/>
                      </a:solidFill>
                      <a:latin typeface="Gill Sans MT"/>
                    </a:endParaRPr>
                  </a:p>
                </p:txBody>
              </p:sp>
              <p:sp>
                <p:nvSpPr>
                  <p:cNvPr id="100" name="文本框 99">
                    <a:extLst>
                      <a:ext uri="{FF2B5EF4-FFF2-40B4-BE49-F238E27FC236}">
                        <a16:creationId xmlns:a16="http://schemas.microsoft.com/office/drawing/2014/main" id="{870F1431-978E-4C38-9DBE-93C1EF59FEAF}"/>
                      </a:ext>
                    </a:extLst>
                  </p:cNvPr>
                  <p:cNvSpPr txBox="1"/>
                  <p:nvPr/>
                </p:nvSpPr>
                <p:spPr>
                  <a:xfrm>
                    <a:off x="6667789" y="4258410"/>
                    <a:ext cx="1197764" cy="646331"/>
                  </a:xfrm>
                  <a:prstGeom prst="rect">
                    <a:avLst/>
                  </a:prstGeom>
                  <a:noFill/>
                  <a:ln w="19050">
                    <a:noFill/>
                  </a:ln>
                </p:spPr>
                <p:txBody>
                  <a:bodyPr wrap="none" rtlCol="0">
                    <a:spAutoFit/>
                  </a:bodyPr>
                  <a:lstStyle/>
                  <a:p>
                    <a:r>
                      <a:rPr lang="en-US">
                        <a:latin typeface="Gill Sans MT"/>
                      </a:rPr>
                      <a:t>3D-Xpoint</a:t>
                    </a:r>
                  </a:p>
                  <a:p>
                    <a:r>
                      <a:rPr lang="en-US">
                        <a:latin typeface="Gill Sans MT"/>
                      </a:rPr>
                      <a:t>Media</a:t>
                    </a:r>
                  </a:p>
                </p:txBody>
              </p:sp>
              <p:sp>
                <p:nvSpPr>
                  <p:cNvPr id="101" name="矩形 100">
                    <a:extLst>
                      <a:ext uri="{FF2B5EF4-FFF2-40B4-BE49-F238E27FC236}">
                        <a16:creationId xmlns:a16="http://schemas.microsoft.com/office/drawing/2014/main" id="{78C81CAB-657C-476B-9916-729500B0CB53}"/>
                      </a:ext>
                    </a:extLst>
                  </p:cNvPr>
                  <p:cNvSpPr/>
                  <p:nvPr/>
                </p:nvSpPr>
                <p:spPr>
                  <a:xfrm>
                    <a:off x="9096713" y="3671587"/>
                    <a:ext cx="1418936" cy="276412"/>
                  </a:xfrm>
                  <a:prstGeom prst="rect">
                    <a:avLst/>
                  </a:prstGeom>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solidFill>
                          <a:schemeClr val="tx1"/>
                        </a:solidFill>
                        <a:latin typeface="Gill Sans MT"/>
                      </a:rPr>
                      <a:t>XPPrefetcher</a:t>
                    </a:r>
                    <a:endParaRPr lang="en-US" sz="2000">
                      <a:solidFill>
                        <a:schemeClr val="tx1"/>
                      </a:solidFill>
                      <a:latin typeface="Gill Sans MT"/>
                    </a:endParaRPr>
                  </a:p>
                </p:txBody>
              </p:sp>
            </p:grpSp>
            <p:sp>
              <p:nvSpPr>
                <p:cNvPr id="90" name="矩形 89">
                  <a:extLst>
                    <a:ext uri="{FF2B5EF4-FFF2-40B4-BE49-F238E27FC236}">
                      <a16:creationId xmlns:a16="http://schemas.microsoft.com/office/drawing/2014/main" id="{5EB901BD-D804-4356-ABC3-F01362393150}"/>
                    </a:ext>
                  </a:extLst>
                </p:cNvPr>
                <p:cNvSpPr/>
                <p:nvPr/>
              </p:nvSpPr>
              <p:spPr>
                <a:xfrm>
                  <a:off x="8250259" y="4340249"/>
                  <a:ext cx="1309225" cy="535832"/>
                </a:xfrm>
                <a:prstGeom prst="rect">
                  <a:avLst/>
                </a:prstGeom>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latin typeface="Gill Sans MT"/>
                    </a:rPr>
                    <a:t>Directory Information</a:t>
                  </a:r>
                </a:p>
              </p:txBody>
            </p:sp>
            <p:sp>
              <p:nvSpPr>
                <p:cNvPr id="91" name="矩形 90">
                  <a:extLst>
                    <a:ext uri="{FF2B5EF4-FFF2-40B4-BE49-F238E27FC236}">
                      <a16:creationId xmlns:a16="http://schemas.microsoft.com/office/drawing/2014/main" id="{9701CF8B-D598-4955-B39F-6021FC15AC6A}"/>
                    </a:ext>
                  </a:extLst>
                </p:cNvPr>
                <p:cNvSpPr/>
                <p:nvPr/>
              </p:nvSpPr>
              <p:spPr>
                <a:xfrm>
                  <a:off x="9642178" y="4340249"/>
                  <a:ext cx="587672" cy="535832"/>
                </a:xfrm>
                <a:prstGeom prst="rect">
                  <a:avLst/>
                </a:prstGeom>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solidFill>
                        <a:schemeClr val="tx1"/>
                      </a:solidFill>
                      <a:latin typeface="Gill Sans MT"/>
                    </a:rPr>
                    <a:t>AIT</a:t>
                  </a:r>
                  <a:endParaRPr lang="en-US">
                    <a:solidFill>
                      <a:schemeClr val="tx1"/>
                    </a:solidFill>
                    <a:latin typeface="Gill Sans MT"/>
                  </a:endParaRPr>
                </a:p>
              </p:txBody>
            </p:sp>
            <p:sp>
              <p:nvSpPr>
                <p:cNvPr id="92" name="矩形 91">
                  <a:extLst>
                    <a:ext uri="{FF2B5EF4-FFF2-40B4-BE49-F238E27FC236}">
                      <a16:creationId xmlns:a16="http://schemas.microsoft.com/office/drawing/2014/main" id="{A3F3A3D8-3953-4220-B765-3A81A3726CC3}"/>
                    </a:ext>
                  </a:extLst>
                </p:cNvPr>
                <p:cNvSpPr/>
                <p:nvPr/>
              </p:nvSpPr>
              <p:spPr>
                <a:xfrm>
                  <a:off x="10319038" y="4336611"/>
                  <a:ext cx="587672" cy="535832"/>
                </a:xfrm>
                <a:prstGeom prst="rect">
                  <a:avLst/>
                </a:prstGeom>
                <a:solidFill>
                  <a:srgbClr val="FFC000"/>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solidFill>
                        <a:schemeClr val="tx1"/>
                      </a:solidFill>
                      <a:latin typeface="Gill Sans MT"/>
                    </a:rPr>
                    <a:t>Data</a:t>
                  </a:r>
                  <a:endParaRPr lang="en-US">
                    <a:solidFill>
                      <a:schemeClr val="tx1"/>
                    </a:solidFill>
                    <a:latin typeface="Gill Sans MT"/>
                  </a:endParaRPr>
                </a:p>
              </p:txBody>
            </p:sp>
            <p:cxnSp>
              <p:nvCxnSpPr>
                <p:cNvPr id="93" name="直接箭头连接符 92">
                  <a:extLst>
                    <a:ext uri="{FF2B5EF4-FFF2-40B4-BE49-F238E27FC236}">
                      <a16:creationId xmlns:a16="http://schemas.microsoft.com/office/drawing/2014/main" id="{D373DB8A-F6CE-432F-87D9-B73B43B534BF}"/>
                    </a:ext>
                  </a:extLst>
                </p:cNvPr>
                <p:cNvCxnSpPr>
                  <a:cxnSpLocks/>
                  <a:stCxn id="111" idx="2"/>
                </p:cNvCxnSpPr>
                <p:nvPr/>
              </p:nvCxnSpPr>
              <p:spPr>
                <a:xfrm flipH="1">
                  <a:off x="7254311" y="2515560"/>
                  <a:ext cx="1" cy="847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文本框 93">
                  <a:extLst>
                    <a:ext uri="{FF2B5EF4-FFF2-40B4-BE49-F238E27FC236}">
                      <a16:creationId xmlns:a16="http://schemas.microsoft.com/office/drawing/2014/main" id="{084CAD2E-EAA2-496B-B701-F3DEB23B0305}"/>
                    </a:ext>
                  </a:extLst>
                </p:cNvPr>
                <p:cNvSpPr txBox="1"/>
                <p:nvPr/>
              </p:nvSpPr>
              <p:spPr>
                <a:xfrm>
                  <a:off x="7354600" y="2672565"/>
                  <a:ext cx="1399742" cy="584775"/>
                </a:xfrm>
                <a:prstGeom prst="rect">
                  <a:avLst/>
                </a:prstGeom>
                <a:noFill/>
                <a:ln w="19050">
                  <a:noFill/>
                </a:ln>
              </p:spPr>
              <p:txBody>
                <a:bodyPr wrap="none" rtlCol="0">
                  <a:spAutoFit/>
                </a:bodyPr>
                <a:lstStyle/>
                <a:p>
                  <a:r>
                    <a:rPr lang="en-US" altLang="zh-CN" sz="1600">
                      <a:latin typeface="Gill Sans MT"/>
                    </a:rPr>
                    <a:t>DDR-T</a:t>
                  </a:r>
                </a:p>
                <a:p>
                  <a:r>
                    <a:rPr lang="en-US" altLang="zh-CN" sz="1600" err="1">
                      <a:latin typeface="Gill Sans MT"/>
                    </a:rPr>
                    <a:t>Cacheline</a:t>
                  </a:r>
                  <a:r>
                    <a:rPr lang="en-US" altLang="zh-CN" sz="1600">
                      <a:latin typeface="Gill Sans MT"/>
                    </a:rPr>
                    <a:t> 64B</a:t>
                  </a:r>
                  <a:endParaRPr lang="en-US" sz="1600">
                    <a:latin typeface="Gill Sans MT"/>
                  </a:endParaRPr>
                </a:p>
              </p:txBody>
            </p:sp>
          </p:grpSp>
          <p:cxnSp>
            <p:nvCxnSpPr>
              <p:cNvPr id="85" name="直接连接符 84">
                <a:extLst>
                  <a:ext uri="{FF2B5EF4-FFF2-40B4-BE49-F238E27FC236}">
                    <a16:creationId xmlns:a16="http://schemas.microsoft.com/office/drawing/2014/main" id="{0BD7F235-613F-4932-9863-3052CE72D2A7}"/>
                  </a:ext>
                </a:extLst>
              </p:cNvPr>
              <p:cNvCxnSpPr>
                <a:cxnSpLocks/>
                <a:stCxn id="97" idx="2"/>
              </p:cNvCxnSpPr>
              <p:nvPr/>
            </p:nvCxnSpPr>
            <p:spPr>
              <a:xfrm>
                <a:off x="1712712" y="3909002"/>
                <a:ext cx="0" cy="89257"/>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51916715-757B-47D7-8012-9F9F2E3AB896}"/>
                  </a:ext>
                </a:extLst>
              </p:cNvPr>
              <p:cNvCxnSpPr>
                <a:cxnSpLocks/>
                <a:stCxn id="98" idx="3"/>
              </p:cNvCxnSpPr>
              <p:nvPr/>
            </p:nvCxnSpPr>
            <p:spPr>
              <a:xfrm>
                <a:off x="2407454" y="4143911"/>
                <a:ext cx="102471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FAB9CD51-63D0-4418-BAD8-A8CA3323F6BB}"/>
                  </a:ext>
                </a:extLst>
              </p:cNvPr>
              <p:cNvCxnSpPr>
                <a:cxnSpLocks/>
                <a:stCxn id="101" idx="2"/>
              </p:cNvCxnSpPr>
              <p:nvPr/>
            </p:nvCxnSpPr>
            <p:spPr>
              <a:xfrm>
                <a:off x="4141636" y="4282117"/>
                <a:ext cx="0" cy="288356"/>
              </a:xfrm>
              <a:prstGeom prst="line">
                <a:avLst/>
              </a:prstGeom>
              <a:ln w="19050"/>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4B550C34-F1FC-4A3E-83CF-1DEE2E53F095}"/>
                  </a:ext>
                </a:extLst>
              </p:cNvPr>
              <p:cNvCxnSpPr>
                <a:cxnSpLocks/>
                <a:stCxn id="98" idx="2"/>
              </p:cNvCxnSpPr>
              <p:nvPr/>
            </p:nvCxnSpPr>
            <p:spPr>
              <a:xfrm>
                <a:off x="1697986" y="4282117"/>
                <a:ext cx="0" cy="288356"/>
              </a:xfrm>
              <a:prstGeom prst="line">
                <a:avLst/>
              </a:prstGeom>
              <a:ln w="19050"/>
            </p:spPr>
            <p:style>
              <a:lnRef idx="1">
                <a:schemeClr val="dk1"/>
              </a:lnRef>
              <a:fillRef idx="0">
                <a:schemeClr val="dk1"/>
              </a:fillRef>
              <a:effectRef idx="0">
                <a:schemeClr val="dk1"/>
              </a:effectRef>
              <a:fontRef idx="minor">
                <a:schemeClr val="tx1"/>
              </a:fontRef>
            </p:style>
          </p:cxnSp>
        </p:grpSp>
        <p:sp>
          <p:nvSpPr>
            <p:cNvPr id="82" name="文本框 81">
              <a:extLst>
                <a:ext uri="{FF2B5EF4-FFF2-40B4-BE49-F238E27FC236}">
                  <a16:creationId xmlns:a16="http://schemas.microsoft.com/office/drawing/2014/main" id="{652F0F68-4B4F-41C6-8346-343FD86F1F94}"/>
                </a:ext>
              </a:extLst>
            </p:cNvPr>
            <p:cNvSpPr txBox="1"/>
            <p:nvPr/>
          </p:nvSpPr>
          <p:spPr>
            <a:xfrm>
              <a:off x="1688560" y="4223196"/>
              <a:ext cx="1396536" cy="369332"/>
            </a:xfrm>
            <a:prstGeom prst="rect">
              <a:avLst/>
            </a:prstGeom>
            <a:noFill/>
          </p:spPr>
          <p:txBody>
            <a:bodyPr wrap="none" rtlCol="0">
              <a:spAutoFit/>
            </a:bodyPr>
            <a:lstStyle/>
            <a:p>
              <a:r>
                <a:rPr lang="en-US" err="1">
                  <a:latin typeface="Gill Sans MT"/>
                </a:rPr>
                <a:t>XPLine</a:t>
              </a:r>
              <a:r>
                <a:rPr lang="en-US">
                  <a:latin typeface="Gill Sans MT"/>
                </a:rPr>
                <a:t> 256B</a:t>
              </a:r>
            </a:p>
          </p:txBody>
        </p:sp>
        <p:sp>
          <p:nvSpPr>
            <p:cNvPr id="83" name="文本框 82">
              <a:extLst>
                <a:ext uri="{FF2B5EF4-FFF2-40B4-BE49-F238E27FC236}">
                  <a16:creationId xmlns:a16="http://schemas.microsoft.com/office/drawing/2014/main" id="{D02D7745-B067-4B13-A3BE-07FE632B8869}"/>
                </a:ext>
              </a:extLst>
            </p:cNvPr>
            <p:cNvSpPr txBox="1"/>
            <p:nvPr/>
          </p:nvSpPr>
          <p:spPr>
            <a:xfrm>
              <a:off x="3499438" y="3498383"/>
              <a:ext cx="1447832" cy="369332"/>
            </a:xfrm>
            <a:prstGeom prst="rect">
              <a:avLst/>
            </a:prstGeom>
            <a:noFill/>
            <a:ln w="19050">
              <a:noFill/>
            </a:ln>
          </p:spPr>
          <p:txBody>
            <a:bodyPr wrap="none" rtlCol="0">
              <a:spAutoFit/>
            </a:bodyPr>
            <a:lstStyle/>
            <a:p>
              <a:r>
                <a:rPr lang="en-US">
                  <a:latin typeface="Gill Sans MT"/>
                </a:rPr>
                <a:t>Optane NVM</a:t>
              </a:r>
            </a:p>
          </p:txBody>
        </p:sp>
      </p:grpSp>
      <p:cxnSp>
        <p:nvCxnSpPr>
          <p:cNvPr id="9" name="直接箭头连接符 8">
            <a:extLst>
              <a:ext uri="{FF2B5EF4-FFF2-40B4-BE49-F238E27FC236}">
                <a16:creationId xmlns:a16="http://schemas.microsoft.com/office/drawing/2014/main" id="{B09072B7-71A6-4117-8368-73C517387A7E}"/>
              </a:ext>
            </a:extLst>
          </p:cNvPr>
          <p:cNvCxnSpPr/>
          <p:nvPr/>
        </p:nvCxnSpPr>
        <p:spPr>
          <a:xfrm>
            <a:off x="6854024" y="3742261"/>
            <a:ext cx="429371" cy="0"/>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26" name="Title 1">
            <a:extLst>
              <a:ext uri="{FF2B5EF4-FFF2-40B4-BE49-F238E27FC236}">
                <a16:creationId xmlns:a16="http://schemas.microsoft.com/office/drawing/2014/main" id="{30FBB230-4C06-4668-9A98-D3B914486E04}"/>
              </a:ext>
            </a:extLst>
          </p:cNvPr>
          <p:cNvSpPr>
            <a:spLocks noGrp="1"/>
          </p:cNvSpPr>
          <p:nvPr>
            <p:ph type="title"/>
          </p:nvPr>
        </p:nvSpPr>
        <p:spPr>
          <a:xfrm>
            <a:off x="838200" y="388797"/>
            <a:ext cx="10515600" cy="688515"/>
          </a:xfrm>
        </p:spPr>
        <p:txBody>
          <a:bodyPr/>
          <a:lstStyle/>
          <a:p>
            <a:r>
              <a:rPr lang="en-US" b="0">
                <a:latin typeface="Gill Sans MT"/>
              </a:rPr>
              <a:t>Primer: Optane Internals</a:t>
            </a:r>
          </a:p>
        </p:txBody>
      </p:sp>
      <p:sp>
        <p:nvSpPr>
          <p:cNvPr id="2" name="矩形 134">
            <a:extLst>
              <a:ext uri="{FF2B5EF4-FFF2-40B4-BE49-F238E27FC236}">
                <a16:creationId xmlns:a16="http://schemas.microsoft.com/office/drawing/2014/main" id="{1E213D50-E2D1-45D4-B557-46B894E28C6E}"/>
              </a:ext>
            </a:extLst>
          </p:cNvPr>
          <p:cNvSpPr/>
          <p:nvPr/>
        </p:nvSpPr>
        <p:spPr>
          <a:xfrm>
            <a:off x="3775033" y="4316691"/>
            <a:ext cx="865407" cy="642182"/>
          </a:xfrm>
          <a:prstGeom prst="rect">
            <a:avLst/>
          </a:prstGeom>
          <a:noFill/>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5" name="直接箭头连接符 124">
            <a:extLst>
              <a:ext uri="{FF2B5EF4-FFF2-40B4-BE49-F238E27FC236}">
                <a16:creationId xmlns:a16="http://schemas.microsoft.com/office/drawing/2014/main" id="{A78518F0-4B38-42D7-8888-52CCA39DE32C}"/>
              </a:ext>
            </a:extLst>
          </p:cNvPr>
          <p:cNvCxnSpPr>
            <a:cxnSpLocks/>
          </p:cNvCxnSpPr>
          <p:nvPr/>
        </p:nvCxnSpPr>
        <p:spPr>
          <a:xfrm flipH="1" flipV="1">
            <a:off x="9229451" y="5034195"/>
            <a:ext cx="322824" cy="6156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矩形 127">
            <a:extLst>
              <a:ext uri="{FF2B5EF4-FFF2-40B4-BE49-F238E27FC236}">
                <a16:creationId xmlns:a16="http://schemas.microsoft.com/office/drawing/2014/main" id="{0F9E0839-E908-4177-AAB4-8FDA67341EBA}"/>
              </a:ext>
            </a:extLst>
          </p:cNvPr>
          <p:cNvSpPr/>
          <p:nvPr/>
        </p:nvSpPr>
        <p:spPr>
          <a:xfrm>
            <a:off x="3880338" y="4387865"/>
            <a:ext cx="1630145" cy="4825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Gill Sans MT"/>
              </a:rPr>
              <a:t> </a:t>
            </a:r>
            <a:r>
              <a:rPr lang="en-US" dirty="0" err="1">
                <a:solidFill>
                  <a:schemeClr val="tx1"/>
                </a:solidFill>
                <a:latin typeface="Gill Sans MT"/>
              </a:rPr>
              <a:t>iMC</a:t>
            </a:r>
            <a:endParaRPr lang="en-US" dirty="0">
              <a:solidFill>
                <a:schemeClr val="tx1"/>
              </a:solidFill>
              <a:latin typeface="Gill Sans MT"/>
            </a:endParaRPr>
          </a:p>
        </p:txBody>
      </p:sp>
      <p:sp>
        <p:nvSpPr>
          <p:cNvPr id="129" name="矩形 128">
            <a:extLst>
              <a:ext uri="{FF2B5EF4-FFF2-40B4-BE49-F238E27FC236}">
                <a16:creationId xmlns:a16="http://schemas.microsoft.com/office/drawing/2014/main" id="{F41FA489-4348-40C2-8DC1-E00B7931D52F}"/>
              </a:ext>
            </a:extLst>
          </p:cNvPr>
          <p:cNvSpPr/>
          <p:nvPr/>
        </p:nvSpPr>
        <p:spPr>
          <a:xfrm>
            <a:off x="4671644" y="4444334"/>
            <a:ext cx="791307" cy="39101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Gill Sans MT"/>
              </a:rPr>
              <a:t>WPQ</a:t>
            </a:r>
          </a:p>
        </p:txBody>
      </p:sp>
    </p:spTree>
    <p:extLst>
      <p:ext uri="{BB962C8B-B14F-4D97-AF65-F5344CB8AC3E}">
        <p14:creationId xmlns:p14="http://schemas.microsoft.com/office/powerpoint/2010/main" val="3098802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B9A3-138D-4F7E-9761-CCF7C5EA0ADE}"/>
              </a:ext>
            </a:extLst>
          </p:cNvPr>
          <p:cNvSpPr>
            <a:spLocks noGrp="1"/>
          </p:cNvSpPr>
          <p:nvPr>
            <p:ph type="title"/>
          </p:nvPr>
        </p:nvSpPr>
        <p:spPr/>
        <p:txBody>
          <a:bodyPr>
            <a:normAutofit/>
          </a:bodyPr>
          <a:lstStyle/>
          <a:p>
            <a:r>
              <a:rPr lang="en-US" b="0">
                <a:latin typeface="Gill Sans MT"/>
              </a:rPr>
              <a:t>Conclusion </a:t>
            </a:r>
          </a:p>
        </p:txBody>
      </p:sp>
      <p:sp>
        <p:nvSpPr>
          <p:cNvPr id="3" name="Content Placeholder 2">
            <a:extLst>
              <a:ext uri="{FF2B5EF4-FFF2-40B4-BE49-F238E27FC236}">
                <a16:creationId xmlns:a16="http://schemas.microsoft.com/office/drawing/2014/main" id="{C2A6856D-A9E8-4273-8DEB-9C5C39319110}"/>
              </a:ext>
            </a:extLst>
          </p:cNvPr>
          <p:cNvSpPr>
            <a:spLocks noGrp="1"/>
          </p:cNvSpPr>
          <p:nvPr>
            <p:ph idx="1"/>
          </p:nvPr>
        </p:nvSpPr>
        <p:spPr/>
        <p:txBody>
          <a:bodyPr vert="horz" lIns="91440" tIns="45720" rIns="91440" bIns="45720" rtlCol="0" anchor="t">
            <a:normAutofit fontScale="77500" lnSpcReduction="20000"/>
          </a:bodyPr>
          <a:lstStyle/>
          <a:p>
            <a:pPr>
              <a:buFont typeface="Wingdings" panose="020B0604020202020204" pitchFamily="34" charset="0"/>
              <a:buChar char="§"/>
            </a:pPr>
            <a:r>
              <a:rPr lang="en-US" sz="2800">
                <a:latin typeface="Gill Sans MT"/>
              </a:rPr>
              <a:t>PAC guideline: design guidelines for persistent index</a:t>
            </a:r>
            <a:endParaRPr lang="en-US" sz="2800"/>
          </a:p>
          <a:p>
            <a:pPr lvl="1">
              <a:buFont typeface="Courier New" panose="020B0604020202020204" pitchFamily="34" charset="0"/>
              <a:buChar char="o"/>
            </a:pPr>
            <a:r>
              <a:rPr lang="en-US" sz="2400" b="0">
                <a:latin typeface="Gill Sans MT"/>
                <a:ea typeface="楷体"/>
              </a:rPr>
              <a:t>Access in a packed fashion to save the limited NVM bandwidth</a:t>
            </a:r>
            <a:endParaRPr lang="en-US" sz="2400" b="0"/>
          </a:p>
          <a:p>
            <a:pPr lvl="1">
              <a:buFont typeface="Courier New" panose="020B0604020202020204" pitchFamily="34" charset="0"/>
              <a:buChar char="o"/>
            </a:pPr>
            <a:r>
              <a:rPr lang="en-US" sz="2400" b="0">
                <a:latin typeface="Gill Sans MT"/>
                <a:ea typeface="楷体"/>
              </a:rPr>
              <a:t>Exploit asynchronous concurrency control to decouple the long NVM latency from the critical path. </a:t>
            </a:r>
            <a:endParaRPr lang="en-US" sz="2400" b="0"/>
          </a:p>
          <a:p>
            <a:pPr lvl="1">
              <a:buFont typeface="Courier New" panose="020B0604020202020204" pitchFamily="34" charset="0"/>
              <a:buChar char="o"/>
            </a:pPr>
            <a:endParaRPr lang="en-US" sz="2400" b="0">
              <a:latin typeface="Gill Sans MT"/>
              <a:ea typeface="楷体"/>
            </a:endParaRPr>
          </a:p>
          <a:p>
            <a:pPr lvl="1">
              <a:buFont typeface="Courier New" panose="020B0604020202020204" pitchFamily="34" charset="0"/>
              <a:buChar char="o"/>
            </a:pPr>
            <a:endParaRPr lang="en-US" sz="2400" b="0">
              <a:latin typeface="Gill Sans MT"/>
              <a:ea typeface="楷体"/>
            </a:endParaRPr>
          </a:p>
          <a:p>
            <a:pPr>
              <a:buFont typeface="Wingdings" panose="020B0604020202020204" pitchFamily="34" charset="0"/>
              <a:buChar char="§"/>
            </a:pPr>
            <a:r>
              <a:rPr lang="en-US" sz="2800" err="1">
                <a:latin typeface="Gill Sans MT"/>
              </a:rPr>
              <a:t>PACTree</a:t>
            </a:r>
            <a:r>
              <a:rPr lang="en-US" sz="2800">
                <a:latin typeface="Gill Sans MT"/>
              </a:rPr>
              <a:t>: high-performance persistent index designed under the PAC guideline</a:t>
            </a:r>
            <a:endParaRPr lang="en-US" sz="2800"/>
          </a:p>
          <a:p>
            <a:pPr lvl="1">
              <a:buFont typeface="Courier New" panose="020B0604020202020204" pitchFamily="34" charset="0"/>
              <a:buChar char="o"/>
            </a:pPr>
            <a:r>
              <a:rPr lang="en-US" sz="2400" b="0">
                <a:latin typeface="Gill Sans MT"/>
                <a:ea typeface="楷体"/>
              </a:rPr>
              <a:t>Packed Access to NVM using Trie-based Search Layer</a:t>
            </a:r>
            <a:endParaRPr lang="en-US" sz="2400" b="0"/>
          </a:p>
          <a:p>
            <a:pPr lvl="1">
              <a:buFont typeface="Courier New" panose="020B0604020202020204" pitchFamily="34" charset="0"/>
              <a:buChar char="o"/>
            </a:pPr>
            <a:r>
              <a:rPr lang="en-US" sz="2400" b="0">
                <a:latin typeface="Gill Sans MT"/>
                <a:ea typeface="楷体"/>
              </a:rPr>
              <a:t>Asynchronous update for Search Layer and Data Layer </a:t>
            </a:r>
            <a:endParaRPr lang="en-US" sz="2400" b="0">
              <a:latin typeface="Gill Sans MT"/>
            </a:endParaRPr>
          </a:p>
          <a:p>
            <a:pPr lvl="1">
              <a:buFont typeface="Courier New" panose="020B0604020202020204" pitchFamily="34" charset="0"/>
              <a:buChar char="o"/>
            </a:pPr>
            <a:endParaRPr lang="en-US" sz="2400" b="0">
              <a:latin typeface="Gill Sans MT"/>
              <a:ea typeface="楷体"/>
            </a:endParaRPr>
          </a:p>
          <a:p>
            <a:pPr lvl="1">
              <a:buFont typeface="Courier New" panose="020B0604020202020204" pitchFamily="34" charset="0"/>
              <a:buChar char="o"/>
            </a:pPr>
            <a:endParaRPr lang="en-US" sz="2400" b="0">
              <a:latin typeface="Gill Sans MT"/>
              <a:ea typeface="楷体"/>
            </a:endParaRPr>
          </a:p>
          <a:p>
            <a:pPr>
              <a:buFont typeface="Wingdings" panose="020B0604020202020204" pitchFamily="34" charset="0"/>
              <a:buChar char="§"/>
            </a:pPr>
            <a:r>
              <a:rPr lang="en-US" sz="2800">
                <a:latin typeface="Gill Sans MT"/>
              </a:rPr>
              <a:t>PAC guidelines can be applied to other NVM software design</a:t>
            </a:r>
            <a:endParaRPr lang="en-US" sz="2800"/>
          </a:p>
          <a:p>
            <a:pPr lvl="1">
              <a:buFont typeface="Courier New" panose="020B0604020202020204" pitchFamily="34" charset="0"/>
              <a:buChar char="o"/>
            </a:pPr>
            <a:r>
              <a:rPr lang="en-US" sz="2400" b="0">
                <a:latin typeface="Gill Sans MT"/>
                <a:ea typeface="楷体"/>
              </a:rPr>
              <a:t>Performance critical system software (e.g., File systems, Database systems)</a:t>
            </a:r>
            <a:endParaRPr lang="en-US" sz="2400" b="0"/>
          </a:p>
          <a:p>
            <a:pPr lvl="1">
              <a:buFont typeface="Courier New" panose="020B0604020202020204" pitchFamily="34" charset="0"/>
              <a:buChar char="o"/>
            </a:pPr>
            <a:r>
              <a:rPr lang="en-US" sz="2400" b="0">
                <a:latin typeface="Gill Sans MT"/>
                <a:ea typeface="楷体"/>
              </a:rPr>
              <a:t>In-memory storage systems that use NVM as large volatile memory </a:t>
            </a:r>
            <a:br>
              <a:rPr lang="en-US" b="0">
                <a:ea typeface="+mn-ea"/>
              </a:rPr>
            </a:br>
            <a:br>
              <a:rPr lang="en-US" b="0">
                <a:ea typeface="+mn-ea"/>
              </a:rPr>
            </a:br>
            <a:br>
              <a:rPr lang="en-US" b="0">
                <a:ea typeface="+mn-ea"/>
              </a:rPr>
            </a:br>
            <a:endParaRPr lang="en-US" b="0"/>
          </a:p>
        </p:txBody>
      </p:sp>
    </p:spTree>
    <p:extLst>
      <p:ext uri="{BB962C8B-B14F-4D97-AF65-F5344CB8AC3E}">
        <p14:creationId xmlns:p14="http://schemas.microsoft.com/office/powerpoint/2010/main" val="38888688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B868-51DD-4A08-8B5A-90F71F188B07}"/>
              </a:ext>
            </a:extLst>
          </p:cNvPr>
          <p:cNvSpPr>
            <a:spLocks noGrp="1"/>
          </p:cNvSpPr>
          <p:nvPr>
            <p:ph type="title"/>
          </p:nvPr>
        </p:nvSpPr>
        <p:spPr/>
        <p:txBody>
          <a:bodyPr/>
          <a:lstStyle/>
          <a:p>
            <a:r>
              <a:rPr lang="en-US"/>
              <a:t>Backup Slides</a:t>
            </a:r>
          </a:p>
        </p:txBody>
      </p:sp>
      <p:sp>
        <p:nvSpPr>
          <p:cNvPr id="3" name="Content Placeholder 2">
            <a:extLst>
              <a:ext uri="{FF2B5EF4-FFF2-40B4-BE49-F238E27FC236}">
                <a16:creationId xmlns:a16="http://schemas.microsoft.com/office/drawing/2014/main" id="{07095DF5-097A-4B05-9D89-6C279C9AFA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7608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1018-DD26-4ABE-910F-019CD0DF06B8}"/>
              </a:ext>
            </a:extLst>
          </p:cNvPr>
          <p:cNvSpPr>
            <a:spLocks noGrp="1"/>
          </p:cNvSpPr>
          <p:nvPr>
            <p:ph type="title"/>
          </p:nvPr>
        </p:nvSpPr>
        <p:spPr/>
        <p:txBody>
          <a:bodyPr>
            <a:normAutofit/>
          </a:bodyPr>
          <a:lstStyle/>
          <a:p>
            <a:r>
              <a:rPr lang="en-US" b="0">
                <a:latin typeface="Gill Sans MT"/>
              </a:rPr>
              <a:t>Recovery </a:t>
            </a:r>
          </a:p>
        </p:txBody>
      </p:sp>
      <p:sp>
        <p:nvSpPr>
          <p:cNvPr id="3" name="Content Placeholder 2">
            <a:extLst>
              <a:ext uri="{FF2B5EF4-FFF2-40B4-BE49-F238E27FC236}">
                <a16:creationId xmlns:a16="http://schemas.microsoft.com/office/drawing/2014/main" id="{EAC7EC83-BB47-4ABC-8F01-3994963B569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3000" b="0">
                <a:latin typeface="Gill Sans MT"/>
              </a:rPr>
              <a:t>first checks whether the SMO log entry of the new node address is NULL. </a:t>
            </a:r>
            <a:endParaRPr lang="en-US" sz="3000"/>
          </a:p>
          <a:p>
            <a:pPr marL="514350" indent="-514350">
              <a:buAutoNum type="arabicPeriod"/>
            </a:pPr>
            <a:r>
              <a:rPr lang="en-US" sz="3000" b="0">
                <a:latin typeface="Gill Sans MT"/>
              </a:rPr>
              <a:t>If NULL, the split is interrupted before a new node allocation. Hence, re-executes the split operation based on the information in the log entry. </a:t>
            </a:r>
            <a:br>
              <a:rPr lang="en-US" b="0"/>
            </a:br>
            <a:endParaRPr lang="en-US" b="0"/>
          </a:p>
        </p:txBody>
      </p:sp>
    </p:spTree>
    <p:extLst>
      <p:ext uri="{BB962C8B-B14F-4D97-AF65-F5344CB8AC3E}">
        <p14:creationId xmlns:p14="http://schemas.microsoft.com/office/powerpoint/2010/main" val="1891054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1018-DD26-4ABE-910F-019CD0DF06B8}"/>
              </a:ext>
            </a:extLst>
          </p:cNvPr>
          <p:cNvSpPr>
            <a:spLocks noGrp="1"/>
          </p:cNvSpPr>
          <p:nvPr>
            <p:ph type="title"/>
          </p:nvPr>
        </p:nvSpPr>
        <p:spPr/>
        <p:txBody>
          <a:bodyPr>
            <a:normAutofit/>
          </a:bodyPr>
          <a:lstStyle/>
          <a:p>
            <a:r>
              <a:rPr lang="en-US" b="0">
                <a:latin typeface="Gill Sans MT"/>
              </a:rPr>
              <a:t>Recovery </a:t>
            </a:r>
          </a:p>
        </p:txBody>
      </p:sp>
      <p:sp>
        <p:nvSpPr>
          <p:cNvPr id="3" name="Content Placeholder 2">
            <a:extLst>
              <a:ext uri="{FF2B5EF4-FFF2-40B4-BE49-F238E27FC236}">
                <a16:creationId xmlns:a16="http://schemas.microsoft.com/office/drawing/2014/main" id="{EAC7EC83-BB47-4ABC-8F01-3994963B5691}"/>
              </a:ext>
            </a:extLst>
          </p:cNvPr>
          <p:cNvSpPr>
            <a:spLocks noGrp="1"/>
          </p:cNvSpPr>
          <p:nvPr>
            <p:ph idx="1"/>
          </p:nvPr>
        </p:nvSpPr>
        <p:spPr/>
        <p:txBody>
          <a:bodyPr vert="horz" lIns="91440" tIns="45720" rIns="91440" bIns="45720" rtlCol="0" anchor="t">
            <a:normAutofit fontScale="92500" lnSpcReduction="10000"/>
          </a:bodyPr>
          <a:lstStyle/>
          <a:p>
            <a:pPr marL="514350" indent="-514350">
              <a:buAutoNum type="arabicPeriod"/>
            </a:pPr>
            <a:r>
              <a:rPr lang="en-US" b="0">
                <a:latin typeface="Gill Sans MT"/>
              </a:rPr>
              <a:t>first checks whether the SMO log entry of the new node address is NULL. </a:t>
            </a:r>
            <a:endParaRPr lang="en-US"/>
          </a:p>
          <a:p>
            <a:pPr marL="514350" indent="-514350">
              <a:buAutoNum type="arabicPeriod"/>
            </a:pPr>
            <a:r>
              <a:rPr lang="en-US" b="0">
                <a:latin typeface="Gill Sans MT"/>
              </a:rPr>
              <a:t>Otherwise, checks whether the new node is fully initialized by checking if the splitting node points to the new node according to the persistence ordering.</a:t>
            </a:r>
            <a:endParaRPr lang="en-US" b="0"/>
          </a:p>
          <a:p>
            <a:pPr marL="514350" indent="-514350">
              <a:buAutoNum type="arabicPeriod"/>
            </a:pPr>
            <a:r>
              <a:rPr lang="en-US" b="0">
                <a:latin typeface="Gill Sans MT"/>
              </a:rPr>
              <a:t>If the new node is not fully initialized, re-initializes the new node. </a:t>
            </a:r>
            <a:endParaRPr lang="en-US" b="0"/>
          </a:p>
          <a:p>
            <a:pPr marL="514350" indent="-514350">
              <a:buAutoNum type="arabicPeriod"/>
            </a:pPr>
            <a:r>
              <a:rPr lang="en-US" b="0">
                <a:latin typeface="Gill Sans MT"/>
              </a:rPr>
              <a:t>Checks if the new node is fully inserted into the list in the data layer </a:t>
            </a:r>
          </a:p>
          <a:p>
            <a:pPr marL="514350" indent="-514350">
              <a:buAutoNum type="arabicPeriod"/>
            </a:pPr>
            <a:r>
              <a:rPr lang="en-US" b="0">
                <a:latin typeface="Gill Sans MT"/>
              </a:rPr>
              <a:t>Checks whether the parent entry of the new node exists in the search layer </a:t>
            </a:r>
          </a:p>
        </p:txBody>
      </p:sp>
    </p:spTree>
    <p:extLst>
      <p:ext uri="{BB962C8B-B14F-4D97-AF65-F5344CB8AC3E}">
        <p14:creationId xmlns:p14="http://schemas.microsoft.com/office/powerpoint/2010/main" val="568458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7603-D5D9-40E7-A99E-5E859CCA959C}"/>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1C8D4A0B-9B0D-4E82-994A-6B147F1B9DB5}"/>
              </a:ext>
            </a:extLst>
          </p:cNvPr>
          <p:cNvSpPr>
            <a:spLocks noGrp="1"/>
          </p:cNvSpPr>
          <p:nvPr>
            <p:ph idx="1"/>
          </p:nvPr>
        </p:nvSpPr>
        <p:spPr>
          <a:xfrm>
            <a:off x="744416" y="1134829"/>
            <a:ext cx="10515600" cy="736943"/>
          </a:xfrm>
        </p:spPr>
        <p:txBody>
          <a:bodyPr/>
          <a:lstStyle/>
          <a:p>
            <a:r>
              <a:rPr lang="en-US"/>
              <a:t>Optane NVM</a:t>
            </a:r>
          </a:p>
        </p:txBody>
      </p:sp>
      <p:sp>
        <p:nvSpPr>
          <p:cNvPr id="155" name="文本框 154">
            <a:extLst>
              <a:ext uri="{FF2B5EF4-FFF2-40B4-BE49-F238E27FC236}">
                <a16:creationId xmlns:a16="http://schemas.microsoft.com/office/drawing/2014/main" id="{279C33D3-AB39-4C50-8273-DA89944A4EAC}"/>
              </a:ext>
            </a:extLst>
          </p:cNvPr>
          <p:cNvSpPr txBox="1"/>
          <p:nvPr/>
        </p:nvSpPr>
        <p:spPr>
          <a:xfrm>
            <a:off x="6792044" y="2066227"/>
            <a:ext cx="6096000" cy="1704569"/>
          </a:xfrm>
          <a:prstGeom prst="rect">
            <a:avLst/>
          </a:prstGeom>
          <a:noFill/>
        </p:spPr>
        <p:txBody>
          <a:bodyPr wrap="square">
            <a:spAutoFit/>
          </a:bodyPr>
          <a:lstStyle/>
          <a:p>
            <a:pPr algn="l">
              <a:lnSpc>
                <a:spcPct val="150000"/>
              </a:lnSpc>
              <a:buFont typeface="Arial" panose="020B0604020202020204" pitchFamily="34" charset="0"/>
              <a:buChar char="•"/>
            </a:pPr>
            <a:r>
              <a:rPr lang="en-US" b="0" i="0" err="1">
                <a:solidFill>
                  <a:srgbClr val="333333"/>
                </a:solidFill>
                <a:effectLst/>
              </a:rPr>
              <a:t>iMC</a:t>
            </a:r>
            <a:r>
              <a:rPr lang="en-US" b="0" i="0">
                <a:solidFill>
                  <a:srgbClr val="333333"/>
                </a:solidFill>
                <a:effectLst/>
              </a:rPr>
              <a:t> &lt;-&gt; Optane NVM: 64 bytes</a:t>
            </a:r>
          </a:p>
          <a:p>
            <a:pPr algn="l">
              <a:lnSpc>
                <a:spcPct val="150000"/>
              </a:lnSpc>
              <a:buFont typeface="Arial" panose="020B0604020202020204" pitchFamily="34" charset="0"/>
              <a:buChar char="•"/>
            </a:pPr>
            <a:r>
              <a:rPr lang="en-US" b="0" i="0">
                <a:solidFill>
                  <a:srgbClr val="333333"/>
                </a:solidFill>
                <a:effectLst/>
              </a:rPr>
              <a:t>NVM Access Data: 256 bytes</a:t>
            </a:r>
          </a:p>
          <a:p>
            <a:pPr algn="l">
              <a:lnSpc>
                <a:spcPct val="150000"/>
              </a:lnSpc>
              <a:buFont typeface="Arial" panose="020B0604020202020204" pitchFamily="34" charset="0"/>
              <a:buChar char="•"/>
            </a:pPr>
            <a:r>
              <a:rPr lang="en-US" b="0" i="0">
                <a:solidFill>
                  <a:srgbClr val="333333"/>
                </a:solidFill>
                <a:effectLst/>
              </a:rPr>
              <a:t>Single Cache-line Write: Read-Modify Write</a:t>
            </a:r>
          </a:p>
          <a:p>
            <a:pPr algn="l">
              <a:lnSpc>
                <a:spcPct val="150000"/>
              </a:lnSpc>
              <a:buFont typeface="Arial" panose="020B0604020202020204" pitchFamily="34" charset="0"/>
              <a:buChar char="•"/>
            </a:pPr>
            <a:r>
              <a:rPr lang="en-US" b="0" i="0">
                <a:solidFill>
                  <a:srgbClr val="333333"/>
                </a:solidFill>
                <a:effectLst/>
              </a:rPr>
              <a:t>Write Combining Buffer + Prefetcher</a:t>
            </a:r>
          </a:p>
        </p:txBody>
      </p:sp>
    </p:spTree>
    <p:extLst>
      <p:ext uri="{BB962C8B-B14F-4D97-AF65-F5344CB8AC3E}">
        <p14:creationId xmlns:p14="http://schemas.microsoft.com/office/powerpoint/2010/main" val="1805811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C7FD4-E736-482A-A3EE-1D5B335908EC}"/>
              </a:ext>
            </a:extLst>
          </p:cNvPr>
          <p:cNvSpPr>
            <a:spLocks noGrp="1"/>
          </p:cNvSpPr>
          <p:nvPr>
            <p:ph type="title"/>
          </p:nvPr>
        </p:nvSpPr>
        <p:spPr/>
        <p:txBody>
          <a:bodyPr/>
          <a:lstStyle/>
          <a:p>
            <a:r>
              <a:rPr lang="en-US" b="0">
                <a:latin typeface="Gill Sans MT"/>
              </a:rPr>
              <a:t>Primer: Cache coherence</a:t>
            </a:r>
          </a:p>
        </p:txBody>
      </p:sp>
      <p:sp>
        <p:nvSpPr>
          <p:cNvPr id="3" name="文本框 2">
            <a:extLst>
              <a:ext uri="{FF2B5EF4-FFF2-40B4-BE49-F238E27FC236}">
                <a16:creationId xmlns:a16="http://schemas.microsoft.com/office/drawing/2014/main" id="{0841B924-7BD5-4858-BFCE-3FF37D4E7E98}"/>
              </a:ext>
            </a:extLst>
          </p:cNvPr>
          <p:cNvSpPr txBox="1"/>
          <p:nvPr/>
        </p:nvSpPr>
        <p:spPr>
          <a:xfrm>
            <a:off x="346124" y="5896303"/>
            <a:ext cx="10265311" cy="338554"/>
          </a:xfrm>
          <a:prstGeom prst="rect">
            <a:avLst/>
          </a:prstGeom>
          <a:noFill/>
        </p:spPr>
        <p:txBody>
          <a:bodyPr wrap="none" lIns="91440" tIns="45720" rIns="91440" bIns="45720" rtlCol="0" anchor="t">
            <a:spAutoFit/>
          </a:bodyPr>
          <a:lstStyle/>
          <a:p>
            <a:r>
              <a:rPr lang="en-US" sz="1600" dirty="0">
                <a:solidFill>
                  <a:schemeClr val="bg1">
                    <a:lumMod val="65000"/>
                  </a:schemeClr>
                </a:solidFill>
                <a:latin typeface="Gill Sans MT"/>
              </a:rPr>
              <a:t>* Intel. Chapter 12. Intel Optane DC Persistent Memory, Intel 64 and IA-32 Architectures Optimization Reference Manual</a:t>
            </a:r>
          </a:p>
        </p:txBody>
      </p:sp>
      <p:sp>
        <p:nvSpPr>
          <p:cNvPr id="4" name="文本框 3">
            <a:extLst>
              <a:ext uri="{FF2B5EF4-FFF2-40B4-BE49-F238E27FC236}">
                <a16:creationId xmlns:a16="http://schemas.microsoft.com/office/drawing/2014/main" id="{83FA3B33-A180-4189-8FFB-E4808E96263D}"/>
              </a:ext>
            </a:extLst>
          </p:cNvPr>
          <p:cNvSpPr txBox="1"/>
          <p:nvPr/>
        </p:nvSpPr>
        <p:spPr>
          <a:xfrm>
            <a:off x="636805" y="1387798"/>
            <a:ext cx="5344733" cy="1106970"/>
          </a:xfrm>
          <a:prstGeom prst="rect">
            <a:avLst/>
          </a:prstGeom>
          <a:noFill/>
        </p:spPr>
        <p:txBody>
          <a:bodyPr wrap="none" rtlCol="0">
            <a:spAutoFit/>
          </a:bodyPr>
          <a:lstStyle/>
          <a:p>
            <a:pPr marL="228600" indent="-228600">
              <a:lnSpc>
                <a:spcPct val="90000"/>
              </a:lnSpc>
              <a:spcBef>
                <a:spcPts val="1000"/>
              </a:spcBef>
              <a:buFont typeface="Arial" panose="020B0604020202020204" pitchFamily="34" charset="0"/>
              <a:buChar char="•"/>
            </a:pPr>
            <a:r>
              <a:rPr lang="en-US" sz="3200" dirty="0">
                <a:latin typeface="Gill Sans MT"/>
              </a:rPr>
              <a:t>Snooping: Based on broadcast</a:t>
            </a:r>
          </a:p>
          <a:p>
            <a:pPr marL="228600" indent="-228600">
              <a:lnSpc>
                <a:spcPct val="90000"/>
              </a:lnSpc>
              <a:spcBef>
                <a:spcPts val="1000"/>
              </a:spcBef>
              <a:buFont typeface="Arial" panose="020B0604020202020204" pitchFamily="34" charset="0"/>
              <a:buChar char="•"/>
            </a:pPr>
            <a:endParaRPr lang="en-US" sz="3200" dirty="0">
              <a:latin typeface="Gill Sans MT"/>
            </a:endParaRPr>
          </a:p>
        </p:txBody>
      </p:sp>
      <p:grpSp>
        <p:nvGrpSpPr>
          <p:cNvPr id="50" name="组合 49">
            <a:extLst>
              <a:ext uri="{FF2B5EF4-FFF2-40B4-BE49-F238E27FC236}">
                <a16:creationId xmlns:a16="http://schemas.microsoft.com/office/drawing/2014/main" id="{B144BE40-26BC-4FD1-841E-28ED24F774F7}"/>
              </a:ext>
            </a:extLst>
          </p:cNvPr>
          <p:cNvGrpSpPr/>
          <p:nvPr/>
        </p:nvGrpSpPr>
        <p:grpSpPr>
          <a:xfrm>
            <a:off x="6210464" y="2032876"/>
            <a:ext cx="5280238" cy="2371556"/>
            <a:chOff x="2830882" y="2562242"/>
            <a:chExt cx="5290183" cy="2371556"/>
          </a:xfrm>
        </p:grpSpPr>
        <p:sp>
          <p:nvSpPr>
            <p:cNvPr id="8" name="矩形 7">
              <a:extLst>
                <a:ext uri="{FF2B5EF4-FFF2-40B4-BE49-F238E27FC236}">
                  <a16:creationId xmlns:a16="http://schemas.microsoft.com/office/drawing/2014/main" id="{3AD5084E-7DF4-4250-B4B1-0048DC0CC743}"/>
                </a:ext>
              </a:extLst>
            </p:cNvPr>
            <p:cNvSpPr/>
            <p:nvPr/>
          </p:nvSpPr>
          <p:spPr>
            <a:xfrm>
              <a:off x="2830882" y="4324409"/>
              <a:ext cx="5290183" cy="609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Interconnect (shared bus)</a:t>
              </a:r>
            </a:p>
          </p:txBody>
        </p:sp>
        <p:grpSp>
          <p:nvGrpSpPr>
            <p:cNvPr id="27" name="组合 26">
              <a:extLst>
                <a:ext uri="{FF2B5EF4-FFF2-40B4-BE49-F238E27FC236}">
                  <a16:creationId xmlns:a16="http://schemas.microsoft.com/office/drawing/2014/main" id="{F5FB1789-B9A7-4102-8984-52879CD9E502}"/>
                </a:ext>
              </a:extLst>
            </p:cNvPr>
            <p:cNvGrpSpPr/>
            <p:nvPr/>
          </p:nvGrpSpPr>
          <p:grpSpPr>
            <a:xfrm>
              <a:off x="3655997" y="2563405"/>
              <a:ext cx="1673648" cy="830177"/>
              <a:chOff x="1223027" y="3618220"/>
              <a:chExt cx="1967162" cy="1019565"/>
            </a:xfrm>
          </p:grpSpPr>
          <p:sp>
            <p:nvSpPr>
              <p:cNvPr id="6" name="矩形 5">
                <a:extLst>
                  <a:ext uri="{FF2B5EF4-FFF2-40B4-BE49-F238E27FC236}">
                    <a16:creationId xmlns:a16="http://schemas.microsoft.com/office/drawing/2014/main" id="{F33E3A55-88AC-4DEB-9F7E-5EB3786CAFFA}"/>
                  </a:ext>
                </a:extLst>
              </p:cNvPr>
              <p:cNvSpPr/>
              <p:nvPr/>
            </p:nvSpPr>
            <p:spPr>
              <a:xfrm>
                <a:off x="1223027" y="3654814"/>
                <a:ext cx="1967162" cy="982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矩形 6">
                <a:extLst>
                  <a:ext uri="{FF2B5EF4-FFF2-40B4-BE49-F238E27FC236}">
                    <a16:creationId xmlns:a16="http://schemas.microsoft.com/office/drawing/2014/main" id="{844B8E27-C3DE-4688-A0A1-9BA921905AF9}"/>
                  </a:ext>
                </a:extLst>
              </p:cNvPr>
              <p:cNvSpPr/>
              <p:nvPr/>
            </p:nvSpPr>
            <p:spPr>
              <a:xfrm>
                <a:off x="1586914" y="4090933"/>
                <a:ext cx="1291788" cy="3693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23" name="文本框 22">
                <a:extLst>
                  <a:ext uri="{FF2B5EF4-FFF2-40B4-BE49-F238E27FC236}">
                    <a16:creationId xmlns:a16="http://schemas.microsoft.com/office/drawing/2014/main" id="{B12AFDF6-9430-435C-B3A9-3E007E5EEC0E}"/>
                  </a:ext>
                </a:extLst>
              </p:cNvPr>
              <p:cNvSpPr txBox="1"/>
              <p:nvPr/>
            </p:nvSpPr>
            <p:spPr>
              <a:xfrm>
                <a:off x="1432708" y="3618220"/>
                <a:ext cx="1600201" cy="369332"/>
              </a:xfrm>
              <a:prstGeom prst="rect">
                <a:avLst/>
              </a:prstGeom>
              <a:noFill/>
            </p:spPr>
            <p:txBody>
              <a:bodyPr wrap="square" rtlCol="0">
                <a:spAutoFit/>
              </a:bodyPr>
              <a:lstStyle/>
              <a:p>
                <a:r>
                  <a:rPr lang="en-US" dirty="0"/>
                  <a:t>Processor 0</a:t>
                </a:r>
              </a:p>
            </p:txBody>
          </p:sp>
        </p:grpSp>
        <p:sp>
          <p:nvSpPr>
            <p:cNvPr id="28" name="矩形 27">
              <a:extLst>
                <a:ext uri="{FF2B5EF4-FFF2-40B4-BE49-F238E27FC236}">
                  <a16:creationId xmlns:a16="http://schemas.microsoft.com/office/drawing/2014/main" id="{74D3D12C-5B7B-4B39-BEC6-BA6733B5780A}"/>
                </a:ext>
              </a:extLst>
            </p:cNvPr>
            <p:cNvSpPr/>
            <p:nvPr/>
          </p:nvSpPr>
          <p:spPr>
            <a:xfrm>
              <a:off x="2862245" y="3492010"/>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grpSp>
          <p:nvGrpSpPr>
            <p:cNvPr id="39" name="组合 38">
              <a:extLst>
                <a:ext uri="{FF2B5EF4-FFF2-40B4-BE49-F238E27FC236}">
                  <a16:creationId xmlns:a16="http://schemas.microsoft.com/office/drawing/2014/main" id="{CF139E5A-E2CA-4A0B-948C-2BF9E5AA9F6B}"/>
                </a:ext>
              </a:extLst>
            </p:cNvPr>
            <p:cNvGrpSpPr/>
            <p:nvPr/>
          </p:nvGrpSpPr>
          <p:grpSpPr>
            <a:xfrm>
              <a:off x="4158646" y="3393582"/>
              <a:ext cx="335381" cy="923654"/>
              <a:chOff x="4158646" y="3393582"/>
              <a:chExt cx="335381" cy="923654"/>
            </a:xfrm>
          </p:grpSpPr>
          <p:cxnSp>
            <p:nvCxnSpPr>
              <p:cNvPr id="35" name="直接连接符 34">
                <a:extLst>
                  <a:ext uri="{FF2B5EF4-FFF2-40B4-BE49-F238E27FC236}">
                    <a16:creationId xmlns:a16="http://schemas.microsoft.com/office/drawing/2014/main" id="{3B6CC26D-D66C-494E-A393-47930E1E38CF}"/>
                  </a:ext>
                </a:extLst>
              </p:cNvPr>
              <p:cNvCxnSpPr>
                <a:cxnSpLocks/>
                <a:stCxn id="6" idx="2"/>
              </p:cNvCxnSpPr>
              <p:nvPr/>
            </p:nvCxnSpPr>
            <p:spPr>
              <a:xfrm>
                <a:off x="4492821" y="3393582"/>
                <a:ext cx="0" cy="9236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C0C023AA-26A4-40AF-A0C0-B95780716A39}"/>
                  </a:ext>
                </a:extLst>
              </p:cNvPr>
              <p:cNvCxnSpPr>
                <a:cxnSpLocks/>
              </p:cNvCxnSpPr>
              <p:nvPr/>
            </p:nvCxnSpPr>
            <p:spPr>
              <a:xfrm>
                <a:off x="4158646" y="3892066"/>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a:extLst>
                <a:ext uri="{FF2B5EF4-FFF2-40B4-BE49-F238E27FC236}">
                  <a16:creationId xmlns:a16="http://schemas.microsoft.com/office/drawing/2014/main" id="{431CF80C-3358-4B3E-8DFB-10265AA783F0}"/>
                </a:ext>
              </a:extLst>
            </p:cNvPr>
            <p:cNvCxnSpPr>
              <a:cxnSpLocks/>
            </p:cNvCxnSpPr>
            <p:nvPr/>
          </p:nvCxnSpPr>
          <p:spPr>
            <a:xfrm flipH="1">
              <a:off x="6347479" y="3066499"/>
              <a:ext cx="5407" cy="12507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DF4719E1-946D-494E-A3CC-CF4747FF880E}"/>
                </a:ext>
              </a:extLst>
            </p:cNvPr>
            <p:cNvGrpSpPr/>
            <p:nvPr/>
          </p:nvGrpSpPr>
          <p:grpSpPr>
            <a:xfrm>
              <a:off x="5510655" y="2562242"/>
              <a:ext cx="1673648" cy="845591"/>
              <a:chOff x="1223027" y="3599289"/>
              <a:chExt cx="1967162" cy="1038496"/>
            </a:xfrm>
          </p:grpSpPr>
          <p:sp>
            <p:nvSpPr>
              <p:cNvPr id="45" name="矩形 44">
                <a:extLst>
                  <a:ext uri="{FF2B5EF4-FFF2-40B4-BE49-F238E27FC236}">
                    <a16:creationId xmlns:a16="http://schemas.microsoft.com/office/drawing/2014/main" id="{1B01E552-21C6-44E9-A674-7FF62185CBB6}"/>
                  </a:ext>
                </a:extLst>
              </p:cNvPr>
              <p:cNvSpPr/>
              <p:nvPr/>
            </p:nvSpPr>
            <p:spPr>
              <a:xfrm>
                <a:off x="1223027" y="3654814"/>
                <a:ext cx="1967162" cy="982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矩形 45">
                <a:extLst>
                  <a:ext uri="{FF2B5EF4-FFF2-40B4-BE49-F238E27FC236}">
                    <a16:creationId xmlns:a16="http://schemas.microsoft.com/office/drawing/2014/main" id="{CC81EB8C-E14A-4639-8E2E-CBEEF8607D8E}"/>
                  </a:ext>
                </a:extLst>
              </p:cNvPr>
              <p:cNvSpPr/>
              <p:nvPr/>
            </p:nvSpPr>
            <p:spPr>
              <a:xfrm>
                <a:off x="1560713" y="4072004"/>
                <a:ext cx="1291788" cy="3693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47" name="文本框 46">
                <a:extLst>
                  <a:ext uri="{FF2B5EF4-FFF2-40B4-BE49-F238E27FC236}">
                    <a16:creationId xmlns:a16="http://schemas.microsoft.com/office/drawing/2014/main" id="{809492D5-382D-4E9A-BF80-6AEA26C93F93}"/>
                  </a:ext>
                </a:extLst>
              </p:cNvPr>
              <p:cNvSpPr txBox="1"/>
              <p:nvPr/>
            </p:nvSpPr>
            <p:spPr>
              <a:xfrm>
                <a:off x="1406506" y="3599289"/>
                <a:ext cx="1600201" cy="453588"/>
              </a:xfrm>
              <a:prstGeom prst="rect">
                <a:avLst/>
              </a:prstGeom>
              <a:noFill/>
            </p:spPr>
            <p:txBody>
              <a:bodyPr wrap="square" rtlCol="0">
                <a:spAutoFit/>
              </a:bodyPr>
              <a:lstStyle/>
              <a:p>
                <a:r>
                  <a:rPr lang="en-US" dirty="0"/>
                  <a:t>Processor 1</a:t>
                </a:r>
              </a:p>
            </p:txBody>
          </p:sp>
        </p:grpSp>
      </p:grpSp>
      <p:sp>
        <p:nvSpPr>
          <p:cNvPr id="55" name="文本框 54">
            <a:extLst>
              <a:ext uri="{FF2B5EF4-FFF2-40B4-BE49-F238E27FC236}">
                <a16:creationId xmlns:a16="http://schemas.microsoft.com/office/drawing/2014/main" id="{7A6D3B03-1DB9-4870-96D5-E741D3FC0371}"/>
              </a:ext>
            </a:extLst>
          </p:cNvPr>
          <p:cNvSpPr txBox="1"/>
          <p:nvPr/>
        </p:nvSpPr>
        <p:spPr>
          <a:xfrm>
            <a:off x="1301328" y="2013022"/>
            <a:ext cx="473206" cy="738664"/>
          </a:xfrm>
          <a:prstGeom prst="rect">
            <a:avLst/>
          </a:prstGeom>
          <a:noFill/>
        </p:spPr>
        <p:txBody>
          <a:bodyPr wrap="none" rtlCol="0">
            <a:spAutoFit/>
          </a:bodyPr>
          <a:lstStyle/>
          <a:p>
            <a:pPr marL="285750" indent="-285750">
              <a:buFont typeface="Arial" panose="020B0604020202020204" pitchFamily="34" charset="0"/>
              <a:buChar char="•"/>
            </a:pPr>
            <a:endParaRPr lang="en-US" sz="2400" dirty="0">
              <a:latin typeface="Gill Sans MT"/>
            </a:endParaRPr>
          </a:p>
          <a:p>
            <a:endParaRPr lang="en-US" dirty="0"/>
          </a:p>
        </p:txBody>
      </p:sp>
      <p:cxnSp>
        <p:nvCxnSpPr>
          <p:cNvPr id="56" name="直接连接符 55">
            <a:extLst>
              <a:ext uri="{FF2B5EF4-FFF2-40B4-BE49-F238E27FC236}">
                <a16:creationId xmlns:a16="http://schemas.microsoft.com/office/drawing/2014/main" id="{E847804F-94A0-4FDE-B8B7-A83BA099267F}"/>
              </a:ext>
            </a:extLst>
          </p:cNvPr>
          <p:cNvCxnSpPr>
            <a:cxnSpLocks/>
          </p:cNvCxnSpPr>
          <p:nvPr/>
        </p:nvCxnSpPr>
        <p:spPr>
          <a:xfrm>
            <a:off x="7893315" y="7250725"/>
            <a:ext cx="0" cy="9236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7810CBAF-C31A-465F-B52A-C97E8AE02F43}"/>
              </a:ext>
            </a:extLst>
          </p:cNvPr>
          <p:cNvCxnSpPr>
            <a:cxnSpLocks/>
          </p:cNvCxnSpPr>
          <p:nvPr/>
        </p:nvCxnSpPr>
        <p:spPr>
          <a:xfrm>
            <a:off x="7559140" y="7749209"/>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88F155BC-FBF3-4249-9ECC-609CBE7242ED}"/>
              </a:ext>
            </a:extLst>
          </p:cNvPr>
          <p:cNvCxnSpPr>
            <a:cxnSpLocks/>
          </p:cNvCxnSpPr>
          <p:nvPr/>
        </p:nvCxnSpPr>
        <p:spPr>
          <a:xfrm flipH="1">
            <a:off x="9731089" y="7244745"/>
            <a:ext cx="1" cy="922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3A187F13-2716-491B-8513-EEBFA74CBE75}"/>
              </a:ext>
            </a:extLst>
          </p:cNvPr>
          <p:cNvCxnSpPr>
            <a:cxnSpLocks/>
            <a:stCxn id="65" idx="1"/>
          </p:cNvCxnSpPr>
          <p:nvPr/>
        </p:nvCxnSpPr>
        <p:spPr>
          <a:xfrm flipH="1">
            <a:off x="9742249" y="7699271"/>
            <a:ext cx="430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矩形 64">
            <a:extLst>
              <a:ext uri="{FF2B5EF4-FFF2-40B4-BE49-F238E27FC236}">
                <a16:creationId xmlns:a16="http://schemas.microsoft.com/office/drawing/2014/main" id="{D44C5946-B60E-4322-8C5D-839A86D96989}"/>
              </a:ext>
            </a:extLst>
          </p:cNvPr>
          <p:cNvSpPr/>
          <p:nvPr/>
        </p:nvSpPr>
        <p:spPr>
          <a:xfrm>
            <a:off x="10172769" y="7333593"/>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68" name="矩形 67">
            <a:extLst>
              <a:ext uri="{FF2B5EF4-FFF2-40B4-BE49-F238E27FC236}">
                <a16:creationId xmlns:a16="http://schemas.microsoft.com/office/drawing/2014/main" id="{7D30720C-4AF1-4850-81EE-274EC00E30E7}"/>
              </a:ext>
            </a:extLst>
          </p:cNvPr>
          <p:cNvSpPr/>
          <p:nvPr/>
        </p:nvSpPr>
        <p:spPr>
          <a:xfrm>
            <a:off x="6265361" y="7383531"/>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70" name="矩形 69">
            <a:extLst>
              <a:ext uri="{FF2B5EF4-FFF2-40B4-BE49-F238E27FC236}">
                <a16:creationId xmlns:a16="http://schemas.microsoft.com/office/drawing/2014/main" id="{F77F0757-FE21-4DD2-9C3E-1EB33F006898}"/>
              </a:ext>
            </a:extLst>
          </p:cNvPr>
          <p:cNvSpPr/>
          <p:nvPr/>
        </p:nvSpPr>
        <p:spPr>
          <a:xfrm>
            <a:off x="7034200" y="8157087"/>
            <a:ext cx="1673648" cy="80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矩形 70">
            <a:extLst>
              <a:ext uri="{FF2B5EF4-FFF2-40B4-BE49-F238E27FC236}">
                <a16:creationId xmlns:a16="http://schemas.microsoft.com/office/drawing/2014/main" id="{A995F23F-CD73-4A1E-B837-21B38CED9AA6}"/>
              </a:ext>
            </a:extLst>
          </p:cNvPr>
          <p:cNvSpPr/>
          <p:nvPr/>
        </p:nvSpPr>
        <p:spPr>
          <a:xfrm>
            <a:off x="7343793" y="8512195"/>
            <a:ext cx="1099044" cy="30072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72" name="文本框 71">
            <a:extLst>
              <a:ext uri="{FF2B5EF4-FFF2-40B4-BE49-F238E27FC236}">
                <a16:creationId xmlns:a16="http://schemas.microsoft.com/office/drawing/2014/main" id="{2D7A982B-51C6-4575-874A-6C1B53A6AF2B}"/>
              </a:ext>
            </a:extLst>
          </p:cNvPr>
          <p:cNvSpPr txBox="1"/>
          <p:nvPr/>
        </p:nvSpPr>
        <p:spPr>
          <a:xfrm>
            <a:off x="7212595" y="8127290"/>
            <a:ext cx="1361440" cy="300727"/>
          </a:xfrm>
          <a:prstGeom prst="rect">
            <a:avLst/>
          </a:prstGeom>
          <a:noFill/>
        </p:spPr>
        <p:txBody>
          <a:bodyPr wrap="square" rtlCol="0">
            <a:spAutoFit/>
          </a:bodyPr>
          <a:lstStyle/>
          <a:p>
            <a:r>
              <a:rPr lang="en-US" dirty="0"/>
              <a:t>Processor 0</a:t>
            </a:r>
          </a:p>
        </p:txBody>
      </p:sp>
      <p:sp>
        <p:nvSpPr>
          <p:cNvPr id="73" name="矩形 72">
            <a:extLst>
              <a:ext uri="{FF2B5EF4-FFF2-40B4-BE49-F238E27FC236}">
                <a16:creationId xmlns:a16="http://schemas.microsoft.com/office/drawing/2014/main" id="{E4D46FBB-49D4-4D03-84E8-0E8D087CD72C}"/>
              </a:ext>
            </a:extLst>
          </p:cNvPr>
          <p:cNvSpPr/>
          <p:nvPr/>
        </p:nvSpPr>
        <p:spPr>
          <a:xfrm>
            <a:off x="9017441" y="8145300"/>
            <a:ext cx="1673648" cy="80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矩形 73">
            <a:extLst>
              <a:ext uri="{FF2B5EF4-FFF2-40B4-BE49-F238E27FC236}">
                <a16:creationId xmlns:a16="http://schemas.microsoft.com/office/drawing/2014/main" id="{50335C25-ECCA-4D5E-A0E5-3FE9C4EB5846}"/>
              </a:ext>
            </a:extLst>
          </p:cNvPr>
          <p:cNvSpPr/>
          <p:nvPr/>
        </p:nvSpPr>
        <p:spPr>
          <a:xfrm>
            <a:off x="9327034" y="8500408"/>
            <a:ext cx="1099044" cy="30072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75" name="文本框 74">
            <a:extLst>
              <a:ext uri="{FF2B5EF4-FFF2-40B4-BE49-F238E27FC236}">
                <a16:creationId xmlns:a16="http://schemas.microsoft.com/office/drawing/2014/main" id="{91CD92F5-1428-4661-B2BC-73973E14D4B4}"/>
              </a:ext>
            </a:extLst>
          </p:cNvPr>
          <p:cNvSpPr txBox="1"/>
          <p:nvPr/>
        </p:nvSpPr>
        <p:spPr>
          <a:xfrm>
            <a:off x="9195836" y="8115503"/>
            <a:ext cx="1361440" cy="300727"/>
          </a:xfrm>
          <a:prstGeom prst="rect">
            <a:avLst/>
          </a:prstGeom>
          <a:noFill/>
        </p:spPr>
        <p:txBody>
          <a:bodyPr wrap="square" rtlCol="0">
            <a:spAutoFit/>
          </a:bodyPr>
          <a:lstStyle/>
          <a:p>
            <a:r>
              <a:rPr lang="en-US" dirty="0"/>
              <a:t>Processor 0</a:t>
            </a:r>
          </a:p>
        </p:txBody>
      </p:sp>
      <p:sp>
        <p:nvSpPr>
          <p:cNvPr id="76" name="矩形 75">
            <a:extLst>
              <a:ext uri="{FF2B5EF4-FFF2-40B4-BE49-F238E27FC236}">
                <a16:creationId xmlns:a16="http://schemas.microsoft.com/office/drawing/2014/main" id="{550D88FE-AB74-4625-89B0-5FB3E65BC447}"/>
              </a:ext>
            </a:extLst>
          </p:cNvPr>
          <p:cNvSpPr/>
          <p:nvPr/>
        </p:nvSpPr>
        <p:spPr>
          <a:xfrm>
            <a:off x="8095278" y="2967357"/>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cxnSp>
        <p:nvCxnSpPr>
          <p:cNvPr id="77" name="直接连接符 76">
            <a:extLst>
              <a:ext uri="{FF2B5EF4-FFF2-40B4-BE49-F238E27FC236}">
                <a16:creationId xmlns:a16="http://schemas.microsoft.com/office/drawing/2014/main" id="{33F37594-2B1A-4BC0-A64A-D74071428145}"/>
              </a:ext>
            </a:extLst>
          </p:cNvPr>
          <p:cNvCxnSpPr>
            <a:cxnSpLocks/>
          </p:cNvCxnSpPr>
          <p:nvPr/>
        </p:nvCxnSpPr>
        <p:spPr>
          <a:xfrm>
            <a:off x="9391679" y="3367413"/>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3CF2C1F5-51A3-4EB5-964C-CDDD1A64BB56}"/>
              </a:ext>
            </a:extLst>
          </p:cNvPr>
          <p:cNvSpPr txBox="1"/>
          <p:nvPr/>
        </p:nvSpPr>
        <p:spPr>
          <a:xfrm>
            <a:off x="10713046" y="2967423"/>
            <a:ext cx="934871" cy="369332"/>
          </a:xfrm>
          <a:prstGeom prst="rect">
            <a:avLst/>
          </a:prstGeom>
          <a:noFill/>
        </p:spPr>
        <p:txBody>
          <a:bodyPr wrap="none" rtlCol="0">
            <a:spAutoFit/>
          </a:bodyPr>
          <a:lstStyle/>
          <a:p>
            <a:r>
              <a:rPr lang="en-US" dirty="0"/>
              <a:t>……….</a:t>
            </a:r>
          </a:p>
        </p:txBody>
      </p:sp>
      <p:cxnSp>
        <p:nvCxnSpPr>
          <p:cNvPr id="82" name="直接箭头连接符 81">
            <a:extLst>
              <a:ext uri="{FF2B5EF4-FFF2-40B4-BE49-F238E27FC236}">
                <a16:creationId xmlns:a16="http://schemas.microsoft.com/office/drawing/2014/main" id="{DDFFD30F-CA76-44A3-BCD9-6AEF57ABE9A6}"/>
              </a:ext>
            </a:extLst>
          </p:cNvPr>
          <p:cNvCxnSpPr>
            <a:cxnSpLocks/>
          </p:cNvCxnSpPr>
          <p:nvPr/>
        </p:nvCxnSpPr>
        <p:spPr>
          <a:xfrm>
            <a:off x="8440018" y="1811313"/>
            <a:ext cx="0" cy="628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2CCDD918-EED8-4027-8090-7C209A0097B9}"/>
              </a:ext>
            </a:extLst>
          </p:cNvPr>
          <p:cNvSpPr txBox="1"/>
          <p:nvPr/>
        </p:nvSpPr>
        <p:spPr>
          <a:xfrm>
            <a:off x="7977499" y="1496569"/>
            <a:ext cx="1531958" cy="307777"/>
          </a:xfrm>
          <a:prstGeom prst="rect">
            <a:avLst/>
          </a:prstGeom>
          <a:noFill/>
        </p:spPr>
        <p:txBody>
          <a:bodyPr wrap="none" rtlCol="0">
            <a:spAutoFit/>
          </a:bodyPr>
          <a:lstStyle/>
          <a:p>
            <a:r>
              <a:rPr lang="en-US" sz="1400" dirty="0">
                <a:solidFill>
                  <a:srgbClr val="FF0000"/>
                </a:solidFill>
              </a:rPr>
              <a:t>1. Write cache line</a:t>
            </a:r>
          </a:p>
        </p:txBody>
      </p:sp>
      <p:grpSp>
        <p:nvGrpSpPr>
          <p:cNvPr id="89" name="组合 88">
            <a:extLst>
              <a:ext uri="{FF2B5EF4-FFF2-40B4-BE49-F238E27FC236}">
                <a16:creationId xmlns:a16="http://schemas.microsoft.com/office/drawing/2014/main" id="{C0B9EDD5-F6D6-4195-B7BB-90097CEC607C}"/>
              </a:ext>
            </a:extLst>
          </p:cNvPr>
          <p:cNvGrpSpPr/>
          <p:nvPr/>
        </p:nvGrpSpPr>
        <p:grpSpPr>
          <a:xfrm>
            <a:off x="7386353" y="2723658"/>
            <a:ext cx="2488379" cy="1214070"/>
            <a:chOff x="1537931" y="2445810"/>
            <a:chExt cx="2488379" cy="1130674"/>
          </a:xfrm>
        </p:grpSpPr>
        <p:cxnSp>
          <p:nvCxnSpPr>
            <p:cNvPr id="86" name="直接连接符 85">
              <a:extLst>
                <a:ext uri="{FF2B5EF4-FFF2-40B4-BE49-F238E27FC236}">
                  <a16:creationId xmlns:a16="http://schemas.microsoft.com/office/drawing/2014/main" id="{85305BD0-D72C-4417-8F26-164B79DDEF0B}"/>
                </a:ext>
              </a:extLst>
            </p:cNvPr>
            <p:cNvCxnSpPr/>
            <p:nvPr/>
          </p:nvCxnSpPr>
          <p:spPr>
            <a:xfrm>
              <a:off x="1537931" y="2445810"/>
              <a:ext cx="0" cy="1130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38AF3E71-FDAF-4AF4-8D27-1C28D4CD98EA}"/>
                </a:ext>
              </a:extLst>
            </p:cNvPr>
            <p:cNvCxnSpPr/>
            <p:nvPr/>
          </p:nvCxnSpPr>
          <p:spPr>
            <a:xfrm>
              <a:off x="1537931" y="3576484"/>
              <a:ext cx="24883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文本框 89">
            <a:extLst>
              <a:ext uri="{FF2B5EF4-FFF2-40B4-BE49-F238E27FC236}">
                <a16:creationId xmlns:a16="http://schemas.microsoft.com/office/drawing/2014/main" id="{60A4878A-6C0A-4247-9994-B7A9E8A76C86}"/>
              </a:ext>
            </a:extLst>
          </p:cNvPr>
          <p:cNvSpPr txBox="1"/>
          <p:nvPr/>
        </p:nvSpPr>
        <p:spPr>
          <a:xfrm>
            <a:off x="10005911" y="3512503"/>
            <a:ext cx="1497526" cy="307777"/>
          </a:xfrm>
          <a:prstGeom prst="rect">
            <a:avLst/>
          </a:prstGeom>
          <a:noFill/>
        </p:spPr>
        <p:txBody>
          <a:bodyPr wrap="none" rtlCol="0">
            <a:spAutoFit/>
          </a:bodyPr>
          <a:lstStyle/>
          <a:p>
            <a:r>
              <a:rPr lang="en-US" sz="1400" dirty="0">
                <a:solidFill>
                  <a:srgbClr val="FF0000"/>
                </a:solidFill>
              </a:rPr>
              <a:t>2. Broadcast write</a:t>
            </a:r>
          </a:p>
        </p:txBody>
      </p:sp>
      <p:cxnSp>
        <p:nvCxnSpPr>
          <p:cNvPr id="91" name="直接箭头连接符 90">
            <a:extLst>
              <a:ext uri="{FF2B5EF4-FFF2-40B4-BE49-F238E27FC236}">
                <a16:creationId xmlns:a16="http://schemas.microsoft.com/office/drawing/2014/main" id="{B23349A9-FA64-4088-B872-256F350203D0}"/>
              </a:ext>
            </a:extLst>
          </p:cNvPr>
          <p:cNvCxnSpPr>
            <a:cxnSpLocks/>
          </p:cNvCxnSpPr>
          <p:nvPr/>
        </p:nvCxnSpPr>
        <p:spPr>
          <a:xfrm flipV="1">
            <a:off x="9932169" y="2803662"/>
            <a:ext cx="0" cy="11340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文本框 94">
            <a:extLst>
              <a:ext uri="{FF2B5EF4-FFF2-40B4-BE49-F238E27FC236}">
                <a16:creationId xmlns:a16="http://schemas.microsoft.com/office/drawing/2014/main" id="{65350B38-13E8-42D7-9F17-BCD2E51F0301}"/>
              </a:ext>
            </a:extLst>
          </p:cNvPr>
          <p:cNvSpPr txBox="1"/>
          <p:nvPr/>
        </p:nvSpPr>
        <p:spPr>
          <a:xfrm>
            <a:off x="9895649" y="2885640"/>
            <a:ext cx="2196435" cy="307777"/>
          </a:xfrm>
          <a:prstGeom prst="rect">
            <a:avLst/>
          </a:prstGeom>
          <a:noFill/>
        </p:spPr>
        <p:txBody>
          <a:bodyPr wrap="none" rtlCol="0">
            <a:spAutoFit/>
          </a:bodyPr>
          <a:lstStyle/>
          <a:p>
            <a:r>
              <a:rPr lang="en-US" sz="1400" dirty="0">
                <a:solidFill>
                  <a:srgbClr val="FF0000"/>
                </a:solidFill>
              </a:rPr>
              <a:t>3. Invalidate / Update cache</a:t>
            </a:r>
          </a:p>
        </p:txBody>
      </p:sp>
    </p:spTree>
    <p:extLst>
      <p:ext uri="{BB962C8B-B14F-4D97-AF65-F5344CB8AC3E}">
        <p14:creationId xmlns:p14="http://schemas.microsoft.com/office/powerpoint/2010/main" val="2132332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C7FD4-E736-482A-A3EE-1D5B335908EC}"/>
              </a:ext>
            </a:extLst>
          </p:cNvPr>
          <p:cNvSpPr>
            <a:spLocks noGrp="1"/>
          </p:cNvSpPr>
          <p:nvPr>
            <p:ph type="title"/>
          </p:nvPr>
        </p:nvSpPr>
        <p:spPr/>
        <p:txBody>
          <a:bodyPr/>
          <a:lstStyle/>
          <a:p>
            <a:r>
              <a:rPr lang="en-US" b="0">
                <a:latin typeface="Gill Sans MT"/>
              </a:rPr>
              <a:t>Primer: Cache coherence</a:t>
            </a:r>
          </a:p>
        </p:txBody>
      </p:sp>
      <p:sp>
        <p:nvSpPr>
          <p:cNvPr id="3" name="文本框 2">
            <a:extLst>
              <a:ext uri="{FF2B5EF4-FFF2-40B4-BE49-F238E27FC236}">
                <a16:creationId xmlns:a16="http://schemas.microsoft.com/office/drawing/2014/main" id="{0841B924-7BD5-4858-BFCE-3FF37D4E7E98}"/>
              </a:ext>
            </a:extLst>
          </p:cNvPr>
          <p:cNvSpPr txBox="1"/>
          <p:nvPr/>
        </p:nvSpPr>
        <p:spPr>
          <a:xfrm>
            <a:off x="346124" y="5896303"/>
            <a:ext cx="10265311" cy="338554"/>
          </a:xfrm>
          <a:prstGeom prst="rect">
            <a:avLst/>
          </a:prstGeom>
          <a:noFill/>
        </p:spPr>
        <p:txBody>
          <a:bodyPr wrap="none" lIns="91440" tIns="45720" rIns="91440" bIns="45720" rtlCol="0" anchor="t">
            <a:spAutoFit/>
          </a:bodyPr>
          <a:lstStyle/>
          <a:p>
            <a:r>
              <a:rPr lang="en-US" sz="1600" dirty="0">
                <a:solidFill>
                  <a:schemeClr val="bg1">
                    <a:lumMod val="65000"/>
                  </a:schemeClr>
                </a:solidFill>
                <a:latin typeface="Gill Sans MT"/>
              </a:rPr>
              <a:t>* Intel. Chapter 12. Intel Optane DC Persistent Memory, Intel 64 and IA-32 Architectures Optimization Reference Manual</a:t>
            </a:r>
          </a:p>
        </p:txBody>
      </p:sp>
      <p:grpSp>
        <p:nvGrpSpPr>
          <p:cNvPr id="50" name="组合 49">
            <a:extLst>
              <a:ext uri="{FF2B5EF4-FFF2-40B4-BE49-F238E27FC236}">
                <a16:creationId xmlns:a16="http://schemas.microsoft.com/office/drawing/2014/main" id="{B144BE40-26BC-4FD1-841E-28ED24F774F7}"/>
              </a:ext>
            </a:extLst>
          </p:cNvPr>
          <p:cNvGrpSpPr/>
          <p:nvPr/>
        </p:nvGrpSpPr>
        <p:grpSpPr>
          <a:xfrm>
            <a:off x="6306486" y="1663428"/>
            <a:ext cx="5293501" cy="3290561"/>
            <a:chOff x="2862245" y="2562242"/>
            <a:chExt cx="5293501" cy="3317598"/>
          </a:xfrm>
        </p:grpSpPr>
        <p:sp>
          <p:nvSpPr>
            <p:cNvPr id="8" name="矩形 7">
              <a:extLst>
                <a:ext uri="{FF2B5EF4-FFF2-40B4-BE49-F238E27FC236}">
                  <a16:creationId xmlns:a16="http://schemas.microsoft.com/office/drawing/2014/main" id="{3AD5084E-7DF4-4250-B4B1-0048DC0CC743}"/>
                </a:ext>
              </a:extLst>
            </p:cNvPr>
            <p:cNvSpPr/>
            <p:nvPr/>
          </p:nvSpPr>
          <p:spPr>
            <a:xfrm>
              <a:off x="2865563" y="5270451"/>
              <a:ext cx="5290183" cy="609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Interconnect (shared bus)</a:t>
              </a:r>
            </a:p>
          </p:txBody>
        </p:sp>
        <p:grpSp>
          <p:nvGrpSpPr>
            <p:cNvPr id="27" name="组合 26">
              <a:extLst>
                <a:ext uri="{FF2B5EF4-FFF2-40B4-BE49-F238E27FC236}">
                  <a16:creationId xmlns:a16="http://schemas.microsoft.com/office/drawing/2014/main" id="{F5FB1789-B9A7-4102-8984-52879CD9E502}"/>
                </a:ext>
              </a:extLst>
            </p:cNvPr>
            <p:cNvGrpSpPr/>
            <p:nvPr/>
          </p:nvGrpSpPr>
          <p:grpSpPr>
            <a:xfrm>
              <a:off x="3655997" y="2563405"/>
              <a:ext cx="1673648" cy="830177"/>
              <a:chOff x="1223027" y="3618220"/>
              <a:chExt cx="1967162" cy="1019565"/>
            </a:xfrm>
          </p:grpSpPr>
          <p:sp>
            <p:nvSpPr>
              <p:cNvPr id="6" name="矩形 5">
                <a:extLst>
                  <a:ext uri="{FF2B5EF4-FFF2-40B4-BE49-F238E27FC236}">
                    <a16:creationId xmlns:a16="http://schemas.microsoft.com/office/drawing/2014/main" id="{F33E3A55-88AC-4DEB-9F7E-5EB3786CAFFA}"/>
                  </a:ext>
                </a:extLst>
              </p:cNvPr>
              <p:cNvSpPr/>
              <p:nvPr/>
            </p:nvSpPr>
            <p:spPr>
              <a:xfrm>
                <a:off x="1223027" y="3654814"/>
                <a:ext cx="1967162" cy="982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矩形 6">
                <a:extLst>
                  <a:ext uri="{FF2B5EF4-FFF2-40B4-BE49-F238E27FC236}">
                    <a16:creationId xmlns:a16="http://schemas.microsoft.com/office/drawing/2014/main" id="{844B8E27-C3DE-4688-A0A1-9BA921905AF9}"/>
                  </a:ext>
                </a:extLst>
              </p:cNvPr>
              <p:cNvSpPr/>
              <p:nvPr/>
            </p:nvSpPr>
            <p:spPr>
              <a:xfrm>
                <a:off x="1586914" y="4090933"/>
                <a:ext cx="1291788" cy="3693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23" name="文本框 22">
                <a:extLst>
                  <a:ext uri="{FF2B5EF4-FFF2-40B4-BE49-F238E27FC236}">
                    <a16:creationId xmlns:a16="http://schemas.microsoft.com/office/drawing/2014/main" id="{B12AFDF6-9430-435C-B3A9-3E007E5EEC0E}"/>
                  </a:ext>
                </a:extLst>
              </p:cNvPr>
              <p:cNvSpPr txBox="1"/>
              <p:nvPr/>
            </p:nvSpPr>
            <p:spPr>
              <a:xfrm>
                <a:off x="1432708" y="3618220"/>
                <a:ext cx="1600201" cy="369332"/>
              </a:xfrm>
              <a:prstGeom prst="rect">
                <a:avLst/>
              </a:prstGeom>
              <a:noFill/>
            </p:spPr>
            <p:txBody>
              <a:bodyPr wrap="square" rtlCol="0">
                <a:spAutoFit/>
              </a:bodyPr>
              <a:lstStyle/>
              <a:p>
                <a:r>
                  <a:rPr lang="en-US" dirty="0"/>
                  <a:t>Processor 0</a:t>
                </a:r>
              </a:p>
            </p:txBody>
          </p:sp>
        </p:grpSp>
        <p:sp>
          <p:nvSpPr>
            <p:cNvPr id="28" name="矩形 27">
              <a:extLst>
                <a:ext uri="{FF2B5EF4-FFF2-40B4-BE49-F238E27FC236}">
                  <a16:creationId xmlns:a16="http://schemas.microsoft.com/office/drawing/2014/main" id="{74D3D12C-5B7B-4B39-BEC6-BA6733B5780A}"/>
                </a:ext>
              </a:extLst>
            </p:cNvPr>
            <p:cNvSpPr/>
            <p:nvPr/>
          </p:nvSpPr>
          <p:spPr>
            <a:xfrm>
              <a:off x="2862245" y="3492010"/>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grpSp>
          <p:nvGrpSpPr>
            <p:cNvPr id="39" name="组合 38">
              <a:extLst>
                <a:ext uri="{FF2B5EF4-FFF2-40B4-BE49-F238E27FC236}">
                  <a16:creationId xmlns:a16="http://schemas.microsoft.com/office/drawing/2014/main" id="{CF139E5A-E2CA-4A0B-948C-2BF9E5AA9F6B}"/>
                </a:ext>
              </a:extLst>
            </p:cNvPr>
            <p:cNvGrpSpPr/>
            <p:nvPr/>
          </p:nvGrpSpPr>
          <p:grpSpPr>
            <a:xfrm>
              <a:off x="4158646" y="3393582"/>
              <a:ext cx="335381" cy="1876868"/>
              <a:chOff x="4158646" y="3393582"/>
              <a:chExt cx="335381" cy="1876868"/>
            </a:xfrm>
          </p:grpSpPr>
          <p:cxnSp>
            <p:nvCxnSpPr>
              <p:cNvPr id="35" name="直接连接符 34">
                <a:extLst>
                  <a:ext uri="{FF2B5EF4-FFF2-40B4-BE49-F238E27FC236}">
                    <a16:creationId xmlns:a16="http://schemas.microsoft.com/office/drawing/2014/main" id="{3B6CC26D-D66C-494E-A393-47930E1E38CF}"/>
                  </a:ext>
                </a:extLst>
              </p:cNvPr>
              <p:cNvCxnSpPr>
                <a:cxnSpLocks/>
                <a:stCxn id="6" idx="2"/>
              </p:cNvCxnSpPr>
              <p:nvPr/>
            </p:nvCxnSpPr>
            <p:spPr>
              <a:xfrm>
                <a:off x="4492821" y="3393582"/>
                <a:ext cx="0" cy="1876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C0C023AA-26A4-40AF-A0C0-B95780716A39}"/>
                  </a:ext>
                </a:extLst>
              </p:cNvPr>
              <p:cNvCxnSpPr>
                <a:cxnSpLocks/>
              </p:cNvCxnSpPr>
              <p:nvPr/>
            </p:nvCxnSpPr>
            <p:spPr>
              <a:xfrm>
                <a:off x="4158646" y="3892066"/>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矩形 39">
              <a:extLst>
                <a:ext uri="{FF2B5EF4-FFF2-40B4-BE49-F238E27FC236}">
                  <a16:creationId xmlns:a16="http://schemas.microsoft.com/office/drawing/2014/main" id="{54EBED5D-07C0-4810-891F-3FBE96883BE4}"/>
                </a:ext>
              </a:extLst>
            </p:cNvPr>
            <p:cNvSpPr/>
            <p:nvPr/>
          </p:nvSpPr>
          <p:spPr>
            <a:xfrm>
              <a:off x="4666385" y="3521382"/>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cxnSp>
          <p:nvCxnSpPr>
            <p:cNvPr id="42" name="直接连接符 41">
              <a:extLst>
                <a:ext uri="{FF2B5EF4-FFF2-40B4-BE49-F238E27FC236}">
                  <a16:creationId xmlns:a16="http://schemas.microsoft.com/office/drawing/2014/main" id="{431CF80C-3358-4B3E-8DFB-10265AA783F0}"/>
                </a:ext>
              </a:extLst>
            </p:cNvPr>
            <p:cNvCxnSpPr>
              <a:cxnSpLocks/>
            </p:cNvCxnSpPr>
            <p:nvPr/>
          </p:nvCxnSpPr>
          <p:spPr>
            <a:xfrm>
              <a:off x="6352889" y="3066499"/>
              <a:ext cx="3173" cy="2197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55E1D3B-0820-4019-9284-97E1BE03AA6D}"/>
                </a:ext>
              </a:extLst>
            </p:cNvPr>
            <p:cNvCxnSpPr>
              <a:cxnSpLocks/>
            </p:cNvCxnSpPr>
            <p:nvPr/>
          </p:nvCxnSpPr>
          <p:spPr>
            <a:xfrm flipH="1">
              <a:off x="5968008" y="3892065"/>
              <a:ext cx="3932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DF4719E1-946D-494E-A3CC-CF4747FF880E}"/>
                </a:ext>
              </a:extLst>
            </p:cNvPr>
            <p:cNvGrpSpPr/>
            <p:nvPr/>
          </p:nvGrpSpPr>
          <p:grpSpPr>
            <a:xfrm>
              <a:off x="5510655" y="2562242"/>
              <a:ext cx="1673648" cy="845591"/>
              <a:chOff x="1223027" y="3599289"/>
              <a:chExt cx="1967162" cy="1038496"/>
            </a:xfrm>
          </p:grpSpPr>
          <p:sp>
            <p:nvSpPr>
              <p:cNvPr id="45" name="矩形 44">
                <a:extLst>
                  <a:ext uri="{FF2B5EF4-FFF2-40B4-BE49-F238E27FC236}">
                    <a16:creationId xmlns:a16="http://schemas.microsoft.com/office/drawing/2014/main" id="{1B01E552-21C6-44E9-A674-7FF62185CBB6}"/>
                  </a:ext>
                </a:extLst>
              </p:cNvPr>
              <p:cNvSpPr/>
              <p:nvPr/>
            </p:nvSpPr>
            <p:spPr>
              <a:xfrm>
                <a:off x="1223027" y="3654814"/>
                <a:ext cx="1967162" cy="982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矩形 45">
                <a:extLst>
                  <a:ext uri="{FF2B5EF4-FFF2-40B4-BE49-F238E27FC236}">
                    <a16:creationId xmlns:a16="http://schemas.microsoft.com/office/drawing/2014/main" id="{CC81EB8C-E14A-4639-8E2E-CBEEF8607D8E}"/>
                  </a:ext>
                </a:extLst>
              </p:cNvPr>
              <p:cNvSpPr/>
              <p:nvPr/>
            </p:nvSpPr>
            <p:spPr>
              <a:xfrm>
                <a:off x="1560713" y="4072004"/>
                <a:ext cx="1291788" cy="3693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47" name="文本框 46">
                <a:extLst>
                  <a:ext uri="{FF2B5EF4-FFF2-40B4-BE49-F238E27FC236}">
                    <a16:creationId xmlns:a16="http://schemas.microsoft.com/office/drawing/2014/main" id="{809492D5-382D-4E9A-BF80-6AEA26C93F93}"/>
                  </a:ext>
                </a:extLst>
              </p:cNvPr>
              <p:cNvSpPr txBox="1"/>
              <p:nvPr/>
            </p:nvSpPr>
            <p:spPr>
              <a:xfrm>
                <a:off x="1406506" y="3599289"/>
                <a:ext cx="1600201" cy="453588"/>
              </a:xfrm>
              <a:prstGeom prst="rect">
                <a:avLst/>
              </a:prstGeom>
              <a:noFill/>
            </p:spPr>
            <p:txBody>
              <a:bodyPr wrap="square" rtlCol="0">
                <a:spAutoFit/>
              </a:bodyPr>
              <a:lstStyle/>
              <a:p>
                <a:r>
                  <a:rPr lang="en-US" dirty="0"/>
                  <a:t>Processor 1</a:t>
                </a:r>
              </a:p>
            </p:txBody>
          </p:sp>
        </p:grpSp>
      </p:grpSp>
      <p:cxnSp>
        <p:nvCxnSpPr>
          <p:cNvPr id="56" name="直接连接符 55">
            <a:extLst>
              <a:ext uri="{FF2B5EF4-FFF2-40B4-BE49-F238E27FC236}">
                <a16:creationId xmlns:a16="http://schemas.microsoft.com/office/drawing/2014/main" id="{E847804F-94A0-4FDE-B8B7-A83BA099267F}"/>
              </a:ext>
            </a:extLst>
          </p:cNvPr>
          <p:cNvCxnSpPr>
            <a:cxnSpLocks/>
          </p:cNvCxnSpPr>
          <p:nvPr/>
        </p:nvCxnSpPr>
        <p:spPr>
          <a:xfrm>
            <a:off x="7893315" y="7250725"/>
            <a:ext cx="0" cy="9236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7810CBAF-C31A-465F-B52A-C97E8AE02F43}"/>
              </a:ext>
            </a:extLst>
          </p:cNvPr>
          <p:cNvCxnSpPr>
            <a:cxnSpLocks/>
          </p:cNvCxnSpPr>
          <p:nvPr/>
        </p:nvCxnSpPr>
        <p:spPr>
          <a:xfrm>
            <a:off x="7559140" y="7749209"/>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88F155BC-FBF3-4249-9ECC-609CBE7242ED}"/>
              </a:ext>
            </a:extLst>
          </p:cNvPr>
          <p:cNvCxnSpPr>
            <a:cxnSpLocks/>
          </p:cNvCxnSpPr>
          <p:nvPr/>
        </p:nvCxnSpPr>
        <p:spPr>
          <a:xfrm flipH="1">
            <a:off x="9731089" y="7244745"/>
            <a:ext cx="1" cy="922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3A187F13-2716-491B-8513-EEBFA74CBE75}"/>
              </a:ext>
            </a:extLst>
          </p:cNvPr>
          <p:cNvCxnSpPr>
            <a:cxnSpLocks/>
            <a:stCxn id="65" idx="1"/>
          </p:cNvCxnSpPr>
          <p:nvPr/>
        </p:nvCxnSpPr>
        <p:spPr>
          <a:xfrm flipH="1">
            <a:off x="9742249" y="7699271"/>
            <a:ext cx="430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矩形 64">
            <a:extLst>
              <a:ext uri="{FF2B5EF4-FFF2-40B4-BE49-F238E27FC236}">
                <a16:creationId xmlns:a16="http://schemas.microsoft.com/office/drawing/2014/main" id="{D44C5946-B60E-4322-8C5D-839A86D96989}"/>
              </a:ext>
            </a:extLst>
          </p:cNvPr>
          <p:cNvSpPr/>
          <p:nvPr/>
        </p:nvSpPr>
        <p:spPr>
          <a:xfrm>
            <a:off x="10172769" y="7333593"/>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68" name="矩形 67">
            <a:extLst>
              <a:ext uri="{FF2B5EF4-FFF2-40B4-BE49-F238E27FC236}">
                <a16:creationId xmlns:a16="http://schemas.microsoft.com/office/drawing/2014/main" id="{7D30720C-4AF1-4850-81EE-274EC00E30E7}"/>
              </a:ext>
            </a:extLst>
          </p:cNvPr>
          <p:cNvSpPr/>
          <p:nvPr/>
        </p:nvSpPr>
        <p:spPr>
          <a:xfrm>
            <a:off x="6265361" y="7383531"/>
            <a:ext cx="1296401" cy="7313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70" name="矩形 69">
            <a:extLst>
              <a:ext uri="{FF2B5EF4-FFF2-40B4-BE49-F238E27FC236}">
                <a16:creationId xmlns:a16="http://schemas.microsoft.com/office/drawing/2014/main" id="{F77F0757-FE21-4DD2-9C3E-1EB33F006898}"/>
              </a:ext>
            </a:extLst>
          </p:cNvPr>
          <p:cNvSpPr/>
          <p:nvPr/>
        </p:nvSpPr>
        <p:spPr>
          <a:xfrm>
            <a:off x="7034200" y="8157087"/>
            <a:ext cx="1673648" cy="80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矩形 70">
            <a:extLst>
              <a:ext uri="{FF2B5EF4-FFF2-40B4-BE49-F238E27FC236}">
                <a16:creationId xmlns:a16="http://schemas.microsoft.com/office/drawing/2014/main" id="{A995F23F-CD73-4A1E-B837-21B38CED9AA6}"/>
              </a:ext>
            </a:extLst>
          </p:cNvPr>
          <p:cNvSpPr/>
          <p:nvPr/>
        </p:nvSpPr>
        <p:spPr>
          <a:xfrm>
            <a:off x="7343793" y="8512195"/>
            <a:ext cx="1099044" cy="30072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72" name="文本框 71">
            <a:extLst>
              <a:ext uri="{FF2B5EF4-FFF2-40B4-BE49-F238E27FC236}">
                <a16:creationId xmlns:a16="http://schemas.microsoft.com/office/drawing/2014/main" id="{2D7A982B-51C6-4575-874A-6C1B53A6AF2B}"/>
              </a:ext>
            </a:extLst>
          </p:cNvPr>
          <p:cNvSpPr txBox="1"/>
          <p:nvPr/>
        </p:nvSpPr>
        <p:spPr>
          <a:xfrm>
            <a:off x="7212595" y="8127290"/>
            <a:ext cx="1361440" cy="300727"/>
          </a:xfrm>
          <a:prstGeom prst="rect">
            <a:avLst/>
          </a:prstGeom>
          <a:noFill/>
        </p:spPr>
        <p:txBody>
          <a:bodyPr wrap="square" rtlCol="0">
            <a:spAutoFit/>
          </a:bodyPr>
          <a:lstStyle/>
          <a:p>
            <a:r>
              <a:rPr lang="en-US" dirty="0"/>
              <a:t>Processor 0</a:t>
            </a:r>
          </a:p>
        </p:txBody>
      </p:sp>
      <p:sp>
        <p:nvSpPr>
          <p:cNvPr id="73" name="矩形 72">
            <a:extLst>
              <a:ext uri="{FF2B5EF4-FFF2-40B4-BE49-F238E27FC236}">
                <a16:creationId xmlns:a16="http://schemas.microsoft.com/office/drawing/2014/main" id="{E4D46FBB-49D4-4D03-84E8-0E8D087CD72C}"/>
              </a:ext>
            </a:extLst>
          </p:cNvPr>
          <p:cNvSpPr/>
          <p:nvPr/>
        </p:nvSpPr>
        <p:spPr>
          <a:xfrm>
            <a:off x="9017441" y="8145300"/>
            <a:ext cx="1673648" cy="80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矩形 73">
            <a:extLst>
              <a:ext uri="{FF2B5EF4-FFF2-40B4-BE49-F238E27FC236}">
                <a16:creationId xmlns:a16="http://schemas.microsoft.com/office/drawing/2014/main" id="{50335C25-ECCA-4D5E-A0E5-3FE9C4EB5846}"/>
              </a:ext>
            </a:extLst>
          </p:cNvPr>
          <p:cNvSpPr/>
          <p:nvPr/>
        </p:nvSpPr>
        <p:spPr>
          <a:xfrm>
            <a:off x="9327034" y="8500408"/>
            <a:ext cx="1099044" cy="30072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sp>
        <p:nvSpPr>
          <p:cNvPr id="75" name="文本框 74">
            <a:extLst>
              <a:ext uri="{FF2B5EF4-FFF2-40B4-BE49-F238E27FC236}">
                <a16:creationId xmlns:a16="http://schemas.microsoft.com/office/drawing/2014/main" id="{91CD92F5-1428-4661-B2BC-73973E14D4B4}"/>
              </a:ext>
            </a:extLst>
          </p:cNvPr>
          <p:cNvSpPr txBox="1"/>
          <p:nvPr/>
        </p:nvSpPr>
        <p:spPr>
          <a:xfrm>
            <a:off x="9195836" y="8115503"/>
            <a:ext cx="1361440" cy="300727"/>
          </a:xfrm>
          <a:prstGeom prst="rect">
            <a:avLst/>
          </a:prstGeom>
          <a:noFill/>
        </p:spPr>
        <p:txBody>
          <a:bodyPr wrap="square" rtlCol="0">
            <a:spAutoFit/>
          </a:bodyPr>
          <a:lstStyle/>
          <a:p>
            <a:r>
              <a:rPr lang="en-US" dirty="0"/>
              <a:t>Processor 0</a:t>
            </a:r>
          </a:p>
        </p:txBody>
      </p:sp>
      <p:sp>
        <p:nvSpPr>
          <p:cNvPr id="41" name="矩形 40">
            <a:extLst>
              <a:ext uri="{FF2B5EF4-FFF2-40B4-BE49-F238E27FC236}">
                <a16:creationId xmlns:a16="http://schemas.microsoft.com/office/drawing/2014/main" id="{1B60A115-0D0F-49D3-A676-43182A0DDBB0}"/>
              </a:ext>
            </a:extLst>
          </p:cNvPr>
          <p:cNvSpPr/>
          <p:nvPr/>
        </p:nvSpPr>
        <p:spPr>
          <a:xfrm>
            <a:off x="8125685" y="3522390"/>
            <a:ext cx="1296401" cy="7253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Directory</a:t>
            </a:r>
          </a:p>
        </p:txBody>
      </p:sp>
      <p:cxnSp>
        <p:nvCxnSpPr>
          <p:cNvPr id="48" name="直接连接符 47">
            <a:extLst>
              <a:ext uri="{FF2B5EF4-FFF2-40B4-BE49-F238E27FC236}">
                <a16:creationId xmlns:a16="http://schemas.microsoft.com/office/drawing/2014/main" id="{B5AB226A-CF1D-4837-BF8B-C0A936970474}"/>
              </a:ext>
            </a:extLst>
          </p:cNvPr>
          <p:cNvCxnSpPr>
            <a:cxnSpLocks/>
          </p:cNvCxnSpPr>
          <p:nvPr/>
        </p:nvCxnSpPr>
        <p:spPr>
          <a:xfrm flipH="1">
            <a:off x="9412249" y="3852375"/>
            <a:ext cx="3932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5B9965F8-8A28-4E02-B13A-536B18C07FA3}"/>
              </a:ext>
            </a:extLst>
          </p:cNvPr>
          <p:cNvSpPr/>
          <p:nvPr/>
        </p:nvSpPr>
        <p:spPr>
          <a:xfrm>
            <a:off x="6306486" y="3511663"/>
            <a:ext cx="1296401" cy="7253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Directory</a:t>
            </a:r>
          </a:p>
        </p:txBody>
      </p:sp>
      <p:cxnSp>
        <p:nvCxnSpPr>
          <p:cNvPr id="51" name="直接连接符 50">
            <a:extLst>
              <a:ext uri="{FF2B5EF4-FFF2-40B4-BE49-F238E27FC236}">
                <a16:creationId xmlns:a16="http://schemas.microsoft.com/office/drawing/2014/main" id="{246446A7-34FD-46A0-9862-ED9AAA0B56DF}"/>
              </a:ext>
            </a:extLst>
          </p:cNvPr>
          <p:cNvCxnSpPr>
            <a:cxnSpLocks/>
          </p:cNvCxnSpPr>
          <p:nvPr/>
        </p:nvCxnSpPr>
        <p:spPr>
          <a:xfrm>
            <a:off x="7602887" y="3908458"/>
            <a:ext cx="33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A4D6EA96-C07E-4DFF-875B-F2B4E0C43F3A}"/>
              </a:ext>
            </a:extLst>
          </p:cNvPr>
          <p:cNvSpPr txBox="1"/>
          <p:nvPr/>
        </p:nvSpPr>
        <p:spPr>
          <a:xfrm>
            <a:off x="636805" y="1387798"/>
            <a:ext cx="5401415" cy="3874907"/>
          </a:xfrm>
          <a:prstGeom prst="rect">
            <a:avLst/>
          </a:prstGeom>
          <a:noFill/>
        </p:spPr>
        <p:txBody>
          <a:bodyPr wrap="none" rtlCol="0">
            <a:spAutoFit/>
          </a:bodyPr>
          <a:lstStyle/>
          <a:p>
            <a:pPr marL="228600" indent="-228600">
              <a:lnSpc>
                <a:spcPct val="200000"/>
              </a:lnSpc>
              <a:spcBef>
                <a:spcPts val="1000"/>
              </a:spcBef>
              <a:buFont typeface="Arial" panose="020B0604020202020204" pitchFamily="34" charset="0"/>
              <a:buChar char="•"/>
            </a:pPr>
            <a:r>
              <a:rPr lang="en-US" sz="3200" dirty="0">
                <a:solidFill>
                  <a:schemeClr val="bg1">
                    <a:lumMod val="65000"/>
                  </a:schemeClr>
                </a:solidFill>
                <a:latin typeface="Gill Sans MT"/>
              </a:rPr>
              <a:t>Snooping: Based on broadcast</a:t>
            </a:r>
          </a:p>
          <a:p>
            <a:pPr marL="228600" indent="-228600">
              <a:lnSpc>
                <a:spcPct val="200000"/>
              </a:lnSpc>
              <a:spcBef>
                <a:spcPts val="1000"/>
              </a:spcBef>
              <a:buFont typeface="Arial" panose="020B0604020202020204" pitchFamily="34" charset="0"/>
              <a:buChar char="•"/>
            </a:pPr>
            <a:r>
              <a:rPr lang="en-US" sz="3200" dirty="0">
                <a:latin typeface="Gill Sans MT"/>
              </a:rPr>
              <a:t>Directory: Maintain cache info</a:t>
            </a:r>
          </a:p>
          <a:p>
            <a:pPr marL="685800" lvl="1" indent="-228600">
              <a:lnSpc>
                <a:spcPct val="200000"/>
              </a:lnSpc>
              <a:spcBef>
                <a:spcPts val="1000"/>
              </a:spcBef>
              <a:buFont typeface="Arial" panose="020B0604020202020204" pitchFamily="34" charset="0"/>
              <a:buChar char="•"/>
            </a:pPr>
            <a:endParaRPr lang="en-US" sz="3200" dirty="0">
              <a:latin typeface="Gill Sans MT"/>
            </a:endParaRPr>
          </a:p>
          <a:p>
            <a:pPr marL="228600" indent="-228600">
              <a:lnSpc>
                <a:spcPct val="90000"/>
              </a:lnSpc>
              <a:spcBef>
                <a:spcPts val="1000"/>
              </a:spcBef>
              <a:buFont typeface="Arial" panose="020B0604020202020204" pitchFamily="34" charset="0"/>
              <a:buChar char="•"/>
            </a:pPr>
            <a:endParaRPr lang="en-US" sz="3200" dirty="0">
              <a:latin typeface="Gill Sans MT"/>
            </a:endParaRPr>
          </a:p>
        </p:txBody>
      </p:sp>
      <p:cxnSp>
        <p:nvCxnSpPr>
          <p:cNvPr id="54" name="直接箭头连接符 53">
            <a:extLst>
              <a:ext uri="{FF2B5EF4-FFF2-40B4-BE49-F238E27FC236}">
                <a16:creationId xmlns:a16="http://schemas.microsoft.com/office/drawing/2014/main" id="{BB6F7075-6679-4E13-8570-40317E1D0C98}"/>
              </a:ext>
            </a:extLst>
          </p:cNvPr>
          <p:cNvCxnSpPr>
            <a:cxnSpLocks/>
          </p:cNvCxnSpPr>
          <p:nvPr/>
        </p:nvCxnSpPr>
        <p:spPr>
          <a:xfrm flipH="1">
            <a:off x="9450061" y="4079107"/>
            <a:ext cx="507448"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9B017A0-9EED-4B6E-80DC-A1EC0DCEF3DF}"/>
              </a:ext>
            </a:extLst>
          </p:cNvPr>
          <p:cNvCxnSpPr/>
          <p:nvPr/>
        </p:nvCxnSpPr>
        <p:spPr>
          <a:xfrm>
            <a:off x="9957509" y="4066646"/>
            <a:ext cx="0" cy="4629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0018C2EA-E02C-4BF9-9B58-7808C8E3D9F5}"/>
              </a:ext>
            </a:extLst>
          </p:cNvPr>
          <p:cNvCxnSpPr>
            <a:cxnSpLocks/>
          </p:cNvCxnSpPr>
          <p:nvPr/>
        </p:nvCxnSpPr>
        <p:spPr>
          <a:xfrm>
            <a:off x="7770577" y="4529573"/>
            <a:ext cx="2186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D5F7EC0F-8A06-4056-A510-1A40BB7E6B35}"/>
              </a:ext>
            </a:extLst>
          </p:cNvPr>
          <p:cNvCxnSpPr>
            <a:cxnSpLocks/>
          </p:cNvCxnSpPr>
          <p:nvPr/>
        </p:nvCxnSpPr>
        <p:spPr>
          <a:xfrm>
            <a:off x="7779357" y="2502128"/>
            <a:ext cx="0" cy="20399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5443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F2F6-FF92-4632-8349-821E3FF75BCD}"/>
              </a:ext>
            </a:extLst>
          </p:cNvPr>
          <p:cNvSpPr>
            <a:spLocks noGrp="1"/>
          </p:cNvSpPr>
          <p:nvPr>
            <p:ph type="title"/>
          </p:nvPr>
        </p:nvSpPr>
        <p:spPr/>
        <p:txBody>
          <a:bodyPr/>
          <a:lstStyle/>
          <a:p>
            <a:r>
              <a:rPr lang="en-US" b="0">
                <a:latin typeface="Gill Sans MT"/>
              </a:rPr>
              <a:t>Tail Latency </a:t>
            </a:r>
          </a:p>
        </p:txBody>
      </p:sp>
      <p:pic>
        <p:nvPicPr>
          <p:cNvPr id="4" name="Picture 4">
            <a:extLst>
              <a:ext uri="{FF2B5EF4-FFF2-40B4-BE49-F238E27FC236}">
                <a16:creationId xmlns:a16="http://schemas.microsoft.com/office/drawing/2014/main" id="{B55A4BCF-AEF1-4655-BE9D-C1249A422592}"/>
              </a:ext>
            </a:extLst>
          </p:cNvPr>
          <p:cNvPicPr>
            <a:picLocks noGrp="1" noChangeAspect="1"/>
          </p:cNvPicPr>
          <p:nvPr>
            <p:ph idx="1"/>
          </p:nvPr>
        </p:nvPicPr>
        <p:blipFill>
          <a:blip r:embed="rId2"/>
          <a:stretch>
            <a:fillRect/>
          </a:stretch>
        </p:blipFill>
        <p:spPr>
          <a:xfrm>
            <a:off x="838200" y="1340863"/>
            <a:ext cx="10515600" cy="4709073"/>
          </a:xfrm>
        </p:spPr>
      </p:pic>
    </p:spTree>
    <p:extLst>
      <p:ext uri="{BB962C8B-B14F-4D97-AF65-F5344CB8AC3E}">
        <p14:creationId xmlns:p14="http://schemas.microsoft.com/office/powerpoint/2010/main" val="82597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4471-961C-440C-8763-160CE66A168F}"/>
              </a:ext>
            </a:extLst>
          </p:cNvPr>
          <p:cNvSpPr>
            <a:spLocks noGrp="1"/>
          </p:cNvSpPr>
          <p:nvPr>
            <p:ph type="title"/>
          </p:nvPr>
        </p:nvSpPr>
        <p:spPr/>
        <p:txBody>
          <a:bodyPr/>
          <a:lstStyle/>
          <a:p>
            <a:r>
              <a:rPr lang="en-US" b="0">
                <a:latin typeface="Gill Sans MT"/>
              </a:rPr>
              <a:t>Primer: Performance</a:t>
            </a:r>
          </a:p>
        </p:txBody>
      </p:sp>
      <p:graphicFrame>
        <p:nvGraphicFramePr>
          <p:cNvPr id="6" name="内容占位符 5">
            <a:extLst>
              <a:ext uri="{FF2B5EF4-FFF2-40B4-BE49-F238E27FC236}">
                <a16:creationId xmlns:a16="http://schemas.microsoft.com/office/drawing/2014/main" id="{7A41CF20-2309-4BF1-BF8A-82F9DA748F58}"/>
              </a:ext>
            </a:extLst>
          </p:cNvPr>
          <p:cNvGraphicFramePr>
            <a:graphicFrameLocks noGrp="1"/>
          </p:cNvGraphicFramePr>
          <p:nvPr>
            <p:ph idx="1"/>
            <p:extLst>
              <p:ext uri="{D42A27DB-BD31-4B8C-83A1-F6EECF244321}">
                <p14:modId xmlns:p14="http://schemas.microsoft.com/office/powerpoint/2010/main" val="4064697108"/>
              </p:ext>
            </p:extLst>
          </p:nvPr>
        </p:nvGraphicFramePr>
        <p:xfrm>
          <a:off x="838200" y="1281517"/>
          <a:ext cx="4784834" cy="2782614"/>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BAEFE0E3-4627-4E28-B3EF-B6BB6EA0D2CA}"/>
              </a:ext>
            </a:extLst>
          </p:cNvPr>
          <p:cNvSpPr txBox="1"/>
          <p:nvPr/>
        </p:nvSpPr>
        <p:spPr>
          <a:xfrm>
            <a:off x="346124" y="5896303"/>
            <a:ext cx="10265311" cy="338554"/>
          </a:xfrm>
          <a:prstGeom prst="rect">
            <a:avLst/>
          </a:prstGeom>
          <a:noFill/>
        </p:spPr>
        <p:txBody>
          <a:bodyPr wrap="none" rtlCol="0">
            <a:spAutoFit/>
          </a:bodyPr>
          <a:lstStyle/>
          <a:p>
            <a:r>
              <a:rPr lang="en-US" sz="1600">
                <a:solidFill>
                  <a:schemeClr val="bg1">
                    <a:lumMod val="65000"/>
                  </a:schemeClr>
                </a:solidFill>
              </a:rPr>
              <a:t>* Intel. Chapter 12. Intel Optane DC Persistent Memory, Intel 64 and IA-32 Architectures Optimization Reference Manual</a:t>
            </a:r>
          </a:p>
        </p:txBody>
      </p:sp>
      <p:graphicFrame>
        <p:nvGraphicFramePr>
          <p:cNvPr id="9" name="表格 9">
            <a:extLst>
              <a:ext uri="{FF2B5EF4-FFF2-40B4-BE49-F238E27FC236}">
                <a16:creationId xmlns:a16="http://schemas.microsoft.com/office/drawing/2014/main" id="{D9CAD6F1-B380-40FF-BEAA-450682DC738C}"/>
              </a:ext>
            </a:extLst>
          </p:cNvPr>
          <p:cNvGraphicFramePr>
            <a:graphicFrameLocks noGrp="1"/>
          </p:cNvGraphicFramePr>
          <p:nvPr>
            <p:extLst>
              <p:ext uri="{D42A27DB-BD31-4B8C-83A1-F6EECF244321}">
                <p14:modId xmlns:p14="http://schemas.microsoft.com/office/powerpoint/2010/main" val="2783244566"/>
              </p:ext>
            </p:extLst>
          </p:nvPr>
        </p:nvGraphicFramePr>
        <p:xfrm>
          <a:off x="838200" y="4268336"/>
          <a:ext cx="4858407" cy="1112520"/>
        </p:xfrm>
        <a:graphic>
          <a:graphicData uri="http://schemas.openxmlformats.org/drawingml/2006/table">
            <a:tbl>
              <a:tblPr firstRow="1" bandRow="1">
                <a:tableStyleId>{5C22544A-7EE6-4342-B048-85BDC9FD1C3A}</a:tableStyleId>
              </a:tblPr>
              <a:tblGrid>
                <a:gridCol w="1619469">
                  <a:extLst>
                    <a:ext uri="{9D8B030D-6E8A-4147-A177-3AD203B41FA5}">
                      <a16:colId xmlns:a16="http://schemas.microsoft.com/office/drawing/2014/main" val="1541828952"/>
                    </a:ext>
                  </a:extLst>
                </a:gridCol>
                <a:gridCol w="1619469">
                  <a:extLst>
                    <a:ext uri="{9D8B030D-6E8A-4147-A177-3AD203B41FA5}">
                      <a16:colId xmlns:a16="http://schemas.microsoft.com/office/drawing/2014/main" val="3488162216"/>
                    </a:ext>
                  </a:extLst>
                </a:gridCol>
                <a:gridCol w="1619469">
                  <a:extLst>
                    <a:ext uri="{9D8B030D-6E8A-4147-A177-3AD203B41FA5}">
                      <a16:colId xmlns:a16="http://schemas.microsoft.com/office/drawing/2014/main" val="3432626794"/>
                    </a:ext>
                  </a:extLst>
                </a:gridCol>
              </a:tblGrid>
              <a:tr h="370840">
                <a:tc>
                  <a:txBody>
                    <a:bodyPr/>
                    <a:lstStyle/>
                    <a:p>
                      <a:pPr algn="ctr"/>
                      <a:r>
                        <a:rPr lang="en-US">
                          <a:latin typeface="Gill Sans MT"/>
                        </a:rPr>
                        <a:t>Latency</a:t>
                      </a:r>
                    </a:p>
                  </a:txBody>
                  <a:tcPr/>
                </a:tc>
                <a:tc>
                  <a:txBody>
                    <a:bodyPr/>
                    <a:lstStyle/>
                    <a:p>
                      <a:pPr algn="ctr"/>
                      <a:r>
                        <a:rPr lang="en-US">
                          <a:latin typeface="Gill Sans MT"/>
                        </a:rPr>
                        <a:t>Optane Mem</a:t>
                      </a:r>
                    </a:p>
                  </a:txBody>
                  <a:tcPr/>
                </a:tc>
                <a:tc>
                  <a:txBody>
                    <a:bodyPr/>
                    <a:lstStyle/>
                    <a:p>
                      <a:pPr algn="ctr"/>
                      <a:r>
                        <a:rPr lang="en-US">
                          <a:latin typeface="Gill Sans MT"/>
                        </a:rPr>
                        <a:t>DRAM</a:t>
                      </a:r>
                    </a:p>
                  </a:txBody>
                  <a:tcPr/>
                </a:tc>
                <a:extLst>
                  <a:ext uri="{0D108BD9-81ED-4DB2-BD59-A6C34878D82A}">
                    <a16:rowId xmlns:a16="http://schemas.microsoft.com/office/drawing/2014/main" val="562828536"/>
                  </a:ext>
                </a:extLst>
              </a:tr>
              <a:tr h="370840">
                <a:tc>
                  <a:txBody>
                    <a:bodyPr/>
                    <a:lstStyle/>
                    <a:p>
                      <a:pPr algn="ctr"/>
                      <a:r>
                        <a:rPr lang="en-US">
                          <a:latin typeface="Gill Sans MT"/>
                        </a:rPr>
                        <a:t>seq. read</a:t>
                      </a:r>
                    </a:p>
                  </a:txBody>
                  <a:tcPr/>
                </a:tc>
                <a:tc>
                  <a:txBody>
                    <a:bodyPr/>
                    <a:lstStyle/>
                    <a:p>
                      <a:pPr algn="ctr"/>
                      <a:r>
                        <a:rPr lang="en-US">
                          <a:latin typeface="Gill Sans MT"/>
                        </a:rPr>
                        <a:t>~170ns</a:t>
                      </a:r>
                    </a:p>
                  </a:txBody>
                  <a:tcPr/>
                </a:tc>
                <a:tc>
                  <a:txBody>
                    <a:bodyPr/>
                    <a:lstStyle/>
                    <a:p>
                      <a:pPr algn="ctr"/>
                      <a:r>
                        <a:rPr lang="en-US">
                          <a:latin typeface="Gill Sans MT"/>
                        </a:rPr>
                        <a:t>~75ns</a:t>
                      </a:r>
                    </a:p>
                  </a:txBody>
                  <a:tcPr/>
                </a:tc>
                <a:extLst>
                  <a:ext uri="{0D108BD9-81ED-4DB2-BD59-A6C34878D82A}">
                    <a16:rowId xmlns:a16="http://schemas.microsoft.com/office/drawing/2014/main" val="4058584973"/>
                  </a:ext>
                </a:extLst>
              </a:tr>
              <a:tr h="370840">
                <a:tc>
                  <a:txBody>
                    <a:bodyPr/>
                    <a:lstStyle/>
                    <a:p>
                      <a:pPr algn="ctr"/>
                      <a:r>
                        <a:rPr lang="en-US">
                          <a:latin typeface="Gill Sans MT"/>
                        </a:rPr>
                        <a:t>rand. read</a:t>
                      </a:r>
                    </a:p>
                  </a:txBody>
                  <a:tcPr/>
                </a:tc>
                <a:tc>
                  <a:txBody>
                    <a:bodyPr/>
                    <a:lstStyle/>
                    <a:p>
                      <a:pPr algn="ctr"/>
                      <a:r>
                        <a:rPr lang="en-US">
                          <a:latin typeface="Gill Sans MT"/>
                        </a:rPr>
                        <a:t>~320ns</a:t>
                      </a:r>
                    </a:p>
                  </a:txBody>
                  <a:tcPr/>
                </a:tc>
                <a:tc>
                  <a:txBody>
                    <a:bodyPr/>
                    <a:lstStyle/>
                    <a:p>
                      <a:pPr algn="ctr"/>
                      <a:r>
                        <a:rPr lang="en-US">
                          <a:latin typeface="Gill Sans MT"/>
                        </a:rPr>
                        <a:t>~80ns</a:t>
                      </a:r>
                    </a:p>
                  </a:txBody>
                  <a:tcPr/>
                </a:tc>
                <a:extLst>
                  <a:ext uri="{0D108BD9-81ED-4DB2-BD59-A6C34878D82A}">
                    <a16:rowId xmlns:a16="http://schemas.microsoft.com/office/drawing/2014/main" val="3772654567"/>
                  </a:ext>
                </a:extLst>
              </a:tr>
            </a:tbl>
          </a:graphicData>
        </a:graphic>
      </p:graphicFrame>
      <p:sp>
        <p:nvSpPr>
          <p:cNvPr id="11" name="文本框 10">
            <a:extLst>
              <a:ext uri="{FF2B5EF4-FFF2-40B4-BE49-F238E27FC236}">
                <a16:creationId xmlns:a16="http://schemas.microsoft.com/office/drawing/2014/main" id="{74C80B97-7CD0-47A6-91AA-4675C11B5152}"/>
              </a:ext>
            </a:extLst>
          </p:cNvPr>
          <p:cNvSpPr txBox="1"/>
          <p:nvPr/>
        </p:nvSpPr>
        <p:spPr>
          <a:xfrm>
            <a:off x="5948855" y="1427912"/>
            <a:ext cx="6117021" cy="4462760"/>
          </a:xfrm>
          <a:prstGeom prst="rect">
            <a:avLst/>
          </a:prstGeom>
          <a:noFill/>
        </p:spPr>
        <p:txBody>
          <a:bodyPr wrap="square" lIns="91440" tIns="45720" rIns="91440" bIns="45720" rtlCol="0" anchor="t">
            <a:spAutoFit/>
          </a:bodyPr>
          <a:lstStyle/>
          <a:p>
            <a:pPr marL="342900" indent="-342900">
              <a:lnSpc>
                <a:spcPct val="250000"/>
              </a:lnSpc>
              <a:buFont typeface="Wingdings" panose="020B0604020202020204" pitchFamily="34" charset="0"/>
              <a:buChar char="§"/>
            </a:pPr>
            <a:r>
              <a:rPr lang="en-US" sz="2400">
                <a:latin typeface="Gill Sans MT"/>
              </a:rPr>
              <a:t>Lower read/write bandwidth</a:t>
            </a:r>
            <a:endParaRPr lang="en-US"/>
          </a:p>
          <a:p>
            <a:pPr marL="342900" indent="-342900">
              <a:lnSpc>
                <a:spcPct val="250000"/>
              </a:lnSpc>
              <a:buFont typeface="Wingdings" panose="020B0604020202020204" pitchFamily="34" charset="0"/>
              <a:buChar char="§"/>
            </a:pPr>
            <a:r>
              <a:rPr lang="en-US" sz="2400">
                <a:latin typeface="Gill Sans MT"/>
              </a:rPr>
              <a:t>2-5x higher read/write latency</a:t>
            </a:r>
          </a:p>
          <a:p>
            <a:pPr marL="342900" indent="-342900">
              <a:lnSpc>
                <a:spcPct val="250000"/>
              </a:lnSpc>
              <a:buFont typeface="Wingdings" panose="020B0604020202020204" pitchFamily="34" charset="0"/>
              <a:buChar char="§"/>
            </a:pPr>
            <a:r>
              <a:rPr lang="en-US" sz="2400" b="1">
                <a:latin typeface="Gill Sans MT"/>
              </a:rPr>
              <a:t>Asymmetric read/write performance</a:t>
            </a:r>
          </a:p>
          <a:p>
            <a:pPr marL="742950" lvl="1" indent="-285750">
              <a:lnSpc>
                <a:spcPct val="250000"/>
              </a:lnSpc>
              <a:buFont typeface="Arial" panose="020B0604020202020204" pitchFamily="34" charset="0"/>
              <a:buChar char="•"/>
            </a:pPr>
            <a:r>
              <a:rPr lang="en-US" sz="2000">
                <a:latin typeface="Gill Sans MT"/>
              </a:rPr>
              <a:t>Sequential 3-5x faster than random access</a:t>
            </a:r>
          </a:p>
          <a:p>
            <a:pPr marL="285750" indent="-285750">
              <a:lnSpc>
                <a:spcPct val="200000"/>
              </a:lnSpc>
              <a:buFont typeface="Arial" panose="020B0604020202020204" pitchFamily="34" charset="0"/>
              <a:buChar char="•"/>
            </a:pPr>
            <a:endParaRPr lang="en-US">
              <a:latin typeface="Gill Sans MT"/>
            </a:endParaRPr>
          </a:p>
          <a:p>
            <a:pPr marL="285750" indent="-285750">
              <a:buFont typeface="Arial" panose="020B0604020202020204" pitchFamily="34" charset="0"/>
              <a:buChar char="•"/>
            </a:pPr>
            <a:endParaRPr lang="en-US">
              <a:latin typeface="Gill Sans MT"/>
            </a:endParaRPr>
          </a:p>
        </p:txBody>
      </p:sp>
    </p:spTree>
    <p:extLst>
      <p:ext uri="{BB962C8B-B14F-4D97-AF65-F5344CB8AC3E}">
        <p14:creationId xmlns:p14="http://schemas.microsoft.com/office/powerpoint/2010/main" val="39519972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基于Ring-allreduce的分布式深度学习训练性能优化-李诚 - 副本.pptx" id="{ACEE6617-8D80-4CE8-96FA-327C1C643FE8}" vid="{37DA687B-0B2A-4606-8A8F-8E2BFB565B0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ADSL实验室模板(李诚老师提供)</Template>
  <Application>Microsoft Office PowerPoint</Application>
  <PresentationFormat>Widescreen</PresentationFormat>
  <Slides>87</Slides>
  <Notes>73</Notes>
  <HiddenSlides>4</HiddenSlide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主题</vt:lpstr>
      <vt:lpstr>PACTree: A High Performance Persistent Range Index Using PAC Guidelines  SOSP’21</vt:lpstr>
      <vt:lpstr>Outline</vt:lpstr>
      <vt:lpstr>PM and Index Primer</vt:lpstr>
      <vt:lpstr>Primer: Optane Internals</vt:lpstr>
      <vt:lpstr>Primer: Optane Internals</vt:lpstr>
      <vt:lpstr>Primer: Optane Internals</vt:lpstr>
      <vt:lpstr>Primer: Optane Internals</vt:lpstr>
      <vt:lpstr>Primer: Optane Internals</vt:lpstr>
      <vt:lpstr>Primer: Performance</vt:lpstr>
      <vt:lpstr>Primer: Software Stack</vt:lpstr>
      <vt:lpstr>Primer: Persistent Range Indexes</vt:lpstr>
      <vt:lpstr>Primer: Persistent Range Indexes</vt:lpstr>
      <vt:lpstr>PAC Guidelines</vt:lpstr>
      <vt:lpstr>Guideline: Lessons learned</vt:lpstr>
      <vt:lpstr>Guideline: Lessons learned</vt:lpstr>
      <vt:lpstr>Guideline: Lessons learned</vt:lpstr>
      <vt:lpstr>Guideline: Lessons learned</vt:lpstr>
      <vt:lpstr>Guideline: Software Stack</vt:lpstr>
      <vt:lpstr>Guideline: Software Stack</vt:lpstr>
      <vt:lpstr>Guideline: Persistent index algorithm</vt:lpstr>
      <vt:lpstr>Guideline: Persistent index algorithm</vt:lpstr>
      <vt:lpstr>Guideline: Persistent index algorithm</vt:lpstr>
      <vt:lpstr>Guideline: Persistent index algorithm</vt:lpstr>
      <vt:lpstr>Guideline: Persistent index algorithm</vt:lpstr>
      <vt:lpstr>Guideline: Persistent index algorithm</vt:lpstr>
      <vt:lpstr>Guideline: Concurrency control</vt:lpstr>
      <vt:lpstr>Guideline: Concurrency control</vt:lpstr>
      <vt:lpstr>Guideline: Concurrency control</vt:lpstr>
      <vt:lpstr>Guideline: Conclusion</vt:lpstr>
      <vt:lpstr>Design Choices of PACTree</vt:lpstr>
      <vt:lpstr>Key Design Choices of Index</vt:lpstr>
      <vt:lpstr>Index Architecture </vt:lpstr>
      <vt:lpstr>Search layer</vt:lpstr>
      <vt:lpstr>Data layer </vt:lpstr>
      <vt:lpstr>Read-optimized Concurrency Control </vt:lpstr>
      <vt:lpstr>Asynchronous structural modification </vt:lpstr>
      <vt:lpstr>Mostly log-free crash consistency </vt:lpstr>
      <vt:lpstr>Selective persistence in a data node </vt:lpstr>
      <vt:lpstr>Design Details of PACTree</vt:lpstr>
      <vt:lpstr>Index Architecture </vt:lpstr>
      <vt:lpstr>Search Layer: PDL-ART </vt:lpstr>
      <vt:lpstr>Search Layer: PDL-ART </vt:lpstr>
      <vt:lpstr>Search Layer: PDL-ART </vt:lpstr>
      <vt:lpstr>Index Architecture </vt:lpstr>
      <vt:lpstr>Data Layer </vt:lpstr>
      <vt:lpstr>Index Architecture </vt:lpstr>
      <vt:lpstr>Lookup Operation </vt:lpstr>
      <vt:lpstr>Lookup Operation </vt:lpstr>
      <vt:lpstr>Lookup Operation </vt:lpstr>
      <vt:lpstr>Lookup Operation </vt:lpstr>
      <vt:lpstr>Lookup Operation </vt:lpstr>
      <vt:lpstr>Scan Operation </vt:lpstr>
      <vt:lpstr>Insert Operations </vt:lpstr>
      <vt:lpstr>Insert Operations </vt:lpstr>
      <vt:lpstr>Insert Operations </vt:lpstr>
      <vt:lpstr>Insert Operations </vt:lpstr>
      <vt:lpstr>Insert Operations (Split) </vt:lpstr>
      <vt:lpstr>Insert Operations (Split) </vt:lpstr>
      <vt:lpstr>Insert Operations (Split)  </vt:lpstr>
      <vt:lpstr>Insert Operations (Split)  </vt:lpstr>
      <vt:lpstr>Insert Operations (Split) </vt:lpstr>
      <vt:lpstr>Optimistic Persistent Version Lock </vt:lpstr>
      <vt:lpstr>Evaluation </vt:lpstr>
      <vt:lpstr>Evaluation Environment</vt:lpstr>
      <vt:lpstr>Workload Configuration</vt:lpstr>
      <vt:lpstr>Performance and Scalability </vt:lpstr>
      <vt:lpstr>Performance and Scalability </vt:lpstr>
      <vt:lpstr>Performance and Scalability </vt:lpstr>
      <vt:lpstr>Performance and Scalability </vt:lpstr>
      <vt:lpstr>Performance and Scalability </vt:lpstr>
      <vt:lpstr>Performance and Scalability </vt:lpstr>
      <vt:lpstr>Performance and Scalability </vt:lpstr>
      <vt:lpstr>Performance and Scalability </vt:lpstr>
      <vt:lpstr>Performance and Scalability </vt:lpstr>
      <vt:lpstr>Factor Analysis </vt:lpstr>
      <vt:lpstr>Factor Analysis </vt:lpstr>
      <vt:lpstr>Factor Analysis </vt:lpstr>
      <vt:lpstr>Factor Analysis </vt:lpstr>
      <vt:lpstr>Factor Analysis </vt:lpstr>
      <vt:lpstr>Conclusion </vt:lpstr>
      <vt:lpstr>Backup Slides</vt:lpstr>
      <vt:lpstr>Recovery </vt:lpstr>
      <vt:lpstr>Recovery </vt:lpstr>
      <vt:lpstr>Background</vt:lpstr>
      <vt:lpstr>Primer: Cache coherence</vt:lpstr>
      <vt:lpstr>Primer: Cache coherence</vt:lpstr>
      <vt:lpstr>Tail Latency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ll</dc:creator>
  <cp:lastModifiedBy>LF Chen</cp:lastModifiedBy>
  <cp:revision>1</cp:revision>
  <dcterms:created xsi:type="dcterms:W3CDTF">2019-12-04T06:28:33Z</dcterms:created>
  <dcterms:modified xsi:type="dcterms:W3CDTF">2021-11-24T04:49:56Z</dcterms:modified>
</cp:coreProperties>
</file>