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7.jpg" ContentType="image/jpeg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83" r:id="rId2"/>
    <p:sldId id="484" r:id="rId3"/>
    <p:sldId id="496" r:id="rId4"/>
    <p:sldId id="510" r:id="rId5"/>
    <p:sldId id="540" r:id="rId6"/>
    <p:sldId id="541" r:id="rId7"/>
    <p:sldId id="542" r:id="rId8"/>
    <p:sldId id="543" r:id="rId9"/>
    <p:sldId id="544" r:id="rId10"/>
    <p:sldId id="545" r:id="rId11"/>
    <p:sldId id="546" r:id="rId12"/>
    <p:sldId id="547" r:id="rId13"/>
    <p:sldId id="548" r:id="rId14"/>
    <p:sldId id="549" r:id="rId15"/>
    <p:sldId id="550" r:id="rId16"/>
    <p:sldId id="498" r:id="rId17"/>
    <p:sldId id="506" r:id="rId18"/>
    <p:sldId id="508" r:id="rId19"/>
    <p:sldId id="507" r:id="rId20"/>
    <p:sldId id="517" r:id="rId21"/>
    <p:sldId id="519" r:id="rId22"/>
    <p:sldId id="518" r:id="rId23"/>
    <p:sldId id="520" r:id="rId24"/>
    <p:sldId id="521" r:id="rId25"/>
    <p:sldId id="522" r:id="rId26"/>
    <p:sldId id="523" r:id="rId27"/>
    <p:sldId id="525" r:id="rId28"/>
    <p:sldId id="526" r:id="rId29"/>
    <p:sldId id="527" r:id="rId30"/>
    <p:sldId id="528" r:id="rId31"/>
    <p:sldId id="529" r:id="rId32"/>
    <p:sldId id="530" r:id="rId33"/>
    <p:sldId id="531" r:id="rId34"/>
    <p:sldId id="532" r:id="rId35"/>
    <p:sldId id="533" r:id="rId36"/>
    <p:sldId id="534" r:id="rId37"/>
    <p:sldId id="535" r:id="rId38"/>
    <p:sldId id="536" r:id="rId39"/>
    <p:sldId id="538" r:id="rId40"/>
    <p:sldId id="537" r:id="rId41"/>
    <p:sldId id="539" r:id="rId42"/>
  </p:sldIdLst>
  <p:sldSz cx="12192000" cy="6858000"/>
  <p:notesSz cx="99250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将" initials="曹将" lastIdx="3" clrIdx="0">
    <p:extLst>
      <p:ext uri="{19B8F6BF-5375-455C-9EA6-DF929625EA0E}">
        <p15:presenceInfo xmlns:p15="http://schemas.microsoft.com/office/powerpoint/2012/main" userId="c4ed7d33dd594e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838"/>
    <a:srgbClr val="C9494D"/>
    <a:srgbClr val="D81D09"/>
    <a:srgbClr val="EE0000"/>
    <a:srgbClr val="BDD7EE"/>
    <a:srgbClr val="F6AD8E"/>
    <a:srgbClr val="CC0000"/>
    <a:srgbClr val="99FF99"/>
    <a:srgbClr val="CC99FF"/>
    <a:srgbClr val="A38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79592" autoAdjust="0"/>
  </p:normalViewPr>
  <p:slideViewPr>
    <p:cSldViewPr snapToGrid="0" showGuides="1">
      <p:cViewPr varScale="1">
        <p:scale>
          <a:sx n="66" d="100"/>
          <a:sy n="66" d="100"/>
        </p:scale>
        <p:origin x="799" y="58"/>
      </p:cViewPr>
      <p:guideLst>
        <p:guide orient="horz" pos="238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0796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2300-1FE7-4FAC-83B0-D7A4CADAEAA1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[1] Similar to existing RDMA-based KVS, e.g., FaRM@SOSP'15, Cell@ATC'16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0796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52A-61AB-4812-969F-BE0056F0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8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90F5-43F9-40AD-9E69-A5743A253161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/>
              <a:t>[1] Similar to existing RDMA-based KVS, e.g., FaRM@SOSP'15, Cell@ATC'16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FDD1-5445-47D8-99AF-E17C10F8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8281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asjdhakd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541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图示意，</a:t>
            </a:r>
            <a:r>
              <a:rPr lang="en-US" altLang="zh-CN" dirty="0"/>
              <a:t>Learned index to learned cache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298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907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052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83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(</a:t>
            </a:r>
            <a:r>
              <a:rPr lang="zh-CN" altLang="en-US" dirty="0"/>
              <a:t>注意加图说明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引入</a:t>
            </a:r>
            <a:r>
              <a:rPr lang="en-US" altLang="zh-CN" dirty="0"/>
              <a:t>Learned Cache</a:t>
            </a:r>
            <a:r>
              <a:rPr lang="zh-CN" altLang="en-US" dirty="0"/>
              <a:t>主要有三个特点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相较于与</a:t>
            </a:r>
            <a:r>
              <a:rPr lang="en-US" altLang="zh-CN" dirty="0"/>
              <a:t>index tree</a:t>
            </a:r>
            <a:r>
              <a:rPr lang="zh-CN" altLang="en-US" dirty="0"/>
              <a:t>同构的</a:t>
            </a:r>
            <a:r>
              <a:rPr lang="en-US" altLang="zh-CN" dirty="0"/>
              <a:t>partial index</a:t>
            </a:r>
            <a:r>
              <a:rPr lang="zh-CN" altLang="en-US" dirty="0"/>
              <a:t>，我们可以</a:t>
            </a:r>
            <a:r>
              <a:rPr lang="en-US" altLang="zh-CN" dirty="0"/>
              <a:t>cache</a:t>
            </a:r>
            <a:r>
              <a:rPr lang="zh-CN" altLang="en-US" dirty="0"/>
              <a:t>全体而非部分。不过这里有一个</a:t>
            </a:r>
            <a:r>
              <a:rPr lang="en-US" altLang="zh-CN" dirty="0"/>
              <a:t>balance</a:t>
            </a:r>
            <a:r>
              <a:rPr lang="zh-CN" altLang="en-US" dirty="0"/>
              <a:t>，即付出了精度的代价，换取更少的网络往返（</a:t>
            </a:r>
            <a:r>
              <a:rPr lang="en-US" altLang="zh-CN" dirty="0"/>
              <a:t>RDMA READ</a:t>
            </a:r>
            <a:r>
              <a:rPr lang="zh-CN" altLang="en-US" dirty="0"/>
              <a:t>）以及更高效的内存使用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预测简单快速，仅需要简单的加乘运算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减少或延迟由于</a:t>
            </a:r>
            <a:r>
              <a:rPr lang="en-US" altLang="zh-CN" dirty="0"/>
              <a:t>cache</a:t>
            </a:r>
            <a:r>
              <a:rPr lang="zh-CN" altLang="en-US" dirty="0"/>
              <a:t>失效造成的额外开销</a:t>
            </a:r>
            <a:endParaRPr lang="en-US" altLang="zh-CN" dirty="0"/>
          </a:p>
          <a:p>
            <a:pPr marL="228600" indent="-228600">
              <a:buAutoNum type="arabicPeriod"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764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030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实验环境</a:t>
            </a:r>
            <a:endParaRPr lang="en-US" altLang="zh-CN" dirty="0"/>
          </a:p>
          <a:p>
            <a:r>
              <a:rPr lang="zh-CN" altLang="en-US" dirty="0"/>
              <a:t>使用</a:t>
            </a:r>
            <a:r>
              <a:rPr lang="en-US" altLang="zh-CN" dirty="0"/>
              <a:t>16</a:t>
            </a:r>
            <a:r>
              <a:rPr lang="zh-CN" altLang="en-US" dirty="0"/>
              <a:t>台机器，初始分配 </a:t>
            </a:r>
            <a:r>
              <a:rPr lang="en-US" altLang="zh-CN" dirty="0"/>
              <a:t>1:15 </a:t>
            </a:r>
            <a:r>
              <a:rPr lang="zh-CN" altLang="en-US" dirty="0"/>
              <a:t>，</a:t>
            </a:r>
            <a:r>
              <a:rPr lang="en-US" altLang="zh-CN" dirty="0"/>
              <a:t>CPU 2*12</a:t>
            </a:r>
            <a:r>
              <a:rPr lang="zh-CN" altLang="en-US" dirty="0"/>
              <a:t>核，</a:t>
            </a:r>
            <a:r>
              <a:rPr lang="en-US" altLang="zh-CN" dirty="0"/>
              <a:t>128G</a:t>
            </a:r>
            <a:r>
              <a:rPr lang="zh-CN" altLang="en-US" dirty="0"/>
              <a:t>内存，每台机器</a:t>
            </a:r>
            <a:r>
              <a:rPr lang="en-US" altLang="zh-CN" dirty="0"/>
              <a:t>2</a:t>
            </a:r>
            <a:r>
              <a:rPr lang="zh-CN" altLang="en-US" dirty="0"/>
              <a:t>张</a:t>
            </a:r>
            <a:r>
              <a:rPr lang="en-US" altLang="zh-CN" dirty="0"/>
              <a:t>RNIC</a:t>
            </a:r>
          </a:p>
          <a:p>
            <a:endParaRPr lang="en-US" altLang="zh-CN" dirty="0"/>
          </a:p>
          <a:p>
            <a:r>
              <a:rPr lang="zh-CN" altLang="en-US" dirty="0"/>
              <a:t>工作负载：</a:t>
            </a:r>
            <a:r>
              <a:rPr lang="en-US" altLang="zh-CN" dirty="0"/>
              <a:t>YCSB</a:t>
            </a:r>
            <a:r>
              <a:rPr lang="zh-CN" altLang="en-US" dirty="0"/>
              <a:t>以及生产环境负载。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95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对于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080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RMC Performs poorly in all experiments</a:t>
            </a:r>
          </a:p>
          <a:p>
            <a:endParaRPr lang="en-US" altLang="zh-CN" dirty="0"/>
          </a:p>
          <a:p>
            <a:r>
              <a:rPr lang="zh-CN" altLang="en-US" dirty="0"/>
              <a:t>无论是什么负载情况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498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RMC Performs poorly in all experiments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896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862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RMC Performs poorly in all experiments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065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Optimal  --- a whole-index</a:t>
            </a:r>
            <a:r>
              <a:rPr lang="zh-CN" altLang="en-US" dirty="0"/>
              <a:t> </a:t>
            </a:r>
            <a:r>
              <a:rPr lang="en-US" altLang="zh-CN" dirty="0"/>
              <a:t>cache</a:t>
            </a:r>
          </a:p>
          <a:p>
            <a:endParaRPr lang="en-US" altLang="zh-CN" dirty="0"/>
          </a:p>
          <a:p>
            <a:r>
              <a:rPr lang="zh-CN" altLang="en-US" dirty="0"/>
              <a:t>这是因为</a:t>
            </a:r>
            <a:r>
              <a:rPr lang="en-US" altLang="zh-CN" dirty="0"/>
              <a:t>RDMA</a:t>
            </a:r>
            <a:r>
              <a:rPr lang="zh-CN" altLang="en-US" dirty="0"/>
              <a:t>仅用一次</a:t>
            </a:r>
            <a:r>
              <a:rPr lang="en-US" altLang="zh-CN" dirty="0"/>
              <a:t>payload</a:t>
            </a:r>
            <a:r>
              <a:rPr lang="zh-CN" altLang="en-US" dirty="0"/>
              <a:t>很小的</a:t>
            </a:r>
            <a:r>
              <a:rPr lang="en-US" altLang="zh-CN" dirty="0"/>
              <a:t>RDMA</a:t>
            </a:r>
            <a:r>
              <a:rPr lang="zh-CN" altLang="en-US" dirty="0"/>
              <a:t>来找寻叶子节点的物理存储位置，相较于</a:t>
            </a:r>
            <a:r>
              <a:rPr lang="en-US" altLang="zh-CN" dirty="0"/>
              <a:t>cache</a:t>
            </a:r>
            <a:r>
              <a:rPr lang="zh-CN" altLang="en-US" dirty="0"/>
              <a:t>全部树节点结构逐层寻访，仍可以降低端到端的延迟，以及增大吞吐量。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075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在整体静态负载，即有更新操作，但不涉及会影响</a:t>
            </a:r>
            <a:r>
              <a:rPr lang="en-US" altLang="zh-CN" dirty="0"/>
              <a:t>server</a:t>
            </a:r>
            <a:r>
              <a:rPr lang="zh-CN" altLang="en-US" dirty="0"/>
              <a:t>端树结构插入删除操作时。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实验结果，表明类似</a:t>
            </a:r>
            <a:r>
              <a:rPr lang="en-US" altLang="zh-CN" dirty="0"/>
              <a:t>workload A</a:t>
            </a:r>
            <a:r>
              <a:rPr lang="zh-CN" altLang="en-US" dirty="0"/>
              <a:t>这样的</a:t>
            </a:r>
            <a:r>
              <a:rPr lang="en-US" altLang="zh-CN" dirty="0"/>
              <a:t>Update-heavy workload </a:t>
            </a:r>
            <a:r>
              <a:rPr lang="zh-CN" altLang="en-US" dirty="0"/>
              <a:t>仍然会显现出 </a:t>
            </a:r>
            <a:r>
              <a:rPr lang="en-US" altLang="zh-CN" dirty="0" err="1"/>
              <a:t>Xstore</a:t>
            </a:r>
            <a:r>
              <a:rPr lang="zh-CN" altLang="en-US" dirty="0"/>
              <a:t>的瓶颈，这符合我们的预期，因为当更新操作占比增大，</a:t>
            </a:r>
            <a:r>
              <a:rPr lang="en-US" altLang="zh-CN" dirty="0" err="1"/>
              <a:t>XStore</a:t>
            </a:r>
            <a:r>
              <a:rPr lang="zh-CN" altLang="en-US" dirty="0"/>
              <a:t>的工作压力会向</a:t>
            </a:r>
            <a:r>
              <a:rPr lang="en-US" altLang="zh-CN" dirty="0"/>
              <a:t>server</a:t>
            </a:r>
            <a:r>
              <a:rPr lang="zh-CN" altLang="en-US" dirty="0"/>
              <a:t>端迁移，类似退化成传统的</a:t>
            </a:r>
            <a:r>
              <a:rPr lang="en-US" altLang="zh-CN" dirty="0"/>
              <a:t>server-centric</a:t>
            </a:r>
            <a:r>
              <a:rPr lang="zh-CN" altLang="en-US" dirty="0"/>
              <a:t>设计，不能发挥</a:t>
            </a:r>
            <a:r>
              <a:rPr lang="en-US" altLang="zh-CN" dirty="0"/>
              <a:t>client</a:t>
            </a:r>
            <a:r>
              <a:rPr lang="zh-CN" altLang="en-US" dirty="0"/>
              <a:t>端</a:t>
            </a:r>
            <a:r>
              <a:rPr lang="en-US" altLang="zh-CN" dirty="0"/>
              <a:t>learned cache</a:t>
            </a:r>
            <a:r>
              <a:rPr lang="zh-CN" altLang="en-US" dirty="0"/>
              <a:t>的作用。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737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在读占多数，更新占小部分，这类比重的工作负载情景，比如</a:t>
            </a:r>
            <a:r>
              <a:rPr lang="en-US" altLang="zh-CN" dirty="0"/>
              <a:t>workload B</a:t>
            </a:r>
            <a:r>
              <a:rPr lang="zh-CN" altLang="en-US" dirty="0"/>
              <a:t>，实验表明，</a:t>
            </a:r>
            <a:r>
              <a:rPr lang="en-US" altLang="zh-CN" dirty="0" err="1"/>
              <a:t>XStore</a:t>
            </a:r>
            <a:r>
              <a:rPr lang="zh-CN" altLang="en-US" dirty="0"/>
              <a:t>吞吐量也显出巨大优势。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原因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读请求被更新请求分隔开，降低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en-US" altLang="zh-CN" dirty="0"/>
              <a:t>Server</a:t>
            </a:r>
            <a:r>
              <a:rPr lang="zh-CN" altLang="en-US" dirty="0"/>
              <a:t>端在全读负载时仍有，</a:t>
            </a:r>
            <a:r>
              <a:rPr lang="en-US" altLang="zh-CN" dirty="0"/>
              <a:t>hybrid</a:t>
            </a:r>
            <a:r>
              <a:rPr lang="zh-CN" altLang="en-US" dirty="0"/>
              <a:t>架构可以同时利用这部分</a:t>
            </a:r>
            <a:r>
              <a:rPr lang="en-US" altLang="zh-CN" dirty="0"/>
              <a:t>server CPU</a:t>
            </a:r>
            <a:r>
              <a:rPr lang="zh-CN" altLang="en-US" dirty="0"/>
              <a:t>剩余性能，异步并行</a:t>
            </a:r>
            <a:endParaRPr lang="en-US" altLang="zh-CN" dirty="0"/>
          </a:p>
          <a:p>
            <a:pPr marL="228600" indent="-228600">
              <a:buAutoNum type="arabicPeriod"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问题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为什么</a:t>
            </a:r>
            <a:r>
              <a:rPr lang="en-US" altLang="zh-CN" dirty="0"/>
              <a:t>B</a:t>
            </a:r>
            <a:r>
              <a:rPr lang="zh-CN" altLang="en-US" dirty="0"/>
              <a:t>的</a:t>
            </a:r>
            <a:r>
              <a:rPr lang="en-US" altLang="zh-CN" dirty="0" err="1"/>
              <a:t>Zipf</a:t>
            </a:r>
            <a:r>
              <a:rPr lang="zh-CN" altLang="en-US" dirty="0"/>
              <a:t>分布性能没有怎么下降，但是</a:t>
            </a:r>
            <a:r>
              <a:rPr lang="en-US" altLang="zh-CN" dirty="0"/>
              <a:t>C</a:t>
            </a:r>
            <a:r>
              <a:rPr lang="zh-CN" altLang="en-US" dirty="0"/>
              <a:t>降的比较明显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3031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对于动态负载，</a:t>
            </a:r>
            <a:r>
              <a:rPr lang="en-US" altLang="zh-CN" dirty="0"/>
              <a:t>YCSB D E</a:t>
            </a:r>
            <a:r>
              <a:rPr lang="zh-CN" altLang="en-US" dirty="0"/>
              <a:t>，峰值吞吐量这一指标</a:t>
            </a:r>
            <a:r>
              <a:rPr lang="en-US" altLang="zh-CN" dirty="0" err="1"/>
              <a:t>XStore</a:t>
            </a:r>
            <a:r>
              <a:rPr lang="zh-CN" altLang="en-US" dirty="0"/>
              <a:t>也体现出了明显优势。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For YCSB E,</a:t>
            </a:r>
            <a:r>
              <a:rPr lang="zh-CN" altLang="en-US" dirty="0"/>
              <a:t>相对而言差别变小，这主要是因为性能取决于大范围的</a:t>
            </a:r>
            <a:r>
              <a:rPr lang="en-US" altLang="zh-CN" dirty="0"/>
              <a:t>KV</a:t>
            </a:r>
            <a:r>
              <a:rPr lang="zh-CN" altLang="en-US" dirty="0"/>
              <a:t> </a:t>
            </a:r>
            <a:r>
              <a:rPr lang="en-US" altLang="zh-CN" dirty="0"/>
              <a:t>pair</a:t>
            </a:r>
            <a:r>
              <a:rPr lang="zh-CN" altLang="en-US" dirty="0"/>
              <a:t>扫描。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2566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此外，对于动态负载，仅从峰值吞吐量并不能直观反映插入</a:t>
            </a:r>
            <a:r>
              <a:rPr lang="en-US" altLang="zh-CN" dirty="0"/>
              <a:t>KV pair</a:t>
            </a:r>
            <a:r>
              <a:rPr lang="zh-CN" altLang="en-US" dirty="0"/>
              <a:t>这类操作对系统的影响以及</a:t>
            </a:r>
            <a:r>
              <a:rPr lang="en-US" altLang="zh-CN" dirty="0" err="1"/>
              <a:t>XStore</a:t>
            </a:r>
            <a:r>
              <a:rPr lang="zh-CN" altLang="en-US" dirty="0"/>
              <a:t>的设计与传统方案的区别。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图</a:t>
            </a:r>
            <a:r>
              <a:rPr lang="en-US" altLang="zh-CN" dirty="0"/>
              <a:t>11</a:t>
            </a:r>
            <a:r>
              <a:rPr lang="zh-CN" altLang="en-US" dirty="0"/>
              <a:t>展示的是四种架构，吞吐量随时间的动态变化。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读取和插入的竞争会影响动态负载能力。</a:t>
            </a:r>
            <a:endParaRPr lang="en-US" altLang="zh-CN" dirty="0"/>
          </a:p>
          <a:p>
            <a:pPr marL="171450" indent="-171450">
              <a:buFontTx/>
              <a:buChar char="-"/>
            </a:pPr>
            <a:r>
              <a:rPr lang="zh-CN" altLang="en-US" dirty="0"/>
              <a:t>对于</a:t>
            </a:r>
            <a:r>
              <a:rPr lang="en-US" altLang="zh-CN" dirty="0" err="1"/>
              <a:t>DrTM</a:t>
            </a:r>
            <a:r>
              <a:rPr lang="zh-CN" altLang="en-US" dirty="0"/>
              <a:t>和</a:t>
            </a:r>
            <a:r>
              <a:rPr lang="en-US" altLang="zh-CN" dirty="0"/>
              <a:t>EMT</a:t>
            </a:r>
            <a:r>
              <a:rPr lang="zh-CN" altLang="en-US" dirty="0"/>
              <a:t>，吞吐量下降主要是因为基于树的索引</a:t>
            </a:r>
            <a:endParaRPr lang="en-US" altLang="zh-CN" dirty="0"/>
          </a:p>
          <a:p>
            <a:pPr marL="171450" indent="-171450">
              <a:buFontTx/>
              <a:buChar char="-"/>
            </a:pPr>
            <a:r>
              <a:rPr lang="zh-CN" altLang="en-US" dirty="0"/>
              <a:t>而对于</a:t>
            </a:r>
            <a:r>
              <a:rPr lang="en-US" altLang="zh-CN" dirty="0"/>
              <a:t>Cell</a:t>
            </a:r>
            <a:r>
              <a:rPr lang="zh-CN" altLang="en-US" dirty="0"/>
              <a:t>和</a:t>
            </a:r>
            <a:r>
              <a:rPr lang="en-US" altLang="zh-CN" dirty="0" err="1"/>
              <a:t>XStore</a:t>
            </a:r>
            <a:r>
              <a:rPr lang="zh-CN" altLang="en-US" dirty="0"/>
              <a:t>，下降则是由于缓存失效。</a:t>
            </a:r>
            <a:endParaRPr lang="en-US" altLang="zh-CN" dirty="0"/>
          </a:p>
          <a:p>
            <a:pPr marL="171450" indent="-171450">
              <a:buFontTx/>
              <a:buChar char="-"/>
            </a:pPr>
            <a:endParaRPr lang="en-US" altLang="zh-CN" dirty="0"/>
          </a:p>
          <a:p>
            <a:pPr marL="0" indent="0">
              <a:buFontTx/>
              <a:buNone/>
            </a:pPr>
            <a:r>
              <a:rPr lang="zh-CN" altLang="en-US" dirty="0"/>
              <a:t>基于树索引的高速缓存的最佳吞吐量只达到</a:t>
            </a:r>
            <a:r>
              <a:rPr lang="en-US" altLang="zh-CN" dirty="0"/>
              <a:t>25M </a:t>
            </a:r>
            <a:r>
              <a:rPr lang="en-US" altLang="zh-CN" dirty="0" err="1"/>
              <a:t>reqs</a:t>
            </a:r>
            <a:r>
              <a:rPr lang="en-US" altLang="zh-CN" dirty="0"/>
              <a:t>/s</a:t>
            </a:r>
            <a:r>
              <a:rPr lang="zh-CN" altLang="en-US" dirty="0"/>
              <a:t>，</a:t>
            </a:r>
            <a:r>
              <a:rPr lang="en-US" altLang="zh-CN" dirty="0"/>
              <a:t>1/3</a:t>
            </a:r>
            <a:r>
              <a:rPr lang="zh-CN" altLang="en-US" dirty="0"/>
              <a:t>静态只读最优吞吐量（</a:t>
            </a:r>
            <a:r>
              <a:rPr lang="en-US" altLang="zh-CN" dirty="0"/>
              <a:t>78M req/s</a:t>
            </a:r>
            <a:r>
              <a:rPr lang="zh-CN" altLang="en-US" dirty="0"/>
              <a:t>），从时间线上可以看出由于频繁的</a:t>
            </a:r>
            <a:r>
              <a:rPr lang="en-US" altLang="zh-CN" dirty="0"/>
              <a:t>cache</a:t>
            </a:r>
            <a:r>
              <a:rPr lang="zh-CN" altLang="en-US" dirty="0"/>
              <a:t>失效造成的性能波动。</a:t>
            </a:r>
            <a:endParaRPr lang="en-US" altLang="zh-CN" dirty="0"/>
          </a:p>
          <a:p>
            <a:pPr marL="0" indent="0">
              <a:buFontTx/>
              <a:buNone/>
            </a:pPr>
            <a:endParaRPr lang="en-US" altLang="zh-CN" dirty="0"/>
          </a:p>
          <a:p>
            <a:pPr marL="0" indent="0">
              <a:buFontTx/>
              <a:buNone/>
            </a:pPr>
            <a:r>
              <a:rPr lang="zh-CN" altLang="en-US" dirty="0"/>
              <a:t>但是</a:t>
            </a:r>
            <a:r>
              <a:rPr lang="en-US" altLang="zh-CN" dirty="0"/>
              <a:t>Cell</a:t>
            </a:r>
            <a:r>
              <a:rPr lang="zh-CN" altLang="en-US" dirty="0"/>
              <a:t>仅缓存最顶部的</a:t>
            </a:r>
            <a:r>
              <a:rPr lang="en-US" altLang="zh-CN" dirty="0"/>
              <a:t>4</a:t>
            </a:r>
            <a:r>
              <a:rPr lang="zh-CN" altLang="en-US" dirty="0"/>
              <a:t>个</a:t>
            </a:r>
            <a:r>
              <a:rPr lang="en-US" altLang="zh-CN" dirty="0"/>
              <a:t>level</a:t>
            </a:r>
            <a:r>
              <a:rPr lang="zh-CN" altLang="en-US" dirty="0"/>
              <a:t>，相对</a:t>
            </a:r>
            <a:r>
              <a:rPr lang="en-US" altLang="zh-CN" dirty="0"/>
              <a:t>Optimal</a:t>
            </a:r>
            <a:r>
              <a:rPr lang="zh-CN" altLang="en-US" dirty="0"/>
              <a:t>的全缓存而言，缓存节点很少发生节点分裂。性能整体稳定但是能力要差一些。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812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CPU</a:t>
            </a:r>
            <a:r>
              <a:rPr lang="zh-CN" altLang="en-US" dirty="0"/>
              <a:t>使用情况，根据文章所提，在动态负载情况使用了两个额外线程进行模型的</a:t>
            </a:r>
            <a:r>
              <a:rPr lang="en-US" altLang="zh-CN" dirty="0"/>
              <a:t>retraining</a:t>
            </a:r>
            <a:r>
              <a:rPr lang="zh-CN" altLang="en-US" dirty="0"/>
              <a:t>，单尽管如此，仍然比</a:t>
            </a:r>
            <a:r>
              <a:rPr lang="en-US" altLang="zh-CN" dirty="0" err="1"/>
              <a:t>DrTM</a:t>
            </a:r>
            <a:r>
              <a:rPr lang="en-US" altLang="zh-CN" dirty="0"/>
              <a:t>-Tree</a:t>
            </a:r>
            <a:r>
              <a:rPr lang="zh-CN" altLang="en-US" dirty="0"/>
              <a:t>和其他</a:t>
            </a:r>
            <a:r>
              <a:rPr lang="en-US" altLang="zh-CN" dirty="0"/>
              <a:t>S-RKV</a:t>
            </a:r>
            <a:r>
              <a:rPr lang="zh-CN" altLang="en-US" dirty="0"/>
              <a:t>的性能要好。不过有趣的是，这里作者避开了和</a:t>
            </a:r>
            <a:r>
              <a:rPr lang="en-US" altLang="zh-CN" dirty="0"/>
              <a:t>C-RKV</a:t>
            </a:r>
            <a:r>
              <a:rPr lang="zh-CN" altLang="en-US" dirty="0"/>
              <a:t>比如</a:t>
            </a:r>
            <a:r>
              <a:rPr lang="en-US" altLang="zh-CN" dirty="0"/>
              <a:t>Cell</a:t>
            </a:r>
            <a:r>
              <a:rPr lang="zh-CN" altLang="en-US" dirty="0"/>
              <a:t>的</a:t>
            </a:r>
            <a:r>
              <a:rPr lang="en-US" altLang="zh-CN" dirty="0"/>
              <a:t>CPU</a:t>
            </a:r>
            <a:r>
              <a:rPr lang="zh-CN" altLang="en-US" dirty="0"/>
              <a:t>使用情况的比较，也没有给出图表，我猜测可能原因是</a:t>
            </a:r>
            <a:r>
              <a:rPr lang="en-US" altLang="zh-CN" dirty="0"/>
              <a:t>C-RKV</a:t>
            </a:r>
            <a:r>
              <a:rPr lang="zh-CN" altLang="en-US" dirty="0"/>
              <a:t>由于完全</a:t>
            </a:r>
            <a:r>
              <a:rPr lang="en-US" altLang="zh-CN" dirty="0"/>
              <a:t>By pass</a:t>
            </a:r>
            <a:r>
              <a:rPr lang="zh-CN" altLang="en-US" dirty="0"/>
              <a:t> </a:t>
            </a:r>
            <a:r>
              <a:rPr lang="en-US" altLang="zh-CN" dirty="0"/>
              <a:t>server CPU</a:t>
            </a:r>
            <a:r>
              <a:rPr lang="zh-CN" altLang="en-US" dirty="0"/>
              <a:t>，相较于</a:t>
            </a:r>
            <a:r>
              <a:rPr lang="en-US" altLang="zh-CN" dirty="0" err="1"/>
              <a:t>Xstore</a:t>
            </a:r>
            <a:r>
              <a:rPr lang="en-US" altLang="zh-CN" dirty="0"/>
              <a:t> Hybrid retraining</a:t>
            </a:r>
            <a:r>
              <a:rPr lang="zh-CN" altLang="en-US" dirty="0"/>
              <a:t>的设计，显然在</a:t>
            </a:r>
            <a:r>
              <a:rPr lang="en-US" altLang="zh-CN" dirty="0"/>
              <a:t>server</a:t>
            </a:r>
            <a:r>
              <a:rPr lang="zh-CN" altLang="en-US" dirty="0"/>
              <a:t>端</a:t>
            </a:r>
            <a:r>
              <a:rPr lang="en-US" altLang="zh-CN" dirty="0"/>
              <a:t>CPU</a:t>
            </a:r>
            <a:r>
              <a:rPr lang="zh-CN" altLang="en-US" dirty="0"/>
              <a:t>使用率耕地，如果考虑</a:t>
            </a:r>
            <a:r>
              <a:rPr lang="en-US" altLang="zh-CN" dirty="0"/>
              <a:t>client</a:t>
            </a:r>
            <a:r>
              <a:rPr lang="zh-CN" altLang="en-US" dirty="0"/>
              <a:t>端和</a:t>
            </a:r>
            <a:r>
              <a:rPr lang="en-US" altLang="zh-CN" dirty="0"/>
              <a:t>server</a:t>
            </a:r>
            <a:r>
              <a:rPr lang="zh-CN" altLang="en-US" dirty="0"/>
              <a:t>端整体的</a:t>
            </a:r>
            <a:r>
              <a:rPr lang="en-US" altLang="zh-CN" dirty="0"/>
              <a:t>CPU</a:t>
            </a:r>
            <a:r>
              <a:rPr lang="zh-CN" altLang="en-US" dirty="0"/>
              <a:t>使用情况，直接相加又不是个指标（因为</a:t>
            </a:r>
            <a:r>
              <a:rPr lang="en-US" altLang="zh-CN" dirty="0"/>
              <a:t>Hybrid</a:t>
            </a:r>
            <a:r>
              <a:rPr lang="zh-CN" altLang="en-US" dirty="0"/>
              <a:t>同时使用了两边的</a:t>
            </a:r>
            <a:r>
              <a:rPr lang="en-US" altLang="zh-CN" dirty="0"/>
              <a:t>CPU</a:t>
            </a:r>
            <a:r>
              <a:rPr lang="zh-CN" altLang="en-US" dirty="0"/>
              <a:t>算力）。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端端延时，图</a:t>
            </a:r>
            <a:r>
              <a:rPr lang="en-US" altLang="zh-CN" dirty="0"/>
              <a:t>12a</a:t>
            </a:r>
            <a:r>
              <a:rPr lang="zh-CN" altLang="en-US" dirty="0"/>
              <a:t>展示了随负载增大，吞吐量提升时</a:t>
            </a:r>
            <a:r>
              <a:rPr lang="en-US" altLang="zh-CN" dirty="0"/>
              <a:t>latency</a:t>
            </a:r>
            <a:r>
              <a:rPr lang="zh-CN" altLang="en-US" dirty="0"/>
              <a:t>的变化，可以看出</a:t>
            </a:r>
            <a:r>
              <a:rPr lang="en-US" altLang="zh-CN" dirty="0" err="1"/>
              <a:t>Xstore</a:t>
            </a:r>
            <a:r>
              <a:rPr lang="zh-CN" altLang="en-US" dirty="0"/>
              <a:t>有显著优势。</a:t>
            </a:r>
            <a:endParaRPr lang="en-US" altLang="zh-CN" dirty="0"/>
          </a:p>
          <a:p>
            <a:pPr marL="171450" indent="-171450">
              <a:buFontTx/>
              <a:buChar char="-"/>
            </a:pPr>
            <a:r>
              <a:rPr lang="zh-CN" altLang="en-US" dirty="0"/>
              <a:t>使用较少客户端（</a:t>
            </a:r>
            <a:r>
              <a:rPr lang="en-US" altLang="zh-CN" dirty="0"/>
              <a:t>low-load</a:t>
            </a:r>
            <a:r>
              <a:rPr lang="zh-CN" altLang="en-US" dirty="0"/>
              <a:t>），以服务器为中心的</a:t>
            </a:r>
            <a:r>
              <a:rPr lang="en-US" altLang="zh-CN" dirty="0"/>
              <a:t>KV</a:t>
            </a:r>
            <a:r>
              <a:rPr lang="zh-CN" altLang="en-US" dirty="0"/>
              <a:t>系统有较低延迟（愿意 一次</a:t>
            </a:r>
            <a:r>
              <a:rPr lang="en-US" altLang="zh-CN" dirty="0"/>
              <a:t>RPC</a:t>
            </a:r>
            <a:r>
              <a:rPr lang="zh-CN" altLang="en-US" dirty="0"/>
              <a:t>过程要快于两次 </a:t>
            </a:r>
            <a:r>
              <a:rPr lang="en-US" altLang="zh-CN" dirty="0"/>
              <a:t>one-side RDMA</a:t>
            </a:r>
            <a:r>
              <a:rPr lang="zh-CN" altLang="en-US" dirty="0"/>
              <a:t>）</a:t>
            </a:r>
            <a:endParaRPr lang="en-US" altLang="zh-CN" dirty="0"/>
          </a:p>
          <a:p>
            <a:pPr marL="171450" indent="-171450">
              <a:buFontTx/>
              <a:buChar char="-"/>
            </a:pPr>
            <a:r>
              <a:rPr lang="zh-CN" altLang="en-US" dirty="0"/>
              <a:t>不过由于以服务器为中心的设计严重依赖服务端</a:t>
            </a:r>
            <a:r>
              <a:rPr lang="en-US" altLang="zh-CN" dirty="0"/>
              <a:t>CPU</a:t>
            </a:r>
            <a:r>
              <a:rPr lang="zh-CN" altLang="en-US" dirty="0"/>
              <a:t>，所以很快随负载提升，</a:t>
            </a:r>
            <a:r>
              <a:rPr lang="en-US" altLang="zh-CN" dirty="0"/>
              <a:t>CPU</a:t>
            </a:r>
            <a:r>
              <a:rPr lang="zh-CN" altLang="en-US" dirty="0"/>
              <a:t>饱和，延迟就会拔高，而</a:t>
            </a:r>
            <a:r>
              <a:rPr lang="en-US" altLang="zh-CN" dirty="0" err="1"/>
              <a:t>Xstore</a:t>
            </a:r>
            <a:r>
              <a:rPr lang="zh-CN" altLang="en-US" dirty="0"/>
              <a:t>缺能控制在较低水平。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7394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文章还测试了在生产环境的工作负载，使用了</a:t>
            </a:r>
            <a:r>
              <a:rPr lang="en-US" altLang="zh-CN" dirty="0"/>
              <a:t>Nutanix</a:t>
            </a:r>
            <a:r>
              <a:rPr lang="zh-CN" altLang="en-US" dirty="0"/>
              <a:t>提供的数据集，写密集型</a:t>
            </a:r>
            <a:r>
              <a:rPr lang="en-US" altLang="zh-CN" dirty="0"/>
              <a:t>(57%)</a:t>
            </a:r>
            <a:r>
              <a:rPr lang="zh-CN" altLang="en-US" dirty="0"/>
              <a:t>，类似</a:t>
            </a:r>
            <a:r>
              <a:rPr lang="en-US" altLang="zh-CN" dirty="0"/>
              <a:t>YCSB A</a:t>
            </a:r>
            <a:r>
              <a:rPr lang="zh-CN" altLang="en-US" dirty="0"/>
              <a:t>。从图表可以看出，峰值吞吐量在其他设计中均受到</a:t>
            </a:r>
            <a:r>
              <a:rPr lang="en-US" altLang="zh-CN" dirty="0"/>
              <a:t>server</a:t>
            </a:r>
            <a:r>
              <a:rPr lang="zh-CN" altLang="en-US" dirty="0"/>
              <a:t>端</a:t>
            </a:r>
            <a:r>
              <a:rPr lang="en-US" altLang="zh-CN" dirty="0"/>
              <a:t>CPU</a:t>
            </a:r>
            <a:r>
              <a:rPr lang="zh-CN" altLang="en-US" dirty="0"/>
              <a:t>的限制，</a:t>
            </a:r>
            <a:r>
              <a:rPr lang="en-US" altLang="zh-CN" dirty="0" err="1"/>
              <a:t>Xstore</a:t>
            </a:r>
            <a:r>
              <a:rPr lang="zh-CN" altLang="en-US" dirty="0"/>
              <a:t>有较为明显的提升。 不过文章没有进一步说明相较于</a:t>
            </a:r>
            <a:r>
              <a:rPr lang="en-US" altLang="zh-CN" dirty="0"/>
              <a:t>YCSB</a:t>
            </a:r>
            <a:r>
              <a:rPr lang="zh-CN" altLang="en-US" dirty="0"/>
              <a:t>性能提升不足的原因。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602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单</a:t>
            </a:r>
            <a:r>
              <a:rPr lang="en-US" altLang="zh-CN" dirty="0"/>
              <a:t>server1:15</a:t>
            </a:r>
            <a:r>
              <a:rPr lang="zh-CN" altLang="en-US" dirty="0"/>
              <a:t> 拓展为</a:t>
            </a:r>
            <a:r>
              <a:rPr lang="en-US" altLang="zh-CN" dirty="0"/>
              <a:t>3server</a:t>
            </a:r>
            <a:r>
              <a:rPr lang="zh-CN" altLang="en-US" dirty="0"/>
              <a:t>， </a:t>
            </a:r>
            <a:r>
              <a:rPr lang="en-US" altLang="zh-CN" dirty="0"/>
              <a:t>3:13</a:t>
            </a:r>
            <a:r>
              <a:rPr lang="zh-CN" altLang="en-US" dirty="0"/>
              <a:t>，峰值吞吐量可以提升至 </a:t>
            </a:r>
            <a:r>
              <a:rPr lang="en-US" altLang="zh-CN" dirty="0"/>
              <a:t>145M </a:t>
            </a:r>
            <a:r>
              <a:rPr lang="en-US" altLang="zh-CN" dirty="0" err="1"/>
              <a:t>reqs</a:t>
            </a:r>
            <a:r>
              <a:rPr lang="en-US" altLang="zh-CN" dirty="0"/>
              <a:t>/s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根据测试，</a:t>
            </a:r>
            <a:r>
              <a:rPr lang="en-US" altLang="zh-CN" dirty="0" err="1"/>
              <a:t>Xstore</a:t>
            </a:r>
            <a:r>
              <a:rPr lang="zh-CN" altLang="en-US" dirty="0"/>
              <a:t>设计大约需要</a:t>
            </a:r>
            <a:r>
              <a:rPr lang="en-US" altLang="zh-CN" dirty="0"/>
              <a:t>8</a:t>
            </a:r>
            <a:r>
              <a:rPr lang="zh-CN" altLang="en-US" dirty="0"/>
              <a:t>个客户机的</a:t>
            </a:r>
            <a:r>
              <a:rPr lang="en-US" altLang="zh-CN" dirty="0"/>
              <a:t>RNIC</a:t>
            </a:r>
            <a:r>
              <a:rPr lang="zh-CN" altLang="en-US" dirty="0"/>
              <a:t>来饱和一个服务器的</a:t>
            </a:r>
            <a:r>
              <a:rPr lang="en-US" altLang="zh-CN" dirty="0"/>
              <a:t>RNIC</a:t>
            </a:r>
            <a:r>
              <a:rPr lang="zh-CN" altLang="en-US" dirty="0"/>
              <a:t>，通过拓展到</a:t>
            </a: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3</a:t>
            </a:r>
            <a:r>
              <a:rPr lang="zh-CN" altLang="en-US" dirty="0"/>
              <a:t>个服务器，使性能分别有</a:t>
            </a:r>
            <a:r>
              <a:rPr lang="en-US" altLang="zh-CN" dirty="0"/>
              <a:t>1.97</a:t>
            </a:r>
            <a:r>
              <a:rPr lang="zh-CN" altLang="en-US" dirty="0"/>
              <a:t>倍，</a:t>
            </a:r>
            <a:r>
              <a:rPr lang="en-US" altLang="zh-CN" dirty="0"/>
              <a:t>2.81</a:t>
            </a:r>
            <a:r>
              <a:rPr lang="zh-CN" altLang="en-US" dirty="0"/>
              <a:t>倍提升。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4913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单</a:t>
            </a:r>
            <a:r>
              <a:rPr lang="en-US" altLang="zh-CN" dirty="0"/>
              <a:t>server1:15</a:t>
            </a:r>
            <a:r>
              <a:rPr lang="zh-CN" altLang="en-US" dirty="0"/>
              <a:t> 拓展为</a:t>
            </a:r>
            <a:r>
              <a:rPr lang="en-US" altLang="zh-CN" dirty="0"/>
              <a:t>3server</a:t>
            </a:r>
            <a:r>
              <a:rPr lang="zh-CN" altLang="en-US" dirty="0"/>
              <a:t>， </a:t>
            </a:r>
            <a:r>
              <a:rPr lang="en-US" altLang="zh-CN" dirty="0"/>
              <a:t>3:13</a:t>
            </a:r>
            <a:r>
              <a:rPr lang="zh-CN" altLang="en-US" dirty="0"/>
              <a:t>，峰值吞吐量可以提升至 </a:t>
            </a:r>
            <a:r>
              <a:rPr lang="en-US" altLang="zh-CN" dirty="0"/>
              <a:t>145M </a:t>
            </a:r>
            <a:r>
              <a:rPr lang="en-US" altLang="zh-CN" dirty="0" err="1"/>
              <a:t>reqs</a:t>
            </a:r>
            <a:r>
              <a:rPr lang="en-US" altLang="zh-CN" dirty="0"/>
              <a:t>/s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根据测试，</a:t>
            </a:r>
            <a:r>
              <a:rPr lang="en-US" altLang="zh-CN" dirty="0" err="1"/>
              <a:t>Xstore</a:t>
            </a:r>
            <a:r>
              <a:rPr lang="zh-CN" altLang="en-US" dirty="0"/>
              <a:t>设计大约需要</a:t>
            </a:r>
            <a:r>
              <a:rPr lang="en-US" altLang="zh-CN" dirty="0"/>
              <a:t>8</a:t>
            </a:r>
            <a:r>
              <a:rPr lang="zh-CN" altLang="en-US" dirty="0"/>
              <a:t>个客户机的</a:t>
            </a:r>
            <a:r>
              <a:rPr lang="en-US" altLang="zh-CN" dirty="0"/>
              <a:t>RNIC</a:t>
            </a:r>
            <a:r>
              <a:rPr lang="zh-CN" altLang="en-US" dirty="0"/>
              <a:t>来饱和一个服务器的</a:t>
            </a:r>
            <a:r>
              <a:rPr lang="en-US" altLang="zh-CN" dirty="0"/>
              <a:t>RNIC</a:t>
            </a:r>
            <a:r>
              <a:rPr lang="zh-CN" altLang="en-US" dirty="0"/>
              <a:t>，通过拓展到</a:t>
            </a: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3</a:t>
            </a:r>
            <a:r>
              <a:rPr lang="zh-CN" altLang="en-US" dirty="0"/>
              <a:t>个服务器，使性能分别有</a:t>
            </a:r>
            <a:r>
              <a:rPr lang="en-US" altLang="zh-CN" dirty="0"/>
              <a:t>1.97</a:t>
            </a:r>
            <a:r>
              <a:rPr lang="zh-CN" altLang="en-US" dirty="0"/>
              <a:t>倍，</a:t>
            </a:r>
            <a:r>
              <a:rPr lang="en-US" altLang="zh-CN" dirty="0"/>
              <a:t>2.81</a:t>
            </a:r>
            <a:r>
              <a:rPr lang="zh-CN" altLang="en-US" dirty="0"/>
              <a:t>倍提升。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84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7354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4689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总结本篇文章，主要贡献是提出了一种基于</a:t>
            </a:r>
            <a:r>
              <a:rPr lang="en-US" altLang="zh-CN" dirty="0"/>
              <a:t>RDMA</a:t>
            </a:r>
            <a:r>
              <a:rPr lang="zh-CN" altLang="en-US" dirty="0"/>
              <a:t>的</a:t>
            </a:r>
            <a:r>
              <a:rPr lang="en-US" altLang="zh-CN" dirty="0"/>
              <a:t>KVS</a:t>
            </a:r>
            <a:r>
              <a:rPr lang="zh-CN" altLang="en-US" dirty="0"/>
              <a:t>设计，针对</a:t>
            </a:r>
            <a:r>
              <a:rPr lang="en-US" altLang="zh-CN" dirty="0"/>
              <a:t>C-RKV</a:t>
            </a:r>
            <a:r>
              <a:rPr lang="zh-CN" altLang="en-US" dirty="0"/>
              <a:t>和</a:t>
            </a:r>
            <a:r>
              <a:rPr lang="en-US" altLang="zh-CN" dirty="0"/>
              <a:t>S-RKV</a:t>
            </a:r>
            <a:r>
              <a:rPr lang="zh-CN" altLang="en-US" dirty="0"/>
              <a:t>架构的不足提出了混合架构，并且引入了</a:t>
            </a:r>
            <a:r>
              <a:rPr lang="en-US" altLang="zh-CN" dirty="0"/>
              <a:t>ML</a:t>
            </a:r>
            <a:r>
              <a:rPr lang="zh-CN" altLang="en-US" dirty="0"/>
              <a:t>模型更好地优化</a:t>
            </a:r>
            <a:r>
              <a:rPr lang="en-US" altLang="zh-CN" dirty="0"/>
              <a:t>client</a:t>
            </a:r>
            <a:r>
              <a:rPr lang="zh-CN" altLang="en-US" dirty="0"/>
              <a:t>端地</a:t>
            </a:r>
            <a:r>
              <a:rPr lang="en-US" altLang="zh-CN" dirty="0"/>
              <a:t>cache. </a:t>
            </a:r>
            <a:r>
              <a:rPr lang="zh-CN" altLang="en-US" dirty="0"/>
              <a:t>更好地平衡了服务器端</a:t>
            </a:r>
            <a:r>
              <a:rPr lang="en-US" altLang="zh-CN" dirty="0"/>
              <a:t>CPU</a:t>
            </a:r>
            <a:r>
              <a:rPr lang="zh-CN" altLang="en-US" dirty="0"/>
              <a:t>负载，客户端内存占用以及系统整体性能。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目前文章的工作仅支持固定长度的</a:t>
            </a:r>
            <a:r>
              <a:rPr lang="en-US" altLang="zh-CN" dirty="0"/>
              <a:t>keys</a:t>
            </a:r>
            <a:r>
              <a:rPr lang="zh-CN" altLang="en-US" dirty="0"/>
              <a:t>，以及简单的</a:t>
            </a:r>
            <a:r>
              <a:rPr lang="en-US" altLang="zh-CN" dirty="0"/>
              <a:t>ML</a:t>
            </a:r>
            <a:r>
              <a:rPr lang="zh-CN" altLang="en-US" dirty="0"/>
              <a:t>模型，比如线性回归。之后的研究会针对这两点进行拓展。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8746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015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337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42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296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151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505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69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179D-7936-4840-A5EE-1FC6BC949708}" type="datetime1">
              <a:rPr lang="en-US" altLang="zh-CN" smtClean="0"/>
              <a:t>3/3/2021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70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B413F5A-538F-485C-B2E5-D84E9140936F}" type="datetime1">
              <a:rPr lang="en-US" altLang="zh-CN" smtClean="0"/>
              <a:t>3/3/2021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55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582BA3F-EF11-4BED-BEC9-19AF3C475718}" type="datetime1">
              <a:rPr lang="en-US" altLang="zh-CN" smtClean="0"/>
              <a:t>3/3/2021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715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934200" y="6230754"/>
            <a:ext cx="4114800" cy="238449"/>
          </a:xfrm>
        </p:spPr>
        <p:txBody>
          <a:bodyPr/>
          <a:lstStyle>
            <a:lvl1pPr algn="r">
              <a:defRPr/>
            </a:lvl1pPr>
          </a:lstStyle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05800" y="6501479"/>
            <a:ext cx="2743200" cy="257554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>
            <a:spLocks/>
          </p:cNvSpPr>
          <p:nvPr userDrawn="1"/>
        </p:nvSpPr>
        <p:spPr>
          <a:xfrm>
            <a:off x="8991600" y="6230754"/>
            <a:ext cx="2743200" cy="292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z="2000" smtClean="0"/>
              <a:pPr algn="r"/>
              <a:t>‹#›</a:t>
            </a:fld>
            <a:endParaRPr lang="zh-CN" altLang="en-US" dirty="0"/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BEE936D3-DB70-4B78-8501-3FA17F908C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6230754"/>
            <a:ext cx="5928360" cy="528279"/>
          </a:xfrm>
        </p:spPr>
        <p:txBody>
          <a:bodyPr anchor="b">
            <a:noAutofit/>
          </a:bodyPr>
          <a:lstStyle>
            <a:lvl1pPr>
              <a:buFontTx/>
              <a:buNone/>
              <a:defRPr sz="1400" baseline="0">
                <a:latin typeface="Gill Sans MT" panose="020B0502020104020203" pitchFamily="34" charset="0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004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116638"/>
            <a:ext cx="2743200" cy="365125"/>
          </a:xfrm>
        </p:spPr>
        <p:txBody>
          <a:bodyPr/>
          <a:lstStyle/>
          <a:p>
            <a:fld id="{C07C7091-9D44-4B2F-AE94-D77C157C4DB0}" type="datetime1">
              <a:rPr lang="en-US" altLang="zh-CN" smtClean="0"/>
              <a:t>3/3/2021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116638"/>
            <a:ext cx="4114800" cy="365125"/>
          </a:xfrm>
        </p:spPr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6" name="日期占位符 3"/>
          <p:cNvSpPr txBox="1">
            <a:spLocks/>
          </p:cNvSpPr>
          <p:nvPr userDrawn="1"/>
        </p:nvSpPr>
        <p:spPr>
          <a:xfrm>
            <a:off x="8610600" y="61166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710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B6DDD945-6409-4967-874D-164DCD16A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4200" y="6230754"/>
            <a:ext cx="4114800" cy="238449"/>
          </a:xfrm>
        </p:spPr>
        <p:txBody>
          <a:bodyPr/>
          <a:lstStyle>
            <a:lvl1pPr algn="r">
              <a:defRPr/>
            </a:lvl1pPr>
          </a:lstStyle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13" name="日期占位符 6">
            <a:extLst>
              <a:ext uri="{FF2B5EF4-FFF2-40B4-BE49-F238E27FC236}">
                <a16:creationId xmlns:a16="http://schemas.microsoft.com/office/drawing/2014/main" id="{9E60A02C-72E6-4E91-A62D-0DD4DAD3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05800" y="6501479"/>
            <a:ext cx="2743200" cy="257554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14" name="日期占位符 3">
            <a:extLst>
              <a:ext uri="{FF2B5EF4-FFF2-40B4-BE49-F238E27FC236}">
                <a16:creationId xmlns:a16="http://schemas.microsoft.com/office/drawing/2014/main" id="{C82C7959-9E8E-48F2-AB22-4CAB0FD85F11}"/>
              </a:ext>
            </a:extLst>
          </p:cNvPr>
          <p:cNvSpPr txBox="1">
            <a:spLocks/>
          </p:cNvSpPr>
          <p:nvPr userDrawn="1"/>
        </p:nvSpPr>
        <p:spPr>
          <a:xfrm>
            <a:off x="8991600" y="6230754"/>
            <a:ext cx="2743200" cy="292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z="2000" smtClean="0"/>
              <a:pPr algn="r"/>
              <a:t>‹#›</a:t>
            </a:fld>
            <a:endParaRPr lang="zh-CN" altLang="en-US" dirty="0"/>
          </a:p>
        </p:txBody>
      </p:sp>
      <p:sp>
        <p:nvSpPr>
          <p:cNvPr id="15" name="内容占位符 12">
            <a:extLst>
              <a:ext uri="{FF2B5EF4-FFF2-40B4-BE49-F238E27FC236}">
                <a16:creationId xmlns:a16="http://schemas.microsoft.com/office/drawing/2014/main" id="{6C6973B7-BBFC-4E7E-9E4C-ACD4FB309D3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6335713"/>
            <a:ext cx="4419600" cy="423862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09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2FE57DF4-0E00-4ADA-8070-BDF91DB34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4200" y="6230754"/>
            <a:ext cx="4114800" cy="238449"/>
          </a:xfrm>
        </p:spPr>
        <p:txBody>
          <a:bodyPr/>
          <a:lstStyle>
            <a:lvl1pPr algn="r">
              <a:defRPr/>
            </a:lvl1pPr>
          </a:lstStyle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13" name="日期占位符 6">
            <a:extLst>
              <a:ext uri="{FF2B5EF4-FFF2-40B4-BE49-F238E27FC236}">
                <a16:creationId xmlns:a16="http://schemas.microsoft.com/office/drawing/2014/main" id="{3AF7E364-9FE0-4CDB-8E22-F4FC799C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05800" y="6501479"/>
            <a:ext cx="2743200" cy="257554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14" name="日期占位符 3">
            <a:extLst>
              <a:ext uri="{FF2B5EF4-FFF2-40B4-BE49-F238E27FC236}">
                <a16:creationId xmlns:a16="http://schemas.microsoft.com/office/drawing/2014/main" id="{AE254646-AD1C-4DA8-A254-58C47E6ABCA4}"/>
              </a:ext>
            </a:extLst>
          </p:cNvPr>
          <p:cNvSpPr txBox="1">
            <a:spLocks/>
          </p:cNvSpPr>
          <p:nvPr userDrawn="1"/>
        </p:nvSpPr>
        <p:spPr>
          <a:xfrm>
            <a:off x="8991600" y="6230754"/>
            <a:ext cx="2743200" cy="292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z="2000" smtClean="0"/>
              <a:pPr algn="r"/>
              <a:t>‹#›</a:t>
            </a:fld>
            <a:endParaRPr lang="zh-CN" altLang="en-US" dirty="0"/>
          </a:p>
        </p:txBody>
      </p:sp>
      <p:sp>
        <p:nvSpPr>
          <p:cNvPr id="15" name="内容占位符 12">
            <a:extLst>
              <a:ext uri="{FF2B5EF4-FFF2-40B4-BE49-F238E27FC236}">
                <a16:creationId xmlns:a16="http://schemas.microsoft.com/office/drawing/2014/main" id="{869CE1DE-8D38-4EBC-91D1-B279F6CE25B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6335713"/>
            <a:ext cx="4419600" cy="423862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985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E3080E7-2FDD-4A45-A960-DA5CC303B64D}" type="datetime1">
              <a:rPr lang="en-US" altLang="zh-CN" smtClean="0"/>
              <a:t>3/3/2021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137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06688E1-DC9B-44B6-B653-EE0F718BE06B}" type="datetime1">
              <a:rPr lang="en-US" altLang="zh-CN" smtClean="0"/>
              <a:t>3/3/2021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2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D60B9E6-1370-4E87-8067-5FE6691F7C5C}" type="datetime1">
              <a:rPr lang="en-US" altLang="zh-CN" smtClean="0"/>
              <a:t>3/3/2021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287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67DBE6-2E37-43FB-8261-001C2F62D61B}" type="datetime1">
              <a:rPr lang="en-US" altLang="zh-CN" smtClean="0"/>
              <a:t>3/3/2021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72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6FAFF-FAB3-4950-8E02-877853502D5B}" type="datetime1">
              <a:rPr lang="en-US" altLang="zh-CN" smtClean="0"/>
              <a:t>3/3/2021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9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0E81FEA-BFAE-4F29-BDFC-C658FDC7F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Fast RDMA-based Ordered Key-Value using Remote Learned Cache</a:t>
            </a:r>
            <a:endParaRPr lang="zh-CN" altLang="en-US" dirty="0"/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99165ECE-7183-4FEF-B170-1C98F6710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56895"/>
          </a:xfrm>
        </p:spPr>
        <p:txBody>
          <a:bodyPr>
            <a:normAutofit/>
          </a:bodyPr>
          <a:lstStyle/>
          <a:p>
            <a:r>
              <a:rPr lang="en-US" altLang="zh-CN" dirty="0"/>
              <a:t>OSDI ’20</a:t>
            </a:r>
            <a:endParaRPr lang="en-US" altLang="zh-CN" dirty="0">
              <a:latin typeface="Gill Sans MT" panose="020B0502020104020203" pitchFamily="34" charset="0"/>
            </a:endParaRPr>
          </a:p>
          <a:p>
            <a:r>
              <a:rPr lang="en-US" altLang="zh-CN" dirty="0" err="1"/>
              <a:t>Xingda</a:t>
            </a:r>
            <a:r>
              <a:rPr lang="en-US" altLang="zh-CN" dirty="0"/>
              <a:t> Wei, Rong Chen, and </a:t>
            </a:r>
            <a:r>
              <a:rPr lang="en-US" altLang="zh-CN" dirty="0" err="1"/>
              <a:t>Haibo</a:t>
            </a:r>
            <a:r>
              <a:rPr lang="en-US" altLang="zh-CN" dirty="0"/>
              <a:t> Chen</a:t>
            </a:r>
          </a:p>
          <a:p>
            <a:r>
              <a:rPr lang="en-US" altLang="zh-CN" dirty="0"/>
              <a:t>Shanghai Jiao Tong University</a:t>
            </a:r>
          </a:p>
          <a:p>
            <a:endParaRPr lang="en-US" altLang="zh-CN" dirty="0"/>
          </a:p>
          <a:p>
            <a:r>
              <a:rPr lang="en-US" altLang="zh-CN" dirty="0"/>
              <a:t>Presented by Shige Liu and</a:t>
            </a:r>
            <a:r>
              <a:rPr lang="zh-CN" altLang="en-US" dirty="0"/>
              <a:t> </a:t>
            </a:r>
            <a:r>
              <a:rPr lang="en-US" altLang="zh-CN" b="1" dirty="0" err="1">
                <a:solidFill>
                  <a:schemeClr val="accent2">
                    <a:lumMod val="75000"/>
                  </a:schemeClr>
                </a:solidFill>
                <a:ea typeface="+mn-ea"/>
              </a:rPr>
              <a:t>Edwardzcn</a:t>
            </a:r>
            <a:r>
              <a:rPr lang="en-US" altLang="zh-CN" dirty="0"/>
              <a:t> (Chuannan Zhang)</a:t>
            </a:r>
          </a:p>
        </p:txBody>
      </p:sp>
    </p:spTree>
    <p:extLst>
      <p:ext uri="{BB962C8B-B14F-4D97-AF65-F5344CB8AC3E}">
        <p14:creationId xmlns:p14="http://schemas.microsoft.com/office/powerpoint/2010/main" val="820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9C504D05-E86E-419B-8782-F9A9859F7A3B}"/>
              </a:ext>
            </a:extLst>
          </p:cNvPr>
          <p:cNvSpPr/>
          <p:nvPr/>
        </p:nvSpPr>
        <p:spPr>
          <a:xfrm>
            <a:off x="1019697" y="1743075"/>
            <a:ext cx="4447551" cy="44629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Index Caching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USTC-SYS Reading Group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A7E2-685B-4CD5-AB64-7312B42E5148}" type="datetime1">
              <a:rPr lang="en-US" altLang="zh-CN" smtClean="0"/>
              <a:t>3/3/2021</a:t>
            </a:fld>
            <a:endParaRPr lang="zh-CN" altLang="en-US" dirty="0"/>
          </a:p>
        </p:txBody>
      </p:sp>
      <p:sp>
        <p:nvSpPr>
          <p:cNvPr id="17" name="内容占位符 16">
            <a:extLst>
              <a:ext uri="{FF2B5EF4-FFF2-40B4-BE49-F238E27FC236}">
                <a16:creationId xmlns:a16="http://schemas.microsoft.com/office/drawing/2014/main" id="{C897448C-FC06-4308-84C9-ED5C6760A01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EFAA67AB-E0C0-4878-BEA8-FC704DB7520D}"/>
              </a:ext>
            </a:extLst>
          </p:cNvPr>
          <p:cNvGrpSpPr/>
          <p:nvPr/>
        </p:nvGrpSpPr>
        <p:grpSpPr>
          <a:xfrm>
            <a:off x="1957999" y="2234778"/>
            <a:ext cx="936769" cy="937235"/>
            <a:chOff x="2283160" y="3137293"/>
            <a:chExt cx="936769" cy="937235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66D9548D-66B3-4805-88B8-B4821F6BD75A}"/>
                </a:ext>
              </a:extLst>
            </p:cNvPr>
            <p:cNvSpPr/>
            <p:nvPr/>
          </p:nvSpPr>
          <p:spPr>
            <a:xfrm>
              <a:off x="2394307" y="3245910"/>
              <a:ext cx="720000" cy="720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6AC6F3BC-3C9F-4165-88D9-7A14A99C8E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3160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E92CF754-FE72-4A0D-9B24-4292FF9747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3160" y="3773673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8699B33C-EB6F-4A9F-A113-960F323BB4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2444" y="3965911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06C202C-6435-4060-B1A1-764CD0BC7E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1803" y="3965911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E92AAA5E-C316-45CC-84D7-DED1E9E452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2444" y="3137293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72653D9B-643F-476D-8629-60F29FC5F3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1803" y="3137293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4805A26C-841C-4839-AFB1-0C0F88E29B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307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65EEDF54-E99D-4AC7-B433-3D491C5BCB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307" y="3773673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839B8962-FBC7-4A3B-9E23-8222937DB97C}"/>
              </a:ext>
            </a:extLst>
          </p:cNvPr>
          <p:cNvGrpSpPr/>
          <p:nvPr/>
        </p:nvGrpSpPr>
        <p:grpSpPr>
          <a:xfrm>
            <a:off x="3256239" y="2343393"/>
            <a:ext cx="1089015" cy="720000"/>
            <a:chOff x="3581400" y="3245908"/>
            <a:chExt cx="1089015" cy="720000"/>
          </a:xfrm>
        </p:grpSpPr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2163BD13-A081-4709-9E9B-A5F02BE709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0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6C7B11F7-D049-4B25-AFFC-1A81C1E7C8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0" y="3773673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A94E5D6D-8E88-4F24-B4E0-062B5F6B688D}"/>
                </a:ext>
              </a:extLst>
            </p:cNvPr>
            <p:cNvSpPr/>
            <p:nvPr/>
          </p:nvSpPr>
          <p:spPr>
            <a:xfrm>
              <a:off x="3687023" y="3339548"/>
              <a:ext cx="785197" cy="5395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DE3F712A-7ECB-4DC5-BE05-1A9566959A31}"/>
                </a:ext>
              </a:extLst>
            </p:cNvPr>
            <p:cNvSpPr/>
            <p:nvPr/>
          </p:nvSpPr>
          <p:spPr>
            <a:xfrm>
              <a:off x="4472220" y="3245908"/>
              <a:ext cx="198195" cy="72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38F37B6C-F9EB-4DEC-B4BC-1DAE66E4AC75}"/>
              </a:ext>
            </a:extLst>
          </p:cNvPr>
          <p:cNvGrpSpPr/>
          <p:nvPr/>
        </p:nvGrpSpPr>
        <p:grpSpPr>
          <a:xfrm rot="10800000">
            <a:off x="7524074" y="2343393"/>
            <a:ext cx="1089015" cy="720000"/>
            <a:chOff x="3581400" y="3245908"/>
            <a:chExt cx="1089015" cy="720000"/>
          </a:xfrm>
        </p:grpSpPr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BE1D850D-3B8B-41A8-846D-17E4D9EF03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0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E8112707-C8B5-4D0E-9ECE-CB2FE70076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0" y="3773673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C69A9AB8-523B-447D-AF2D-6D3F423F7A66}"/>
                </a:ext>
              </a:extLst>
            </p:cNvPr>
            <p:cNvSpPr/>
            <p:nvPr/>
          </p:nvSpPr>
          <p:spPr>
            <a:xfrm>
              <a:off x="3687023" y="3339548"/>
              <a:ext cx="785197" cy="5395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67821646-4A22-46B2-8DAB-720FAC3075B1}"/>
                </a:ext>
              </a:extLst>
            </p:cNvPr>
            <p:cNvSpPr/>
            <p:nvPr/>
          </p:nvSpPr>
          <p:spPr>
            <a:xfrm>
              <a:off x="4472220" y="3245908"/>
              <a:ext cx="198195" cy="72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1" name="文本框 210">
            <a:extLst>
              <a:ext uri="{FF2B5EF4-FFF2-40B4-BE49-F238E27FC236}">
                <a16:creationId xmlns:a16="http://schemas.microsoft.com/office/drawing/2014/main" id="{D10ADB67-6C88-45CE-B770-9B9C15D2BBC7}"/>
              </a:ext>
            </a:extLst>
          </p:cNvPr>
          <p:cNvSpPr txBox="1"/>
          <p:nvPr/>
        </p:nvSpPr>
        <p:spPr>
          <a:xfrm>
            <a:off x="2065094" y="2522129"/>
            <a:ext cx="7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CPU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12" name="文本框 211">
            <a:extLst>
              <a:ext uri="{FF2B5EF4-FFF2-40B4-BE49-F238E27FC236}">
                <a16:creationId xmlns:a16="http://schemas.microsoft.com/office/drawing/2014/main" id="{AE351DE4-37A4-4FE0-B431-4960F1921566}"/>
              </a:ext>
            </a:extLst>
          </p:cNvPr>
          <p:cNvSpPr txBox="1"/>
          <p:nvPr/>
        </p:nvSpPr>
        <p:spPr>
          <a:xfrm>
            <a:off x="3391298" y="2522129"/>
            <a:ext cx="7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RNIC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13" name="文本框 212">
            <a:extLst>
              <a:ext uri="{FF2B5EF4-FFF2-40B4-BE49-F238E27FC236}">
                <a16:creationId xmlns:a16="http://schemas.microsoft.com/office/drawing/2014/main" id="{97F540CD-BF69-49B1-855B-FAE656D6A215}"/>
              </a:ext>
            </a:extLst>
          </p:cNvPr>
          <p:cNvSpPr txBox="1"/>
          <p:nvPr/>
        </p:nvSpPr>
        <p:spPr>
          <a:xfrm>
            <a:off x="7754869" y="2522129"/>
            <a:ext cx="7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RNIC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42592D64-2441-458B-9FB1-121793B7CFCB}"/>
              </a:ext>
            </a:extLst>
          </p:cNvPr>
          <p:cNvSpPr/>
          <p:nvPr/>
        </p:nvSpPr>
        <p:spPr>
          <a:xfrm>
            <a:off x="6721269" y="1743075"/>
            <a:ext cx="4114800" cy="44629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DAD83B26-3A13-46B1-B1F1-13891B61C773}"/>
              </a:ext>
            </a:extLst>
          </p:cNvPr>
          <p:cNvSpPr txBox="1"/>
          <p:nvPr/>
        </p:nvSpPr>
        <p:spPr>
          <a:xfrm>
            <a:off x="8322399" y="1710267"/>
            <a:ext cx="108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Gill Sans MT" panose="020B0502020104020203" pitchFamily="34" charset="0"/>
              </a:rPr>
              <a:t>Server</a:t>
            </a:r>
            <a:endParaRPr lang="zh-CN" altLang="en-US" sz="2400" dirty="0">
              <a:latin typeface="Gill Sans MT" panose="020B0502020104020203" pitchFamily="34" charset="0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B5908B08-F750-4EE2-87BD-2EA044E2E352}"/>
              </a:ext>
            </a:extLst>
          </p:cNvPr>
          <p:cNvSpPr txBox="1"/>
          <p:nvPr/>
        </p:nvSpPr>
        <p:spPr>
          <a:xfrm>
            <a:off x="2658042" y="1710267"/>
            <a:ext cx="108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Gill Sans MT" panose="020B0502020104020203" pitchFamily="34" charset="0"/>
              </a:rPr>
              <a:t>Client</a:t>
            </a:r>
            <a:endParaRPr lang="zh-CN" altLang="en-US" sz="2400" dirty="0">
              <a:latin typeface="Gill Sans MT" panose="020B0502020104020203" pitchFamily="34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9A11086-1479-455A-BE98-721918D71728}"/>
              </a:ext>
            </a:extLst>
          </p:cNvPr>
          <p:cNvCxnSpPr/>
          <p:nvPr/>
        </p:nvCxnSpPr>
        <p:spPr>
          <a:xfrm>
            <a:off x="4345253" y="2430229"/>
            <a:ext cx="3173291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F17C8E3A-8DAA-4356-BC4B-55857F7B8B8D}"/>
              </a:ext>
            </a:extLst>
          </p:cNvPr>
          <p:cNvCxnSpPr/>
          <p:nvPr/>
        </p:nvCxnSpPr>
        <p:spPr>
          <a:xfrm>
            <a:off x="4345253" y="2992400"/>
            <a:ext cx="3173291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EB0E0401-1A30-40CE-9162-025C6D4A80FA}"/>
              </a:ext>
            </a:extLst>
          </p:cNvPr>
          <p:cNvCxnSpPr>
            <a:cxnSpLocks/>
            <a:endCxn id="95" idx="1"/>
          </p:cNvCxnSpPr>
          <p:nvPr/>
        </p:nvCxnSpPr>
        <p:spPr>
          <a:xfrm flipV="1">
            <a:off x="4345253" y="2684140"/>
            <a:ext cx="1061475" cy="13026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2B87CFE6-C51F-4BB4-9D76-266795D759D0}"/>
              </a:ext>
            </a:extLst>
          </p:cNvPr>
          <p:cNvCxnSpPr>
            <a:cxnSpLocks/>
            <a:stCxn id="95" idx="3"/>
          </p:cNvCxnSpPr>
          <p:nvPr/>
        </p:nvCxnSpPr>
        <p:spPr>
          <a:xfrm>
            <a:off x="6755031" y="2684140"/>
            <a:ext cx="701035" cy="13025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94">
            <a:extLst>
              <a:ext uri="{FF2B5EF4-FFF2-40B4-BE49-F238E27FC236}">
                <a16:creationId xmlns:a16="http://schemas.microsoft.com/office/drawing/2014/main" id="{CF52BD8E-3E96-4228-9860-6CFD85C8664D}"/>
              </a:ext>
            </a:extLst>
          </p:cNvPr>
          <p:cNvSpPr txBox="1"/>
          <p:nvPr/>
        </p:nvSpPr>
        <p:spPr>
          <a:xfrm>
            <a:off x="5406728" y="2453307"/>
            <a:ext cx="134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Gill Sans MT" panose="020B0502020104020203" pitchFamily="34" charset="0"/>
              </a:rPr>
              <a:t>Network</a:t>
            </a:r>
            <a:endParaRPr lang="zh-CN" altLang="en-US" sz="2400" dirty="0">
              <a:latin typeface="Gill Sans MT" panose="020B0502020104020203" pitchFamily="34" charset="0"/>
            </a:endParaRPr>
          </a:p>
        </p:txBody>
      </p:sp>
      <p:sp>
        <p:nvSpPr>
          <p:cNvPr id="82" name="等腰三角形 81">
            <a:extLst>
              <a:ext uri="{FF2B5EF4-FFF2-40B4-BE49-F238E27FC236}">
                <a16:creationId xmlns:a16="http://schemas.microsoft.com/office/drawing/2014/main" id="{C7370AAE-8921-4D70-A57B-33E5E7922111}"/>
              </a:ext>
            </a:extLst>
          </p:cNvPr>
          <p:cNvSpPr/>
          <p:nvPr/>
        </p:nvSpPr>
        <p:spPr>
          <a:xfrm>
            <a:off x="2879892" y="3382369"/>
            <a:ext cx="2163466" cy="140728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4E6E2865-F657-4210-927F-3D7D2348C73E}"/>
              </a:ext>
            </a:extLst>
          </p:cNvPr>
          <p:cNvSpPr txBox="1"/>
          <p:nvPr/>
        </p:nvSpPr>
        <p:spPr>
          <a:xfrm>
            <a:off x="3189675" y="3965246"/>
            <a:ext cx="1543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Tree-based</a:t>
            </a:r>
          </a:p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Index Cache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pic>
        <p:nvPicPr>
          <p:cNvPr id="81" name="内容占位符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06301" y="4759608"/>
            <a:ext cx="408467" cy="408467"/>
          </a:xfrm>
          <a:prstGeom prst="rect">
            <a:avLst/>
          </a:prstGeom>
        </p:spPr>
      </p:pic>
      <p:grpSp>
        <p:nvGrpSpPr>
          <p:cNvPr id="84" name="组合 83">
            <a:extLst>
              <a:ext uri="{FF2B5EF4-FFF2-40B4-BE49-F238E27FC236}">
                <a16:creationId xmlns:a16="http://schemas.microsoft.com/office/drawing/2014/main" id="{5A2218EA-7EF4-4B0B-86F0-792FAA06AD34}"/>
              </a:ext>
            </a:extLst>
          </p:cNvPr>
          <p:cNvGrpSpPr/>
          <p:nvPr/>
        </p:nvGrpSpPr>
        <p:grpSpPr>
          <a:xfrm>
            <a:off x="7470382" y="4768599"/>
            <a:ext cx="1950489" cy="390483"/>
            <a:chOff x="7578929" y="5561387"/>
            <a:chExt cx="920551" cy="184292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D23A8428-39FD-4AA4-9D7E-4F5A355466D3}"/>
                </a:ext>
              </a:extLst>
            </p:cNvPr>
            <p:cNvSpPr/>
            <p:nvPr/>
          </p:nvSpPr>
          <p:spPr>
            <a:xfrm>
              <a:off x="7947513" y="5561387"/>
              <a:ext cx="184292" cy="1842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5FCA935B-1019-4508-9D9F-3D903F229F70}"/>
                </a:ext>
              </a:extLst>
            </p:cNvPr>
            <p:cNvSpPr/>
            <p:nvPr/>
          </p:nvSpPr>
          <p:spPr>
            <a:xfrm>
              <a:off x="7763221" y="5561387"/>
              <a:ext cx="184292" cy="1842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DEB939BE-B33A-4793-9703-A4D13CE3E244}"/>
                </a:ext>
              </a:extLst>
            </p:cNvPr>
            <p:cNvSpPr/>
            <p:nvPr/>
          </p:nvSpPr>
          <p:spPr>
            <a:xfrm>
              <a:off x="8131805" y="5561387"/>
              <a:ext cx="184292" cy="1842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70F6CC2C-2219-46E3-81CB-7CEB6B7D22CC}"/>
                </a:ext>
              </a:extLst>
            </p:cNvPr>
            <p:cNvSpPr/>
            <p:nvPr/>
          </p:nvSpPr>
          <p:spPr>
            <a:xfrm>
              <a:off x="7578929" y="5561387"/>
              <a:ext cx="184292" cy="1842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BD882311-B44A-43AD-9A73-951D5FEDF433}"/>
                </a:ext>
              </a:extLst>
            </p:cNvPr>
            <p:cNvSpPr/>
            <p:nvPr/>
          </p:nvSpPr>
          <p:spPr>
            <a:xfrm>
              <a:off x="8315188" y="5561387"/>
              <a:ext cx="184292" cy="1842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EF20CCA5-8447-416D-8E2F-EF1F755FC3E9}"/>
              </a:ext>
            </a:extLst>
          </p:cNvPr>
          <p:cNvGrpSpPr/>
          <p:nvPr/>
        </p:nvGrpSpPr>
        <p:grpSpPr>
          <a:xfrm>
            <a:off x="7626029" y="3090597"/>
            <a:ext cx="2163466" cy="1450105"/>
            <a:chOff x="7597453" y="2900293"/>
            <a:chExt cx="2305281" cy="1545159"/>
          </a:xfrm>
        </p:grpSpPr>
        <p:sp>
          <p:nvSpPr>
            <p:cNvPr id="97" name="等腰三角形 96">
              <a:extLst>
                <a:ext uri="{FF2B5EF4-FFF2-40B4-BE49-F238E27FC236}">
                  <a16:creationId xmlns:a16="http://schemas.microsoft.com/office/drawing/2014/main" id="{FCECB43B-1AA0-4B44-A69B-554E25056DA8}"/>
                </a:ext>
              </a:extLst>
            </p:cNvPr>
            <p:cNvSpPr/>
            <p:nvPr/>
          </p:nvSpPr>
          <p:spPr>
            <a:xfrm>
              <a:off x="7597453" y="2900293"/>
              <a:ext cx="2305281" cy="1499535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386DE7B0-E799-44CB-84A8-8C0B56213570}"/>
                </a:ext>
              </a:extLst>
            </p:cNvPr>
            <p:cNvSpPr/>
            <p:nvPr/>
          </p:nvSpPr>
          <p:spPr>
            <a:xfrm>
              <a:off x="7994035" y="4354203"/>
              <a:ext cx="91249" cy="9124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33127ED4-7359-4F8C-9942-1EF3CEAD3C32}"/>
                </a:ext>
              </a:extLst>
            </p:cNvPr>
            <p:cNvSpPr txBox="1"/>
            <p:nvPr/>
          </p:nvSpPr>
          <p:spPr>
            <a:xfrm>
              <a:off x="8560278" y="3808712"/>
              <a:ext cx="934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Gill Sans MT" panose="020B0502020104020203" pitchFamily="34" charset="0"/>
                </a:rPr>
                <a:t>B+Tree</a:t>
              </a:r>
              <a:endParaRPr lang="zh-CN" altLang="en-US" dirty="0">
                <a:latin typeface="Gill Sans MT" panose="020B0502020104020203" pitchFamily="34" charset="0"/>
              </a:endParaRPr>
            </a:p>
          </p:txBody>
        </p:sp>
      </p:grpSp>
      <p:sp>
        <p:nvSpPr>
          <p:cNvPr id="106" name="文本框 105"/>
          <p:cNvSpPr txBox="1"/>
          <p:nvPr/>
        </p:nvSpPr>
        <p:spPr>
          <a:xfrm>
            <a:off x="7722269" y="5279923"/>
            <a:ext cx="105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(K, V)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cxnSp>
        <p:nvCxnSpPr>
          <p:cNvPr id="107" name="曲线连接符 106"/>
          <p:cNvCxnSpPr>
            <a:stCxn id="106" idx="0"/>
            <a:endCxn id="86" idx="2"/>
          </p:cNvCxnSpPr>
          <p:nvPr/>
        </p:nvCxnSpPr>
        <p:spPr>
          <a:xfrm rot="16200000" flipV="1">
            <a:off x="8092868" y="5122322"/>
            <a:ext cx="120841" cy="194362"/>
          </a:xfrm>
          <a:prstGeom prst="curvedConnector3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文本框 107"/>
          <p:cNvSpPr txBox="1"/>
          <p:nvPr/>
        </p:nvSpPr>
        <p:spPr>
          <a:xfrm>
            <a:off x="1841964" y="3352256"/>
            <a:ext cx="16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Gill Sans MT" panose="020B0502020104020203" pitchFamily="34" charset="0"/>
              </a:rPr>
              <a:t>Get(K) = V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cxnSp>
        <p:nvCxnSpPr>
          <p:cNvPr id="109" name="曲线连接符 108"/>
          <p:cNvCxnSpPr/>
          <p:nvPr/>
        </p:nvCxnSpPr>
        <p:spPr>
          <a:xfrm rot="16200000" flipV="1">
            <a:off x="2399164" y="3093378"/>
            <a:ext cx="288861" cy="228896"/>
          </a:xfrm>
          <a:prstGeom prst="curvedConnector3">
            <a:avLst>
              <a:gd name="adj1" fmla="val 4999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曲线连接符 17"/>
          <p:cNvCxnSpPr>
            <a:stCxn id="6" idx="2"/>
            <a:endCxn id="82" idx="0"/>
          </p:cNvCxnSpPr>
          <p:nvPr/>
        </p:nvCxnSpPr>
        <p:spPr>
          <a:xfrm rot="16200000" flipH="1">
            <a:off x="3035898" y="2456642"/>
            <a:ext cx="318974" cy="153247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矩形 109">
            <a:extLst>
              <a:ext uri="{FF2B5EF4-FFF2-40B4-BE49-F238E27FC236}">
                <a16:creationId xmlns:a16="http://schemas.microsoft.com/office/drawing/2014/main" id="{386DE7B0-E799-44CB-84A8-8C0B56213570}"/>
              </a:ext>
            </a:extLst>
          </p:cNvPr>
          <p:cNvSpPr/>
          <p:nvPr/>
        </p:nvSpPr>
        <p:spPr>
          <a:xfrm>
            <a:off x="3236568" y="4746464"/>
            <a:ext cx="85636" cy="856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879892" y="5033315"/>
            <a:ext cx="169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position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cxnSp>
        <p:nvCxnSpPr>
          <p:cNvPr id="29" name="曲线连接符 28"/>
          <p:cNvCxnSpPr>
            <a:stCxn id="21" idx="0"/>
            <a:endCxn id="110" idx="2"/>
          </p:cNvCxnSpPr>
          <p:nvPr/>
        </p:nvCxnSpPr>
        <p:spPr>
          <a:xfrm rot="16200000" flipV="1">
            <a:off x="3403638" y="4707849"/>
            <a:ext cx="201215" cy="449717"/>
          </a:xfrm>
          <a:prstGeom prst="curvedConnector3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曲线连接符 31"/>
          <p:cNvCxnSpPr>
            <a:stCxn id="110" idx="2"/>
            <a:endCxn id="211" idx="1"/>
          </p:cNvCxnSpPr>
          <p:nvPr/>
        </p:nvCxnSpPr>
        <p:spPr>
          <a:xfrm rot="5400000" flipH="1">
            <a:off x="1609587" y="3162302"/>
            <a:ext cx="2125305" cy="1214292"/>
          </a:xfrm>
          <a:prstGeom prst="curvedConnector4">
            <a:avLst>
              <a:gd name="adj1" fmla="val -10756"/>
              <a:gd name="adj2" fmla="val 11882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直接箭头连接符 120"/>
          <p:cNvCxnSpPr/>
          <p:nvPr/>
        </p:nvCxnSpPr>
        <p:spPr>
          <a:xfrm>
            <a:off x="2789146" y="2703395"/>
            <a:ext cx="572716" cy="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曲线连接符 34"/>
          <p:cNvCxnSpPr>
            <a:stCxn id="73" idx="1"/>
            <a:endCxn id="86" idx="0"/>
          </p:cNvCxnSpPr>
          <p:nvPr/>
        </p:nvCxnSpPr>
        <p:spPr>
          <a:xfrm flipH="1">
            <a:off x="8056107" y="2699991"/>
            <a:ext cx="451359" cy="2068608"/>
          </a:xfrm>
          <a:prstGeom prst="curvedConnector4">
            <a:avLst>
              <a:gd name="adj1" fmla="val -83323"/>
              <a:gd name="adj2" fmla="val 646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4559748" y="1961045"/>
            <a:ext cx="157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Gill Sans MT" panose="020B0502020104020203" pitchFamily="34" charset="0"/>
              </a:rPr>
              <a:t>RDMA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Outline</a:t>
            </a:r>
            <a:endParaRPr lang="zh-CN" altLang="en-US" sz="40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Background</a:t>
            </a:r>
          </a:p>
          <a:p>
            <a:r>
              <a:rPr lang="en-US" altLang="zh-CN" dirty="0"/>
              <a:t>Analysis and Motivation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Design and Implementation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Evaluation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lang="zh-CN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3/3/2021</a:t>
            </a:fld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EE6016F-559D-4C19-852F-DF13B63163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44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Trade-off in existing KVS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50" y="2247781"/>
            <a:ext cx="6610550" cy="3878189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8325-8C18-4246-8634-1E00182AB612}" type="datetime1">
              <a:rPr lang="en-US" altLang="zh-CN" smtClean="0"/>
              <a:t>3/3/2021</a:t>
            </a:fld>
            <a:endParaRPr lang="zh-CN" altLang="en-US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FF9B331C-84F2-4B61-B043-A3869720B2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62664" y="1398407"/>
            <a:ext cx="5928360" cy="528279"/>
          </a:xfrm>
        </p:spPr>
        <p:txBody>
          <a:bodyPr/>
          <a:lstStyle/>
          <a:p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448128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Trade-off in existing KVS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8325-8C18-4246-8634-1E00182AB612}" type="datetime1">
              <a:rPr lang="en-US" altLang="zh-CN" smtClean="0"/>
              <a:t>3/3/2021</a:t>
            </a:fld>
            <a:endParaRPr lang="zh-CN" altLang="en-US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FF9B331C-84F2-4B61-B043-A3869720B24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89" y="1671484"/>
            <a:ext cx="8514906" cy="2734714"/>
          </a:xfrm>
        </p:spPr>
      </p:pic>
    </p:spTree>
    <p:extLst>
      <p:ext uri="{BB962C8B-B14F-4D97-AF65-F5344CB8AC3E}">
        <p14:creationId xmlns:p14="http://schemas.microsoft.com/office/powerpoint/2010/main" val="1851226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Opportunity: ML Models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3" y="1466865"/>
            <a:ext cx="5846467" cy="2187167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8325-8C18-4246-8634-1E00182AB612}" type="datetime1">
              <a:rPr lang="en-US" altLang="zh-CN" smtClean="0"/>
              <a:t>3/3/2021</a:t>
            </a:fld>
            <a:endParaRPr lang="zh-CN" altLang="en-US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A92F3444-73E2-43FC-ABA0-F7FC1A6F2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4972226"/>
            <a:ext cx="5928360" cy="52827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 The whole index caching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Low latency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Great memory efficiency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18111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Contribution</a:t>
            </a:r>
          </a:p>
        </p:txBody>
      </p:sp>
      <p:sp>
        <p:nvSpPr>
          <p:cNvPr id="15" name="内容占位符 14">
            <a:extLst>
              <a:ext uri="{FF2B5EF4-FFF2-40B4-BE49-F238E27FC236}">
                <a16:creationId xmlns:a16="http://schemas.microsoft.com/office/drawing/2014/main" id="{AE454ACD-9897-4D40-A53F-CDECEEA2F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6" y="1172470"/>
            <a:ext cx="10515600" cy="4963126"/>
          </a:xfrm>
        </p:spPr>
        <p:txBody>
          <a:bodyPr/>
          <a:lstStyle/>
          <a:p>
            <a:r>
              <a:rPr lang="en-US" altLang="zh-CN" dirty="0"/>
              <a:t>The idea of </a:t>
            </a:r>
            <a:r>
              <a:rPr lang="en-US" altLang="zh-CN" b="1" dirty="0"/>
              <a:t>learned cache </a:t>
            </a:r>
            <a:r>
              <a:rPr lang="en-US" altLang="zh-CN" dirty="0"/>
              <a:t>as index cache for RDMA-based, tree backed KV stores</a:t>
            </a:r>
          </a:p>
          <a:p>
            <a:r>
              <a:rPr lang="en-US" altLang="zh-CN" dirty="0"/>
              <a:t>A </a:t>
            </a:r>
            <a:r>
              <a:rPr lang="en-US" altLang="zh-CN" b="1" dirty="0"/>
              <a:t>hybrid architecture </a:t>
            </a:r>
            <a:r>
              <a:rPr lang="en-US" altLang="zh-CN" dirty="0"/>
              <a:t>that combines learned cache and tree based index</a:t>
            </a:r>
          </a:p>
          <a:p>
            <a:r>
              <a:rPr lang="en-US" altLang="zh-CN" dirty="0"/>
              <a:t>A </a:t>
            </a:r>
            <a:r>
              <a:rPr lang="en-US" altLang="zh-CN" b="1" dirty="0"/>
              <a:t>layer of indirection </a:t>
            </a:r>
            <a:r>
              <a:rPr lang="en-US" altLang="zh-CN" dirty="0"/>
              <a:t>that decouples ML retraining and allows a stale learned cache</a:t>
            </a:r>
          </a:p>
          <a:p>
            <a:r>
              <a:rPr lang="en-US" altLang="zh-CN" b="1" dirty="0"/>
              <a:t>Xstore</a:t>
            </a:r>
            <a:r>
              <a:rPr lang="en-US" altLang="zh-CN" dirty="0"/>
              <a:t>:   A prototype implementation and an evaluation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USTC-SYS Reading Group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A7E2-685B-4CD5-AB64-7312B42E5148}" type="datetime1">
              <a:rPr lang="en-US" altLang="zh-CN" smtClean="0"/>
              <a:t>3/3/2021</a:t>
            </a:fld>
            <a:endParaRPr lang="zh-CN" altLang="en-US" dirty="0"/>
          </a:p>
        </p:txBody>
      </p:sp>
      <p:sp>
        <p:nvSpPr>
          <p:cNvPr id="17" name="内容占位符 16">
            <a:extLst>
              <a:ext uri="{FF2B5EF4-FFF2-40B4-BE49-F238E27FC236}">
                <a16:creationId xmlns:a16="http://schemas.microsoft.com/office/drawing/2014/main" id="{C897448C-FC06-4308-84C9-ED5C6760A01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744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Outline</a:t>
            </a:r>
            <a:endParaRPr lang="zh-CN" altLang="en-US" sz="40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Background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Motivation</a:t>
            </a:r>
          </a:p>
          <a:p>
            <a:r>
              <a:rPr lang="en-US" altLang="zh-CN" dirty="0"/>
              <a:t>Design and Implementation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Evaluation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lang="zh-CN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B12A-C242-4D91-9624-C6609569FBE7}" type="datetime1">
              <a:rPr lang="en-US" altLang="zh-CN" smtClean="0"/>
              <a:t>3/3/2021</a:t>
            </a:fld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275C822-6F68-4DD2-8D74-CC45359A887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428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Overview of XSTORE</a:t>
            </a:r>
            <a:endParaRPr lang="zh-CN" altLang="en-US" sz="40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Hybrid architecture</a:t>
            </a:r>
            <a:r>
              <a:rPr lang="en-US" altLang="zh-CN" baseline="30000" dirty="0"/>
              <a:t>[1]</a:t>
            </a:r>
            <a:r>
              <a:rPr lang="en-US" altLang="zh-CN" dirty="0"/>
              <a:t> </a:t>
            </a:r>
          </a:p>
          <a:p>
            <a:pPr lvl="1"/>
            <a:r>
              <a:rPr lang="en-US" altLang="zh-CN" dirty="0"/>
              <a:t>Static workloads GET, SCAN </a:t>
            </a:r>
            <a:r>
              <a:rPr lang="en-US" altLang="zh-CN" b="1" dirty="0"/>
              <a:t>-&gt; </a:t>
            </a:r>
            <a:r>
              <a:rPr lang="en-US" altLang="zh-CN" b="1" dirty="0">
                <a:solidFill>
                  <a:srgbClr val="DA3838"/>
                </a:solidFill>
              </a:rPr>
              <a:t>Client-direct</a:t>
            </a:r>
          </a:p>
          <a:p>
            <a:pPr lvl="1"/>
            <a:r>
              <a:rPr lang="en-US" altLang="zh-CN" dirty="0"/>
              <a:t>Dynamic workloads INSERT, UPDATE -&gt; </a:t>
            </a:r>
            <a:r>
              <a:rPr lang="en-US" altLang="zh-CN" b="1" dirty="0">
                <a:solidFill>
                  <a:srgbClr val="DA3838"/>
                </a:solidFill>
              </a:rPr>
              <a:t>Server-centric</a:t>
            </a:r>
            <a:endParaRPr lang="en-US" altLang="zh-CN" dirty="0">
              <a:solidFill>
                <a:srgbClr val="DA3838"/>
              </a:solidFill>
            </a:endParaRPr>
          </a:p>
          <a:p>
            <a:endParaRPr lang="zh-CN" altLang="en-US" baseline="3000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59C4-2664-46DA-80B3-90B4E587A0E5}" type="datetime1">
              <a:rPr lang="en-US" altLang="zh-CN" smtClean="0"/>
              <a:t>3/3/2021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7C8E32-7094-4026-A667-796FF45BD00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400" dirty="0"/>
              <a:t>[1] Similar to existing RDMA-based KVS,</a:t>
            </a:r>
            <a:r>
              <a:rPr lang="zh-CN" altLang="en-US" sz="1400" dirty="0"/>
              <a:t> </a:t>
            </a:r>
            <a:r>
              <a:rPr lang="en-US" altLang="zh-CN" sz="1400" dirty="0"/>
              <a:t>e.g.,</a:t>
            </a:r>
            <a:r>
              <a:rPr lang="zh-CN" altLang="en-US" sz="1400" dirty="0"/>
              <a:t> </a:t>
            </a:r>
            <a:r>
              <a:rPr lang="en-US" altLang="zh-CN" sz="1400" dirty="0"/>
              <a:t>FaRM@SOSP’15,</a:t>
            </a:r>
            <a:r>
              <a:rPr lang="zh-CN" altLang="en-US" sz="1400" dirty="0"/>
              <a:t> </a:t>
            </a:r>
            <a:r>
              <a:rPr lang="en-US" altLang="zh-CN" sz="1400" dirty="0" err="1"/>
              <a:t>Cell@ATC</a:t>
            </a:r>
            <a:r>
              <a:rPr lang="en-US" altLang="zh-CN" sz="1400" dirty="0"/>
              <a:t>’</a:t>
            </a:r>
            <a:endParaRPr lang="zh-CN" altLang="en-US" sz="1400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9AD9CD1-CA4E-491E-B92F-20AA7342C248}"/>
              </a:ext>
            </a:extLst>
          </p:cNvPr>
          <p:cNvGrpSpPr/>
          <p:nvPr/>
        </p:nvGrpSpPr>
        <p:grpSpPr>
          <a:xfrm>
            <a:off x="1957999" y="3084632"/>
            <a:ext cx="936769" cy="937235"/>
            <a:chOff x="2283160" y="3137293"/>
            <a:chExt cx="936769" cy="937235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E0AD96C6-8467-44A8-AD05-A7BB679F5506}"/>
                </a:ext>
              </a:extLst>
            </p:cNvPr>
            <p:cNvSpPr/>
            <p:nvPr/>
          </p:nvSpPr>
          <p:spPr>
            <a:xfrm>
              <a:off x="2394307" y="3245910"/>
              <a:ext cx="720000" cy="720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047948F8-37D1-4121-88CA-7297468EA3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3160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087E99B0-AB0C-4F5A-8EC2-72BD266128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3160" y="3773673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17397054-9A44-4E79-B1DC-2BC6B9CE1A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2444" y="3965911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B8D7506-60B3-4215-9EAD-086DB73751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1803" y="3965911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936A282-657B-46A0-B970-F4FC9F0AA7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2444" y="3137293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9EEC2115-4814-4A2E-B1A2-253EBE24B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1803" y="3137293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182155D2-33FE-4EE2-9858-B9102C5556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307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030F4874-421D-403A-B251-515563816D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307" y="3773673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6E62567-4359-4B19-8639-612AC555208E}"/>
              </a:ext>
            </a:extLst>
          </p:cNvPr>
          <p:cNvGrpSpPr/>
          <p:nvPr/>
        </p:nvGrpSpPr>
        <p:grpSpPr>
          <a:xfrm>
            <a:off x="9071587" y="3084632"/>
            <a:ext cx="936769" cy="937235"/>
            <a:chOff x="2283160" y="3137293"/>
            <a:chExt cx="936769" cy="937235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830C917E-232B-4328-84BE-859271A48376}"/>
                </a:ext>
              </a:extLst>
            </p:cNvPr>
            <p:cNvSpPr/>
            <p:nvPr/>
          </p:nvSpPr>
          <p:spPr>
            <a:xfrm>
              <a:off x="2394307" y="3245910"/>
              <a:ext cx="720000" cy="720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BAFB1795-09B5-4D47-AA55-8317754F73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3160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BF243224-78A6-4858-909E-7F63B55C3F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3160" y="3773673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CC9C1366-623C-4E84-8B7A-9E205874CA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2444" y="3965911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B7903F4-C163-4C4C-92F2-D5BEB70FE7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1803" y="3965911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D45172A1-4F69-4DFD-A5CF-170BB98327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2444" y="3137293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B1395BB2-302B-4383-A42F-DD8B896260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1803" y="3137293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F550A0FA-17E9-4050-859D-4054EF9FAB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307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707AD051-D36F-4A1A-8979-A9E209D053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307" y="3773673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D0A8D96-D4A5-493F-BD80-64D2CA60D22C}"/>
              </a:ext>
            </a:extLst>
          </p:cNvPr>
          <p:cNvGrpSpPr/>
          <p:nvPr/>
        </p:nvGrpSpPr>
        <p:grpSpPr>
          <a:xfrm>
            <a:off x="3256239" y="3193247"/>
            <a:ext cx="1089015" cy="720000"/>
            <a:chOff x="3581400" y="3245908"/>
            <a:chExt cx="1089015" cy="720000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84B11309-3834-4A1A-8947-5C915134A0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0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994C59B-FB0E-45B7-B98B-4E7751F377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0" y="3773673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CAFBED0-1A40-423C-94C0-BFBEECADE85D}"/>
                </a:ext>
              </a:extLst>
            </p:cNvPr>
            <p:cNvSpPr/>
            <p:nvPr/>
          </p:nvSpPr>
          <p:spPr>
            <a:xfrm>
              <a:off x="3687023" y="3339548"/>
              <a:ext cx="785197" cy="5395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C1D3A30C-F447-4D1B-A693-F491E157F86C}"/>
                </a:ext>
              </a:extLst>
            </p:cNvPr>
            <p:cNvSpPr/>
            <p:nvPr/>
          </p:nvSpPr>
          <p:spPr>
            <a:xfrm>
              <a:off x="4472220" y="3245908"/>
              <a:ext cx="198195" cy="72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D578A38-C223-49F0-AE1F-D904E64E405D}"/>
              </a:ext>
            </a:extLst>
          </p:cNvPr>
          <p:cNvGrpSpPr/>
          <p:nvPr/>
        </p:nvGrpSpPr>
        <p:grpSpPr>
          <a:xfrm rot="10800000">
            <a:off x="7524074" y="3193247"/>
            <a:ext cx="1089015" cy="720000"/>
            <a:chOff x="3581400" y="3245908"/>
            <a:chExt cx="1089015" cy="720000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7D138113-5399-454B-9B38-589DCBCF1E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0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2853914A-AC72-48BD-ACF9-BBEC38B1B1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0" y="3764197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7D1EB91F-122F-4BB6-BCD0-1C9A1A43B894}"/>
                </a:ext>
              </a:extLst>
            </p:cNvPr>
            <p:cNvSpPr/>
            <p:nvPr/>
          </p:nvSpPr>
          <p:spPr>
            <a:xfrm>
              <a:off x="3687023" y="3339548"/>
              <a:ext cx="785197" cy="5395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A4135A6-F4A8-4EE2-AD27-05CE4962010A}"/>
                </a:ext>
              </a:extLst>
            </p:cNvPr>
            <p:cNvSpPr/>
            <p:nvPr/>
          </p:nvSpPr>
          <p:spPr>
            <a:xfrm>
              <a:off x="4472220" y="3245908"/>
              <a:ext cx="198195" cy="72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1DE7D2FC-894C-4D94-81D4-26EB5FABD272}"/>
              </a:ext>
            </a:extLst>
          </p:cNvPr>
          <p:cNvSpPr txBox="1"/>
          <p:nvPr/>
        </p:nvSpPr>
        <p:spPr>
          <a:xfrm>
            <a:off x="2065094" y="3371983"/>
            <a:ext cx="7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CPU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0E48DAE-EEE5-4839-B4E1-7B057B180982}"/>
              </a:ext>
            </a:extLst>
          </p:cNvPr>
          <p:cNvSpPr txBox="1"/>
          <p:nvPr/>
        </p:nvSpPr>
        <p:spPr>
          <a:xfrm>
            <a:off x="3391298" y="3371983"/>
            <a:ext cx="7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RNIC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A9918DDE-BE5C-4131-BDEB-89F82C0F69BF}"/>
              </a:ext>
            </a:extLst>
          </p:cNvPr>
          <p:cNvSpPr txBox="1"/>
          <p:nvPr/>
        </p:nvSpPr>
        <p:spPr>
          <a:xfrm>
            <a:off x="7754869" y="3371983"/>
            <a:ext cx="7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RNIC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6B8CFFF-B2CB-473F-B0C8-3112C5769098}"/>
              </a:ext>
            </a:extLst>
          </p:cNvPr>
          <p:cNvSpPr txBox="1"/>
          <p:nvPr/>
        </p:nvSpPr>
        <p:spPr>
          <a:xfrm>
            <a:off x="9177209" y="3371983"/>
            <a:ext cx="7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CPU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EC5FB5A6-9BBC-4D65-8ABB-334FCB48CEF1}"/>
              </a:ext>
            </a:extLst>
          </p:cNvPr>
          <p:cNvSpPr txBox="1"/>
          <p:nvPr/>
        </p:nvSpPr>
        <p:spPr>
          <a:xfrm>
            <a:off x="8322399" y="2560121"/>
            <a:ext cx="108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Gill Sans MT" panose="020B0502020104020203" pitchFamily="34" charset="0"/>
              </a:rPr>
              <a:t>Server</a:t>
            </a:r>
            <a:endParaRPr lang="zh-CN" altLang="en-US" sz="2400" dirty="0">
              <a:latin typeface="Gill Sans MT" panose="020B0502020104020203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2D0EC28E-A1C1-4E8C-A8DB-C5DCCB0F030F}"/>
              </a:ext>
            </a:extLst>
          </p:cNvPr>
          <p:cNvSpPr txBox="1"/>
          <p:nvPr/>
        </p:nvSpPr>
        <p:spPr>
          <a:xfrm>
            <a:off x="2658042" y="2560121"/>
            <a:ext cx="108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Gill Sans MT" panose="020B0502020104020203" pitchFamily="34" charset="0"/>
              </a:rPr>
              <a:t>Client</a:t>
            </a:r>
            <a:endParaRPr lang="zh-CN" altLang="en-US" sz="2400" dirty="0">
              <a:latin typeface="Gill Sans MT" panose="020B0502020104020203" pitchFamily="34" charset="0"/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69BC19DA-B950-4F4D-A1B2-347B8466C02A}"/>
              </a:ext>
            </a:extLst>
          </p:cNvPr>
          <p:cNvCxnSpPr/>
          <p:nvPr/>
        </p:nvCxnSpPr>
        <p:spPr>
          <a:xfrm>
            <a:off x="4345253" y="3274403"/>
            <a:ext cx="3173291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F5FC4F04-3143-4427-898A-2B9F5388F222}"/>
              </a:ext>
            </a:extLst>
          </p:cNvPr>
          <p:cNvCxnSpPr/>
          <p:nvPr/>
        </p:nvCxnSpPr>
        <p:spPr>
          <a:xfrm>
            <a:off x="4345253" y="3842254"/>
            <a:ext cx="3173291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AD5116C0-D560-4F8C-8B10-FE3B13749351}"/>
              </a:ext>
            </a:extLst>
          </p:cNvPr>
          <p:cNvCxnSpPr>
            <a:cxnSpLocks/>
            <a:endCxn id="48" idx="1"/>
          </p:cNvCxnSpPr>
          <p:nvPr/>
        </p:nvCxnSpPr>
        <p:spPr>
          <a:xfrm flipV="1">
            <a:off x="4345253" y="3533994"/>
            <a:ext cx="1061475" cy="13026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6B3E0A77-7B36-44D0-8BAC-8653D3CB3814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6755031" y="3533994"/>
            <a:ext cx="701035" cy="13025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E01ED501-7FED-43C3-8378-6E08729B7772}"/>
              </a:ext>
            </a:extLst>
          </p:cNvPr>
          <p:cNvSpPr txBox="1"/>
          <p:nvPr/>
        </p:nvSpPr>
        <p:spPr>
          <a:xfrm>
            <a:off x="5406728" y="3303161"/>
            <a:ext cx="134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Gill Sans MT" panose="020B0502020104020203" pitchFamily="34" charset="0"/>
              </a:rPr>
              <a:t>Network</a:t>
            </a:r>
            <a:endParaRPr lang="zh-CN" altLang="en-US" sz="2400" dirty="0">
              <a:latin typeface="Gill Sans MT" panose="020B0502020104020203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F644873-6807-40A2-9DDA-20DCAD003F0C}"/>
              </a:ext>
            </a:extLst>
          </p:cNvPr>
          <p:cNvGrpSpPr/>
          <p:nvPr/>
        </p:nvGrpSpPr>
        <p:grpSpPr>
          <a:xfrm>
            <a:off x="6439324" y="4814367"/>
            <a:ext cx="1950495" cy="390483"/>
            <a:chOff x="7518544" y="5409080"/>
            <a:chExt cx="1950495" cy="390483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A135A21D-63F5-4073-BA2D-761D860202C7}"/>
                </a:ext>
              </a:extLst>
            </p:cNvPr>
            <p:cNvSpPr/>
            <p:nvPr/>
          </p:nvSpPr>
          <p:spPr>
            <a:xfrm>
              <a:off x="8299510" y="5409080"/>
              <a:ext cx="390483" cy="3904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76F4375F-35A1-4D75-9C25-156CCE92BCA8}"/>
                </a:ext>
              </a:extLst>
            </p:cNvPr>
            <p:cNvSpPr/>
            <p:nvPr/>
          </p:nvSpPr>
          <p:spPr>
            <a:xfrm>
              <a:off x="7909027" y="5409080"/>
              <a:ext cx="390483" cy="39048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2F0FD8BA-1CDD-4188-A64C-A820F4879152}"/>
                </a:ext>
              </a:extLst>
            </p:cNvPr>
            <p:cNvSpPr/>
            <p:nvPr/>
          </p:nvSpPr>
          <p:spPr>
            <a:xfrm>
              <a:off x="8689993" y="5409080"/>
              <a:ext cx="390483" cy="3904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B9AE2FB6-7A95-4061-AB20-3F3B6032C74C}"/>
                </a:ext>
              </a:extLst>
            </p:cNvPr>
            <p:cNvSpPr/>
            <p:nvPr/>
          </p:nvSpPr>
          <p:spPr>
            <a:xfrm>
              <a:off x="7518544" y="5409080"/>
              <a:ext cx="390483" cy="3904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EBC58CF-8F69-47AB-B122-F1E1D5781E2A}"/>
                </a:ext>
              </a:extLst>
            </p:cNvPr>
            <p:cNvSpPr/>
            <p:nvPr/>
          </p:nvSpPr>
          <p:spPr>
            <a:xfrm>
              <a:off x="9078556" y="5409080"/>
              <a:ext cx="390483" cy="3904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C17096B4-FAED-4BBD-BC2E-F11926AA0D03}"/>
              </a:ext>
            </a:extLst>
          </p:cNvPr>
          <p:cNvGrpSpPr/>
          <p:nvPr/>
        </p:nvGrpSpPr>
        <p:grpSpPr>
          <a:xfrm>
            <a:off x="8898625" y="4402670"/>
            <a:ext cx="2163466" cy="1450105"/>
            <a:chOff x="7597453" y="2900293"/>
            <a:chExt cx="2305281" cy="1545159"/>
          </a:xfrm>
        </p:grpSpPr>
        <p:sp>
          <p:nvSpPr>
            <p:cNvPr id="55" name="等腰三角形 54">
              <a:extLst>
                <a:ext uri="{FF2B5EF4-FFF2-40B4-BE49-F238E27FC236}">
                  <a16:creationId xmlns:a16="http://schemas.microsoft.com/office/drawing/2014/main" id="{E5506BB1-064D-47BC-A0E7-9EC44CD0EFC4}"/>
                </a:ext>
              </a:extLst>
            </p:cNvPr>
            <p:cNvSpPr/>
            <p:nvPr/>
          </p:nvSpPr>
          <p:spPr>
            <a:xfrm>
              <a:off x="7597453" y="2900293"/>
              <a:ext cx="2305281" cy="1499535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9506809C-CA0E-49EE-ADAE-39020FA4E76E}"/>
                </a:ext>
              </a:extLst>
            </p:cNvPr>
            <p:cNvCxnSpPr>
              <a:cxnSpLocks/>
              <a:stCxn id="55" idx="0"/>
            </p:cNvCxnSpPr>
            <p:nvPr/>
          </p:nvCxnSpPr>
          <p:spPr>
            <a:xfrm flipH="1">
              <a:off x="8704349" y="2900293"/>
              <a:ext cx="45745" cy="31268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7AC4D70D-44E5-4765-9C6A-E73C050CDB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0278" y="3212976"/>
              <a:ext cx="144072" cy="2268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>
              <a:extLst>
                <a:ext uri="{FF2B5EF4-FFF2-40B4-BE49-F238E27FC236}">
                  <a16:creationId xmlns:a16="http://schemas.microsoft.com/office/drawing/2014/main" id="{27FF6CB6-B7E6-4D34-9F62-3805FA6867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9470" y="3861562"/>
              <a:ext cx="167996" cy="28153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9879D34E-EC84-4DEE-B87A-FF9C442509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5286" y="4143100"/>
              <a:ext cx="254184" cy="2111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449F0691-35CD-4A2E-A23D-F466B5AEDD86}"/>
                </a:ext>
              </a:extLst>
            </p:cNvPr>
            <p:cNvSpPr/>
            <p:nvPr/>
          </p:nvSpPr>
          <p:spPr>
            <a:xfrm>
              <a:off x="7994035" y="4354203"/>
              <a:ext cx="91249" cy="9124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5C2AE594-66FB-42BA-9C11-E376EDB3B29E}"/>
                </a:ext>
              </a:extLst>
            </p:cNvPr>
            <p:cNvSpPr txBox="1"/>
            <p:nvPr/>
          </p:nvSpPr>
          <p:spPr>
            <a:xfrm>
              <a:off x="8560278" y="3808712"/>
              <a:ext cx="934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>
                  <a:latin typeface="Gill Sans MT" panose="020B0502020104020203" pitchFamily="34" charset="0"/>
                </a:rPr>
                <a:t>B+Tree</a:t>
              </a:r>
              <a:endParaRPr lang="zh-CN" altLang="en-US" dirty="0">
                <a:latin typeface="Gill Sans MT" panose="020B0502020104020203" pitchFamily="34" charset="0"/>
              </a:endParaRPr>
            </a:p>
          </p:txBody>
        </p:sp>
        <p:cxnSp>
          <p:nvCxnSpPr>
            <p:cNvPr id="62" name="直接箭头连接符 61">
              <a:extLst>
                <a:ext uri="{FF2B5EF4-FFF2-40B4-BE49-F238E27FC236}">
                  <a16:creationId xmlns:a16="http://schemas.microsoft.com/office/drawing/2014/main" id="{053B2FF5-594C-454B-A259-0B381F71EB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07466" y="3439266"/>
              <a:ext cx="52812" cy="4222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连接符: 肘形 63">
            <a:extLst>
              <a:ext uri="{FF2B5EF4-FFF2-40B4-BE49-F238E27FC236}">
                <a16:creationId xmlns:a16="http://schemas.microsoft.com/office/drawing/2014/main" id="{09C1C074-4EBB-48EA-B0C1-72ECEE3E4EE0}"/>
              </a:ext>
            </a:extLst>
          </p:cNvPr>
          <p:cNvCxnSpPr>
            <a:stCxn id="60" idx="2"/>
            <a:endCxn id="50" idx="2"/>
          </p:cNvCxnSpPr>
          <p:nvPr/>
        </p:nvCxnSpPr>
        <p:spPr>
          <a:xfrm rot="5400000" flipH="1">
            <a:off x="7845376" y="4384524"/>
            <a:ext cx="647925" cy="2288579"/>
          </a:xfrm>
          <a:prstGeom prst="bentConnector3">
            <a:avLst>
              <a:gd name="adj1" fmla="val -35282"/>
            </a:avLst>
          </a:prstGeom>
          <a:ln w="1905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>
            <a:extLst>
              <a:ext uri="{FF2B5EF4-FFF2-40B4-BE49-F238E27FC236}">
                <a16:creationId xmlns:a16="http://schemas.microsoft.com/office/drawing/2014/main" id="{006B0623-9F16-48D7-AF47-5D7A2B0252FC}"/>
              </a:ext>
            </a:extLst>
          </p:cNvPr>
          <p:cNvSpPr txBox="1"/>
          <p:nvPr/>
        </p:nvSpPr>
        <p:spPr>
          <a:xfrm>
            <a:off x="526228" y="4513467"/>
            <a:ext cx="1225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rgbClr val="DA3838"/>
                </a:solidFill>
                <a:latin typeface="Gill Sans MT" panose="020B0502020104020203" pitchFamily="34" charset="0"/>
              </a:rPr>
              <a:t>Request</a:t>
            </a:r>
            <a:endParaRPr lang="zh-CN" altLang="en-US" sz="2400" i="1" dirty="0">
              <a:solidFill>
                <a:srgbClr val="DA3838"/>
              </a:solidFill>
              <a:latin typeface="Gill Sans MT" panose="020B0502020104020203" pitchFamily="34" charset="0"/>
            </a:endParaRPr>
          </a:p>
        </p:txBody>
      </p:sp>
      <p:sp>
        <p:nvSpPr>
          <p:cNvPr id="71" name="任意多边形: 形状 70">
            <a:extLst>
              <a:ext uri="{FF2B5EF4-FFF2-40B4-BE49-F238E27FC236}">
                <a16:creationId xmlns:a16="http://schemas.microsoft.com/office/drawing/2014/main" id="{F1CD1490-47AB-4B55-8423-341792C18E2E}"/>
              </a:ext>
            </a:extLst>
          </p:cNvPr>
          <p:cNvSpPr/>
          <p:nvPr/>
        </p:nvSpPr>
        <p:spPr>
          <a:xfrm>
            <a:off x="716790" y="3385482"/>
            <a:ext cx="1246703" cy="1169469"/>
          </a:xfrm>
          <a:custGeom>
            <a:avLst/>
            <a:gdLst>
              <a:gd name="connsiteX0" fmla="*/ 35652 w 1381694"/>
              <a:gd name="connsiteY0" fmla="*/ 954156 h 954156"/>
              <a:gd name="connsiteX1" fmla="*/ 171960 w 1381694"/>
              <a:gd name="connsiteY1" fmla="*/ 90872 h 954156"/>
              <a:gd name="connsiteX2" fmla="*/ 1381694 w 1381694"/>
              <a:gd name="connsiteY2" fmla="*/ 0 h 9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694" h="954156">
                <a:moveTo>
                  <a:pt x="35652" y="954156"/>
                </a:moveTo>
                <a:cubicBezTo>
                  <a:pt x="-8364" y="602027"/>
                  <a:pt x="-52380" y="249898"/>
                  <a:pt x="171960" y="90872"/>
                </a:cubicBezTo>
                <a:cubicBezTo>
                  <a:pt x="396300" y="-68154"/>
                  <a:pt x="956678" y="53955"/>
                  <a:pt x="1381694" y="0"/>
                </a:cubicBezTo>
              </a:path>
            </a:pathLst>
          </a:custGeom>
          <a:noFill/>
          <a:ln w="31750">
            <a:solidFill>
              <a:srgbClr val="DA3838"/>
            </a:solidFill>
            <a:headEnd w="sm" len="sm"/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EEBEB307-B3D1-4AA1-ABF2-CAEEA968CA39}"/>
              </a:ext>
            </a:extLst>
          </p:cNvPr>
          <p:cNvSpPr txBox="1"/>
          <p:nvPr/>
        </p:nvSpPr>
        <p:spPr>
          <a:xfrm>
            <a:off x="183044" y="2836787"/>
            <a:ext cx="185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rgbClr val="DA3838"/>
                </a:solidFill>
                <a:latin typeface="Gill Sans MT" panose="020B0502020104020203" pitchFamily="34" charset="0"/>
              </a:rPr>
              <a:t>Insert, Update</a:t>
            </a:r>
          </a:p>
        </p:txBody>
      </p:sp>
      <p:sp>
        <p:nvSpPr>
          <p:cNvPr id="73" name="任意多边形: 形状 72">
            <a:extLst>
              <a:ext uri="{FF2B5EF4-FFF2-40B4-BE49-F238E27FC236}">
                <a16:creationId xmlns:a16="http://schemas.microsoft.com/office/drawing/2014/main" id="{6F1E529B-9B68-4AB9-854D-5482A79E8D6A}"/>
              </a:ext>
            </a:extLst>
          </p:cNvPr>
          <p:cNvSpPr/>
          <p:nvPr/>
        </p:nvSpPr>
        <p:spPr>
          <a:xfrm>
            <a:off x="1195573" y="3718806"/>
            <a:ext cx="724099" cy="858874"/>
          </a:xfrm>
          <a:custGeom>
            <a:avLst/>
            <a:gdLst>
              <a:gd name="connsiteX0" fmla="*/ 59597 w 724099"/>
              <a:gd name="connsiteY0" fmla="*/ 858874 h 858874"/>
              <a:gd name="connsiteX1" fmla="*/ 65277 w 724099"/>
              <a:gd name="connsiteY1" fmla="*/ 114859 h 858874"/>
              <a:gd name="connsiteX2" fmla="*/ 724099 w 724099"/>
              <a:gd name="connsiteY2" fmla="*/ 6948 h 85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099" h="858874">
                <a:moveTo>
                  <a:pt x="59597" y="858874"/>
                </a:moveTo>
                <a:cubicBezTo>
                  <a:pt x="7062" y="557860"/>
                  <a:pt x="-45473" y="256847"/>
                  <a:pt x="65277" y="114859"/>
                </a:cubicBezTo>
                <a:cubicBezTo>
                  <a:pt x="176027" y="-27129"/>
                  <a:pt x="532889" y="-625"/>
                  <a:pt x="724099" y="6948"/>
                </a:cubicBezTo>
              </a:path>
            </a:pathLst>
          </a:custGeom>
          <a:noFill/>
          <a:ln w="31750">
            <a:solidFill>
              <a:srgbClr val="DA3838"/>
            </a:solidFill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CF1A13CA-9253-419D-840A-B45B1E0605B3}"/>
              </a:ext>
            </a:extLst>
          </p:cNvPr>
          <p:cNvCxnSpPr>
            <a:cxnSpLocks/>
          </p:cNvCxnSpPr>
          <p:nvPr/>
        </p:nvCxnSpPr>
        <p:spPr>
          <a:xfrm>
            <a:off x="1963493" y="3718635"/>
            <a:ext cx="5555051" cy="0"/>
          </a:xfrm>
          <a:prstGeom prst="straightConnector1">
            <a:avLst/>
          </a:prstGeom>
          <a:ln w="31750">
            <a:solidFill>
              <a:srgbClr val="DA3838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id="{7D986D7C-8614-4CC4-9A3B-1B6FCB809A08}"/>
              </a:ext>
            </a:extLst>
          </p:cNvPr>
          <p:cNvCxnSpPr>
            <a:cxnSpLocks/>
          </p:cNvCxnSpPr>
          <p:nvPr/>
        </p:nvCxnSpPr>
        <p:spPr>
          <a:xfrm>
            <a:off x="1963493" y="3404146"/>
            <a:ext cx="7213716" cy="0"/>
          </a:xfrm>
          <a:prstGeom prst="straightConnector1">
            <a:avLst/>
          </a:prstGeom>
          <a:ln w="31750">
            <a:solidFill>
              <a:srgbClr val="DA3838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任意多边形: 形状 91">
            <a:extLst>
              <a:ext uri="{FF2B5EF4-FFF2-40B4-BE49-F238E27FC236}">
                <a16:creationId xmlns:a16="http://schemas.microsoft.com/office/drawing/2014/main" id="{EE9D9ABF-A571-4FDF-AAC4-6673C2FA5F38}"/>
              </a:ext>
            </a:extLst>
          </p:cNvPr>
          <p:cNvSpPr/>
          <p:nvPr/>
        </p:nvSpPr>
        <p:spPr>
          <a:xfrm>
            <a:off x="9994120" y="3388242"/>
            <a:ext cx="409984" cy="992372"/>
          </a:xfrm>
          <a:custGeom>
            <a:avLst/>
            <a:gdLst>
              <a:gd name="connsiteX0" fmla="*/ 486 w 588821"/>
              <a:gd name="connsiteY0" fmla="*/ 0 h 992372"/>
              <a:gd name="connsiteX1" fmla="*/ 588821 w 588821"/>
              <a:gd name="connsiteY1" fmla="*/ 283535 h 992372"/>
              <a:gd name="connsiteX2" fmla="*/ 486 w 588821"/>
              <a:gd name="connsiteY2" fmla="*/ 992372 h 99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8821" h="992372">
                <a:moveTo>
                  <a:pt x="486" y="0"/>
                </a:moveTo>
                <a:cubicBezTo>
                  <a:pt x="294653" y="59070"/>
                  <a:pt x="588821" y="118140"/>
                  <a:pt x="588821" y="283535"/>
                </a:cubicBezTo>
                <a:cubicBezTo>
                  <a:pt x="588821" y="448930"/>
                  <a:pt x="-19598" y="889591"/>
                  <a:pt x="486" y="992372"/>
                </a:cubicBezTo>
              </a:path>
            </a:pathLst>
          </a:custGeom>
          <a:noFill/>
          <a:ln w="31750">
            <a:solidFill>
              <a:srgbClr val="DA3838"/>
            </a:solidFill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A379B6F8-90D4-46B5-9E60-2F6029468D2A}"/>
              </a:ext>
            </a:extLst>
          </p:cNvPr>
          <p:cNvSpPr txBox="1"/>
          <p:nvPr/>
        </p:nvSpPr>
        <p:spPr>
          <a:xfrm>
            <a:off x="1832219" y="4122989"/>
            <a:ext cx="2699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srgbClr val="DA3838"/>
                </a:solidFill>
                <a:latin typeface="Gill Sans MT" panose="020B0502020104020203" pitchFamily="34" charset="0"/>
              </a:rPr>
              <a:t>Learned Cache</a:t>
            </a:r>
            <a:endParaRPr lang="zh-CN" altLang="en-US" sz="2400" i="1" dirty="0">
              <a:solidFill>
                <a:srgbClr val="DA3838"/>
              </a:solidFill>
              <a:latin typeface="Gill Sans MT" panose="020B0502020104020203" pitchFamily="34" charset="0"/>
            </a:endParaRPr>
          </a:p>
        </p:txBody>
      </p:sp>
      <p:pic>
        <p:nvPicPr>
          <p:cNvPr id="105" name="图片 104">
            <a:extLst>
              <a:ext uri="{FF2B5EF4-FFF2-40B4-BE49-F238E27FC236}">
                <a16:creationId xmlns:a16="http://schemas.microsoft.com/office/drawing/2014/main" id="{BD257495-4ABC-4735-991D-E2C5219C20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18" y="3333443"/>
            <a:ext cx="439391" cy="43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81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FA5834-39DB-4707-B085-8BC649931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Learned Cache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FE5511-7350-45CF-A6BB-067763D0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lang="en-US" altLang="zh-CN" dirty="0"/>
              <a:t>The key idea behind XSTORE</a:t>
            </a:r>
          </a:p>
          <a:p>
            <a:pPr lvl="1"/>
            <a:r>
              <a:rPr lang="en-US" altLang="zh-CN" dirty="0"/>
              <a:t>Leverage </a:t>
            </a:r>
            <a:r>
              <a:rPr lang="en-US" altLang="zh-CN" b="1" dirty="0">
                <a:solidFill>
                  <a:srgbClr val="DA3838"/>
                </a:solidFill>
              </a:rPr>
              <a:t>ML models </a:t>
            </a:r>
            <a:r>
              <a:rPr lang="en-US" altLang="zh-CN" dirty="0"/>
              <a:t>as cache structure for tree-based index instead of a homogeneous structure</a:t>
            </a:r>
          </a:p>
          <a:p>
            <a:pPr lvl="1"/>
            <a:r>
              <a:rPr lang="en-US" altLang="zh-CN" dirty="0"/>
              <a:t>Motivated by the </a:t>
            </a:r>
            <a:r>
              <a:rPr lang="en-US" altLang="zh-CN" b="1" dirty="0">
                <a:solidFill>
                  <a:srgbClr val="DA3838"/>
                </a:solidFill>
              </a:rPr>
              <a:t>learned index</a:t>
            </a:r>
            <a:r>
              <a:rPr lang="en-US" altLang="zh-CN" baseline="30000" dirty="0"/>
              <a:t>[1]</a:t>
            </a:r>
          </a:p>
          <a:p>
            <a:pPr marL="457200" lvl="1" indent="0">
              <a:buNone/>
            </a:pPr>
            <a:endParaRPr lang="en-US" altLang="zh-CN" baseline="300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0DD2C38-62EA-4A04-9B1A-B04C1B75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4200" y="6194263"/>
            <a:ext cx="4114800" cy="238449"/>
          </a:xfrm>
        </p:spPr>
        <p:txBody>
          <a:bodyPr/>
          <a:lstStyle/>
          <a:p>
            <a:pPr algn="r"/>
            <a:r>
              <a:rPr lang="en-US" altLang="zh-CN" dirty="0"/>
              <a:t>USTC-SYS Reading Group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E1F4C8-220C-4A0F-93AC-4E909D461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F0655CF-D66D-4603-A131-830B57C41DD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dirty="0"/>
              <a:t>[1] The case for the learned index @ SIGMOD’19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B8417D8-D874-442C-80E0-EBF5D471982E}"/>
              </a:ext>
            </a:extLst>
          </p:cNvPr>
          <p:cNvSpPr txBox="1"/>
          <p:nvPr/>
        </p:nvSpPr>
        <p:spPr>
          <a:xfrm>
            <a:off x="8322399" y="3988871"/>
            <a:ext cx="1628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Gill Sans MT" panose="020B0502020104020203" pitchFamily="34" charset="0"/>
              </a:rPr>
              <a:t>Position</a:t>
            </a:r>
            <a:endParaRPr lang="zh-CN" altLang="en-US" sz="3200" dirty="0">
              <a:latin typeface="Gill Sans MT" panose="020B0502020104020203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30DB2DF-9F2E-44A1-961A-D821371041B6}"/>
              </a:ext>
            </a:extLst>
          </p:cNvPr>
          <p:cNvSpPr txBox="1"/>
          <p:nvPr/>
        </p:nvSpPr>
        <p:spPr>
          <a:xfrm>
            <a:off x="2658042" y="3988871"/>
            <a:ext cx="1628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Gill Sans MT" panose="020B0502020104020203" pitchFamily="34" charset="0"/>
              </a:rPr>
              <a:t>Key</a:t>
            </a:r>
            <a:endParaRPr lang="zh-CN" altLang="en-US" sz="3200" dirty="0">
              <a:latin typeface="Gill Sans MT" panose="020B0502020104020203" pitchFamily="34" charset="0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1890648B-F280-4379-9DF7-5E028CDE6660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>
            <a:off x="4286250" y="4281259"/>
            <a:ext cx="4036149" cy="0"/>
          </a:xfrm>
          <a:prstGeom prst="straightConnector1">
            <a:avLst/>
          </a:prstGeom>
          <a:ln w="50800">
            <a:solidFill>
              <a:srgbClr val="C949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406F0AA8-B7A2-4C3A-B356-850E8A212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89" y="3429000"/>
            <a:ext cx="1724079" cy="1724079"/>
          </a:xfrm>
          <a:prstGeom prst="rect">
            <a:avLst/>
          </a:prstGeom>
        </p:spPr>
      </p:pic>
      <p:sp>
        <p:nvSpPr>
          <p:cNvPr id="17" name="对话气泡: 矩形 16">
            <a:extLst>
              <a:ext uri="{FF2B5EF4-FFF2-40B4-BE49-F238E27FC236}">
                <a16:creationId xmlns:a16="http://schemas.microsoft.com/office/drawing/2014/main" id="{04CE395C-6C93-438A-96ED-D4319C7CEEF0}"/>
              </a:ext>
            </a:extLst>
          </p:cNvPr>
          <p:cNvSpPr/>
          <p:nvPr/>
        </p:nvSpPr>
        <p:spPr>
          <a:xfrm>
            <a:off x="1762124" y="4627437"/>
            <a:ext cx="3648075" cy="1377892"/>
          </a:xfrm>
          <a:prstGeom prst="wedgeRectCallout">
            <a:avLst>
              <a:gd name="adj1" fmla="val 42618"/>
              <a:gd name="adj2" fmla="val -67041"/>
            </a:avLst>
          </a:prstGeom>
          <a:solidFill>
            <a:schemeClr val="accent1"/>
          </a:solidFill>
          <a:ln w="63500">
            <a:solidFill>
              <a:schemeClr val="bg1"/>
            </a:solidFill>
          </a:ln>
          <a:effectLst>
            <a:outerShdw blurRad="2159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DDD3E1F-911A-4328-A185-60685BBCDBBC}"/>
              </a:ext>
            </a:extLst>
          </p:cNvPr>
          <p:cNvSpPr txBox="1"/>
          <p:nvPr/>
        </p:nvSpPr>
        <p:spPr>
          <a:xfrm>
            <a:off x="1689414" y="4797259"/>
            <a:ext cx="3796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Training(retraining) models at the server </a:t>
            </a:r>
            <a:endParaRPr lang="zh-CN" alt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对话气泡: 矩形 18">
            <a:extLst>
              <a:ext uri="{FF2B5EF4-FFF2-40B4-BE49-F238E27FC236}">
                <a16:creationId xmlns:a16="http://schemas.microsoft.com/office/drawing/2014/main" id="{42D528E2-6E40-498D-88D1-B6CED7F78EE5}"/>
              </a:ext>
            </a:extLst>
          </p:cNvPr>
          <p:cNvSpPr/>
          <p:nvPr/>
        </p:nvSpPr>
        <p:spPr>
          <a:xfrm>
            <a:off x="6686550" y="4686358"/>
            <a:ext cx="4080244" cy="1377892"/>
          </a:xfrm>
          <a:prstGeom prst="wedgeRectCallout">
            <a:avLst>
              <a:gd name="adj1" fmla="val -6991"/>
              <a:gd name="adj2" fmla="val -64277"/>
            </a:avLst>
          </a:prstGeom>
          <a:solidFill>
            <a:schemeClr val="accent1"/>
          </a:solidFill>
          <a:ln w="63500">
            <a:solidFill>
              <a:schemeClr val="bg1"/>
            </a:solidFill>
          </a:ln>
          <a:effectLst>
            <a:outerShdw blurRad="2159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6411CEE-6378-4726-81E9-3B0A755752AE}"/>
              </a:ext>
            </a:extLst>
          </p:cNvPr>
          <p:cNvSpPr txBox="1"/>
          <p:nvPr/>
        </p:nvSpPr>
        <p:spPr>
          <a:xfrm>
            <a:off x="6762751" y="4805000"/>
            <a:ext cx="3874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Gill Sans MT" panose="020B0502020104020203" pitchFamily="34" charset="0"/>
              </a:rPr>
              <a:t>Demands the positions (virtual address) are always sorted by the keys</a:t>
            </a:r>
            <a:endParaRPr lang="zh-CN" altLang="en-US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059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FA5834-39DB-4707-B085-8BC649931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Learned Cache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FE5511-7350-45CF-A6BB-067763D0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lang="en-US" altLang="zh-CN" dirty="0"/>
              <a:t>Unique Features</a:t>
            </a:r>
          </a:p>
          <a:p>
            <a:pPr lvl="1"/>
            <a:r>
              <a:rPr lang="en-US" altLang="zh-CN" dirty="0"/>
              <a:t>Cache </a:t>
            </a:r>
            <a:r>
              <a:rPr lang="en-US" altLang="zh-CN" b="1" dirty="0">
                <a:solidFill>
                  <a:srgbClr val="FF0000"/>
                </a:solidFill>
              </a:rPr>
              <a:t>whole </a:t>
            </a:r>
            <a:r>
              <a:rPr lang="en-US" altLang="zh-CN" dirty="0"/>
              <a:t>(compared to partial) index</a:t>
            </a:r>
          </a:p>
          <a:p>
            <a:pPr lvl="2"/>
            <a:r>
              <a:rPr lang="en-US" altLang="zh-CN" dirty="0"/>
              <a:t>Cost: accuracy</a:t>
            </a:r>
          </a:p>
          <a:p>
            <a:pPr lvl="2"/>
            <a:r>
              <a:rPr lang="en-US" altLang="zh-CN" dirty="0"/>
              <a:t>Get: fewer network round trips and memory efficiency</a:t>
            </a:r>
          </a:p>
          <a:p>
            <a:pPr lvl="1"/>
            <a:r>
              <a:rPr lang="en-US" altLang="zh-CN" dirty="0"/>
              <a:t>Predict approximately but simply (a single multiplication and addition)</a:t>
            </a:r>
          </a:p>
          <a:p>
            <a:pPr lvl="2"/>
            <a:r>
              <a:rPr lang="en-US" altLang="zh-CN" dirty="0"/>
              <a:t>Reduce end-to-end latency even compared to a whole-index cache</a:t>
            </a:r>
          </a:p>
          <a:p>
            <a:pPr lvl="1"/>
            <a:r>
              <a:rPr lang="en-US" altLang="zh-CN" dirty="0"/>
              <a:t>Reduce and delay cache invalidations</a:t>
            </a:r>
          </a:p>
          <a:p>
            <a:pPr lvl="2"/>
            <a:r>
              <a:rPr lang="en-US" altLang="zh-CN" dirty="0"/>
              <a:t>Save invalidation cost in terms of network round trips and bandwidth usage.</a:t>
            </a:r>
          </a:p>
          <a:p>
            <a:pPr lvl="2"/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0DD2C38-62EA-4A04-9B1A-B04C1B75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E1F4C8-220C-4A0F-93AC-4E909D461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F0655CF-D66D-4603-A131-830B57C41DD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31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Outline</a:t>
            </a:r>
            <a:endParaRPr lang="zh-CN" altLang="en-US" sz="40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</a:p>
          <a:p>
            <a:r>
              <a:rPr lang="en-US" altLang="zh-CN" dirty="0"/>
              <a:t>Analysis and Motivation</a:t>
            </a:r>
          </a:p>
          <a:p>
            <a:r>
              <a:rPr lang="en-US" altLang="zh-CN" dirty="0"/>
              <a:t>Design and Implementation</a:t>
            </a:r>
          </a:p>
          <a:p>
            <a:r>
              <a:rPr lang="en-US" altLang="zh-CN" dirty="0"/>
              <a:t>Evaluation</a:t>
            </a:r>
          </a:p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3/3/2021</a:t>
            </a:fld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7E807CA-D438-40CF-AD0D-A4BE30C2F4E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0317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97973B-FF45-4B80-BBC3-65EA24F88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Design: Data Structures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66B25D-6A01-4D27-A27B-B95C9158E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XTree</a:t>
            </a:r>
            <a:endParaRPr lang="en-US" altLang="zh-CN" dirty="0"/>
          </a:p>
          <a:p>
            <a:pPr lvl="1"/>
            <a:r>
              <a:rPr lang="en-US" altLang="zh-CN" dirty="0"/>
              <a:t>At the server</a:t>
            </a:r>
          </a:p>
          <a:p>
            <a:pPr lvl="1"/>
            <a:r>
              <a:rPr lang="en-US" altLang="zh-CN" dirty="0" err="1"/>
              <a:t>B+tree</a:t>
            </a:r>
            <a:r>
              <a:rPr lang="en-US" altLang="zh-CN" dirty="0"/>
              <a:t> index</a:t>
            </a:r>
          </a:p>
          <a:p>
            <a:pPr lvl="1"/>
            <a:r>
              <a:rPr lang="en-US" altLang="zh-CN" dirty="0"/>
              <a:t>Key-value pairs at the leaf level physically</a:t>
            </a:r>
          </a:p>
          <a:p>
            <a:pPr lvl="1"/>
            <a:r>
              <a:rPr lang="en-US" altLang="zh-CN" dirty="0"/>
              <a:t>Follow design of a concurrent </a:t>
            </a:r>
            <a:r>
              <a:rPr lang="en-US" altLang="zh-CN" dirty="0" err="1"/>
              <a:t>B+tree</a:t>
            </a:r>
            <a:r>
              <a:rPr lang="en-US" altLang="zh-CN" baseline="30000" dirty="0"/>
              <a:t>[1]</a:t>
            </a:r>
            <a:endParaRPr lang="zh-CN" altLang="en-US" baseline="300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672AE0-5123-40C2-B2AD-5E3DCE82E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C26B86-0CC5-41E5-AF1B-E3992674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551E84B-DE75-4F60-ACC3-2E27AC6CAF1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dirty="0"/>
              <a:t>[1] e.g.  </a:t>
            </a:r>
            <a:r>
              <a:rPr lang="en-US" altLang="zh-CN" dirty="0" err="1"/>
              <a:t>Masstree</a:t>
            </a:r>
            <a:r>
              <a:rPr lang="en-US" altLang="zh-CN" dirty="0"/>
              <a:t> @ EuroSys’12</a:t>
            </a:r>
            <a:r>
              <a:rPr lang="zh-CN" altLang="en-US" dirty="0"/>
              <a:t>  </a:t>
            </a:r>
            <a:r>
              <a:rPr lang="en-US" altLang="zh-CN" dirty="0"/>
              <a:t>DBX</a:t>
            </a:r>
            <a:r>
              <a:rPr lang="zh-CN" altLang="en-US" dirty="0"/>
              <a:t> </a:t>
            </a:r>
            <a:r>
              <a:rPr lang="en-US" altLang="zh-CN" dirty="0"/>
              <a:t>@</a:t>
            </a:r>
            <a:r>
              <a:rPr lang="zh-CN" altLang="en-US" dirty="0"/>
              <a:t> </a:t>
            </a:r>
            <a:r>
              <a:rPr lang="en-US" altLang="zh-CN" dirty="0"/>
              <a:t>EuroSys’14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1D880B9-4A19-48A1-9B57-BFBD7226DC1E}"/>
              </a:ext>
            </a:extLst>
          </p:cNvPr>
          <p:cNvGrpSpPr/>
          <p:nvPr/>
        </p:nvGrpSpPr>
        <p:grpSpPr>
          <a:xfrm>
            <a:off x="8025214" y="2241622"/>
            <a:ext cx="2163466" cy="1450105"/>
            <a:chOff x="7597453" y="2900293"/>
            <a:chExt cx="2305281" cy="1545159"/>
          </a:xfrm>
        </p:grpSpPr>
        <p:sp>
          <p:nvSpPr>
            <p:cNvPr id="27" name="等腰三角形 26">
              <a:extLst>
                <a:ext uri="{FF2B5EF4-FFF2-40B4-BE49-F238E27FC236}">
                  <a16:creationId xmlns:a16="http://schemas.microsoft.com/office/drawing/2014/main" id="{AC7730F2-57F3-4774-A59B-478D04BFC06D}"/>
                </a:ext>
              </a:extLst>
            </p:cNvPr>
            <p:cNvSpPr/>
            <p:nvPr/>
          </p:nvSpPr>
          <p:spPr>
            <a:xfrm>
              <a:off x="7597453" y="2900293"/>
              <a:ext cx="2305281" cy="1499535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3CBA391F-67DF-49E2-97F7-5737233F1E94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flipH="1">
              <a:off x="8704349" y="2900293"/>
              <a:ext cx="45745" cy="31268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D8D4A686-3617-49DF-8D4A-0D548EA1E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0278" y="3212976"/>
              <a:ext cx="144072" cy="2268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F85A014A-A4E4-43D6-9890-8754E25221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9470" y="3861562"/>
              <a:ext cx="167996" cy="28153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83886EC2-FF66-4B88-BA06-2779C7AB4D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5286" y="4143100"/>
              <a:ext cx="254184" cy="2111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C746655F-665D-4FE7-9DFC-C8B54DD31718}"/>
                </a:ext>
              </a:extLst>
            </p:cNvPr>
            <p:cNvSpPr/>
            <p:nvPr/>
          </p:nvSpPr>
          <p:spPr>
            <a:xfrm>
              <a:off x="7994035" y="4354203"/>
              <a:ext cx="91249" cy="9124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3744CAB-B935-4C7D-9ED4-3E406B72D1CC}"/>
                </a:ext>
              </a:extLst>
            </p:cNvPr>
            <p:cNvSpPr txBox="1"/>
            <p:nvPr/>
          </p:nvSpPr>
          <p:spPr>
            <a:xfrm>
              <a:off x="8560278" y="3808712"/>
              <a:ext cx="934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Gill Sans MT" panose="020B0502020104020203" pitchFamily="34" charset="0"/>
                </a:rPr>
                <a:t>B+Tree</a:t>
              </a:r>
              <a:endParaRPr lang="zh-CN" altLang="en-US" dirty="0">
                <a:latin typeface="Gill Sans MT" panose="020B0502020104020203" pitchFamily="34" charset="0"/>
              </a:endParaRPr>
            </a:p>
          </p:txBody>
        </p: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1FD68C60-F20D-4041-85B4-536759674B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07466" y="3439266"/>
              <a:ext cx="52812" cy="4222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788DE27D-401B-4EA2-9AEA-AE8C6D0FF705}"/>
              </a:ext>
            </a:extLst>
          </p:cNvPr>
          <p:cNvSpPr/>
          <p:nvPr/>
        </p:nvSpPr>
        <p:spPr>
          <a:xfrm>
            <a:off x="7120454" y="1466850"/>
            <a:ext cx="4114800" cy="44629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362D98B-FED4-4425-9121-C1E4E75F84C3}"/>
              </a:ext>
            </a:extLst>
          </p:cNvPr>
          <p:cNvSpPr txBox="1"/>
          <p:nvPr/>
        </p:nvSpPr>
        <p:spPr>
          <a:xfrm>
            <a:off x="8721584" y="1434042"/>
            <a:ext cx="108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Gill Sans MT" panose="020B0502020104020203" pitchFamily="34" charset="0"/>
              </a:rPr>
              <a:t>Server</a:t>
            </a:r>
            <a:endParaRPr lang="zh-CN" altLang="en-US" sz="2400" dirty="0">
              <a:latin typeface="Gill Sans MT" panose="020B0502020104020203" pitchFamily="34" charset="0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82D18058-273D-4A6D-BC00-0B74901C5380}"/>
              </a:ext>
            </a:extLst>
          </p:cNvPr>
          <p:cNvGrpSpPr/>
          <p:nvPr/>
        </p:nvGrpSpPr>
        <p:grpSpPr>
          <a:xfrm>
            <a:off x="7371522" y="3758938"/>
            <a:ext cx="3982278" cy="1191650"/>
            <a:chOff x="6972337" y="4035163"/>
            <a:chExt cx="3982278" cy="119165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48B5CFB-F448-4B76-9E14-5CB72F0A87DD}"/>
                </a:ext>
              </a:extLst>
            </p:cNvPr>
            <p:cNvSpPr/>
            <p:nvPr/>
          </p:nvSpPr>
          <p:spPr>
            <a:xfrm>
              <a:off x="7780107" y="4176718"/>
              <a:ext cx="519104" cy="26686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A178F44-634D-4013-9581-536EA3B30F4C}"/>
                </a:ext>
              </a:extLst>
            </p:cNvPr>
            <p:cNvSpPr/>
            <p:nvPr/>
          </p:nvSpPr>
          <p:spPr>
            <a:xfrm>
              <a:off x="8274093" y="4286445"/>
              <a:ext cx="50236" cy="5023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566EC92-4DE0-4F6E-83D4-9612FECDC94F}"/>
                </a:ext>
              </a:extLst>
            </p:cNvPr>
            <p:cNvSpPr/>
            <p:nvPr/>
          </p:nvSpPr>
          <p:spPr>
            <a:xfrm>
              <a:off x="8141539" y="4872436"/>
              <a:ext cx="540680" cy="3543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9E34FB80-E9AF-46BC-8AC3-FFA86FE6E9D7}"/>
                </a:ext>
              </a:extLst>
            </p:cNvPr>
            <p:cNvSpPr/>
            <p:nvPr/>
          </p:nvSpPr>
          <p:spPr>
            <a:xfrm>
              <a:off x="7600860" y="4872436"/>
              <a:ext cx="540680" cy="3543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91E937A-C5D2-4F5F-8545-408B0A34227A}"/>
                </a:ext>
              </a:extLst>
            </p:cNvPr>
            <p:cNvSpPr/>
            <p:nvPr/>
          </p:nvSpPr>
          <p:spPr>
            <a:xfrm>
              <a:off x="8682219" y="4872436"/>
              <a:ext cx="770126" cy="3543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1C9C61C8-AE66-48DA-8E3E-CE8C0D78D98C}"/>
                </a:ext>
              </a:extLst>
            </p:cNvPr>
            <p:cNvSpPr/>
            <p:nvPr/>
          </p:nvSpPr>
          <p:spPr>
            <a:xfrm>
              <a:off x="7060180" y="4872436"/>
              <a:ext cx="540680" cy="3543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C2AA249-2A25-4EC0-81AC-E5EDAE4F6930}"/>
                </a:ext>
              </a:extLst>
            </p:cNvPr>
            <p:cNvSpPr/>
            <p:nvPr/>
          </p:nvSpPr>
          <p:spPr>
            <a:xfrm>
              <a:off x="8640119" y="4176718"/>
              <a:ext cx="519104" cy="26686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259D5F8-C998-4A3C-94C7-E13D6FEDA555}"/>
                </a:ext>
              </a:extLst>
            </p:cNvPr>
            <p:cNvSpPr/>
            <p:nvPr/>
          </p:nvSpPr>
          <p:spPr>
            <a:xfrm>
              <a:off x="9494424" y="4176718"/>
              <a:ext cx="519104" cy="26686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73C77F14-411D-4332-9F5D-265FCE1CFEC7}"/>
                </a:ext>
              </a:extLst>
            </p:cNvPr>
            <p:cNvCxnSpPr>
              <a:cxnSpLocks/>
              <a:stCxn id="8" idx="3"/>
              <a:endCxn id="11" idx="1"/>
            </p:cNvCxnSpPr>
            <p:nvPr/>
          </p:nvCxnSpPr>
          <p:spPr>
            <a:xfrm>
              <a:off x="8299211" y="4310149"/>
              <a:ext cx="3409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FE347E5-B652-42BF-9B4E-8603A9763C18}"/>
                </a:ext>
              </a:extLst>
            </p:cNvPr>
            <p:cNvSpPr txBox="1"/>
            <p:nvPr/>
          </p:nvSpPr>
          <p:spPr>
            <a:xfrm>
              <a:off x="10020471" y="4035163"/>
              <a:ext cx="934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Gill Sans MT" panose="020B0502020104020203" pitchFamily="34" charset="0"/>
                </a:rPr>
                <a:t>Leaf Node</a:t>
              </a:r>
              <a:endParaRPr lang="zh-CN" altLang="en-US" dirty="0">
                <a:latin typeface="Gill Sans MT" panose="020B0502020104020203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0417851-C095-4159-A974-9CCD272D6CDC}"/>
                </a:ext>
              </a:extLst>
            </p:cNvPr>
            <p:cNvSpPr txBox="1"/>
            <p:nvPr/>
          </p:nvSpPr>
          <p:spPr>
            <a:xfrm>
              <a:off x="8826776" y="4125482"/>
              <a:ext cx="934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Gill Sans MT" panose="020B0502020104020203" pitchFamily="34" charset="0"/>
                </a:rPr>
                <a:t>···</a:t>
              </a:r>
              <a:endParaRPr lang="zh-CN" altLang="en-US" dirty="0">
                <a:latin typeface="Gill Sans MT" panose="020B0502020104020203" pitchFamily="34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D0E2A6C-EB86-4FA3-A0BE-EE9019FF5256}"/>
                </a:ext>
              </a:extLst>
            </p:cNvPr>
            <p:cNvSpPr txBox="1"/>
            <p:nvPr/>
          </p:nvSpPr>
          <p:spPr>
            <a:xfrm>
              <a:off x="7776546" y="4125482"/>
              <a:ext cx="517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Gill Sans MT" panose="020B0502020104020203" pitchFamily="34" charset="0"/>
                </a:rPr>
                <a:t>LN</a:t>
              </a:r>
              <a:endParaRPr lang="zh-CN" altLang="en-US" dirty="0">
                <a:latin typeface="Gill Sans MT" panose="020B0502020104020203" pitchFamily="34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E83DACE-F4CA-434F-8AA1-4D5F6511262E}"/>
                </a:ext>
              </a:extLst>
            </p:cNvPr>
            <p:cNvSpPr txBox="1"/>
            <p:nvPr/>
          </p:nvSpPr>
          <p:spPr>
            <a:xfrm>
              <a:off x="8641458" y="4125482"/>
              <a:ext cx="517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Gill Sans MT" panose="020B0502020104020203" pitchFamily="34" charset="0"/>
                </a:rPr>
                <a:t>LN</a:t>
              </a:r>
              <a:endParaRPr lang="zh-CN" altLang="en-US" dirty="0">
                <a:latin typeface="Gill Sans MT" panose="020B0502020104020203" pitchFamily="34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07D4A63-635E-4820-804E-BF1214222667}"/>
                </a:ext>
              </a:extLst>
            </p:cNvPr>
            <p:cNvSpPr txBox="1"/>
            <p:nvPr/>
          </p:nvSpPr>
          <p:spPr>
            <a:xfrm>
              <a:off x="9489506" y="4125482"/>
              <a:ext cx="517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Gill Sans MT" panose="020B0502020104020203" pitchFamily="34" charset="0"/>
                </a:rPr>
                <a:t>LN</a:t>
              </a:r>
              <a:endParaRPr lang="zh-CN" altLang="en-US" dirty="0">
                <a:latin typeface="Gill Sans MT" panose="020B0502020104020203" pitchFamily="34" charset="0"/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7B0DF10A-380F-4C2D-BF6F-F4C2487D0636}"/>
                </a:ext>
              </a:extLst>
            </p:cNvPr>
            <p:cNvCxnSpPr/>
            <p:nvPr/>
          </p:nvCxnSpPr>
          <p:spPr>
            <a:xfrm flipH="1">
              <a:off x="7060180" y="4443579"/>
              <a:ext cx="716366" cy="39275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F0959CFE-00BB-4986-AE4A-C3ED18601134}"/>
                </a:ext>
              </a:extLst>
            </p:cNvPr>
            <p:cNvCxnSpPr>
              <a:cxnSpLocks/>
            </p:cNvCxnSpPr>
            <p:nvPr/>
          </p:nvCxnSpPr>
          <p:spPr>
            <a:xfrm>
              <a:off x="8309836" y="4442445"/>
              <a:ext cx="717514" cy="40200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F31EAAE4-EBB4-4E8C-8DB8-359FAE29B6F5}"/>
                </a:ext>
              </a:extLst>
            </p:cNvPr>
            <p:cNvSpPr/>
            <p:nvPr/>
          </p:nvSpPr>
          <p:spPr>
            <a:xfrm>
              <a:off x="9452345" y="4872436"/>
              <a:ext cx="770126" cy="3543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8AC0FC2D-6EF4-4A7A-A63E-118FACF84D54}"/>
                </a:ext>
              </a:extLst>
            </p:cNvPr>
            <p:cNvSpPr txBox="1"/>
            <p:nvPr/>
          </p:nvSpPr>
          <p:spPr>
            <a:xfrm>
              <a:off x="6972337" y="4875398"/>
              <a:ext cx="716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Gill Sans MT" panose="020B0502020104020203" pitchFamily="34" charset="0"/>
                </a:rPr>
                <a:t>INCA</a:t>
              </a:r>
              <a:endParaRPr lang="zh-CN" altLang="en-US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1178C09F-CA62-4F39-955C-EB776D1C7D47}"/>
                </a:ext>
              </a:extLst>
            </p:cNvPr>
            <p:cNvSpPr txBox="1"/>
            <p:nvPr/>
          </p:nvSpPr>
          <p:spPr>
            <a:xfrm>
              <a:off x="7520368" y="4875398"/>
              <a:ext cx="716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Gill Sans MT" panose="020B0502020104020203" pitchFamily="34" charset="0"/>
                </a:rPr>
                <a:t>CNT</a:t>
              </a:r>
              <a:endParaRPr lang="zh-CN" altLang="en-US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9D4E7964-1B82-41F8-8C35-67CEFBA10F9D}"/>
                </a:ext>
              </a:extLst>
            </p:cNvPr>
            <p:cNvSpPr txBox="1"/>
            <p:nvPr/>
          </p:nvSpPr>
          <p:spPr>
            <a:xfrm>
              <a:off x="8068621" y="4875398"/>
              <a:ext cx="716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Gill Sans MT" panose="020B0502020104020203" pitchFamily="34" charset="0"/>
                </a:rPr>
                <a:t>NXT</a:t>
              </a:r>
              <a:endParaRPr lang="zh-CN" altLang="en-US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E7E7CBB3-615D-4807-A85D-07A9536FE851}"/>
                </a:ext>
              </a:extLst>
            </p:cNvPr>
            <p:cNvSpPr txBox="1"/>
            <p:nvPr/>
          </p:nvSpPr>
          <p:spPr>
            <a:xfrm>
              <a:off x="8572432" y="4875398"/>
              <a:ext cx="10817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Gill Sans MT" panose="020B0502020104020203" pitchFamily="34" charset="0"/>
                </a:rPr>
                <a:t>K</a:t>
              </a:r>
              <a:r>
                <a:rPr lang="en-US" altLang="zh-CN" sz="1600" baseline="-25000" dirty="0">
                  <a:latin typeface="Gill Sans MT" panose="020B0502020104020203" pitchFamily="34" charset="0"/>
                </a:rPr>
                <a:t>0</a:t>
              </a:r>
              <a:r>
                <a:rPr lang="en-US" altLang="zh-CN" sz="1600" dirty="0">
                  <a:latin typeface="Gill Sans MT" panose="020B0502020104020203" pitchFamily="34" charset="0"/>
                </a:rPr>
                <a:t>..K</a:t>
              </a:r>
              <a:r>
                <a:rPr lang="en-US" altLang="zh-CN" sz="1600" baseline="-25000" dirty="0">
                  <a:latin typeface="Gill Sans MT" panose="020B0502020104020203" pitchFamily="34" charset="0"/>
                </a:rPr>
                <a:t>N-1</a:t>
              </a:r>
              <a:endParaRPr lang="zh-CN" altLang="en-US" sz="1600" baseline="-25000" dirty="0">
                <a:latin typeface="Gill Sans MT" panose="020B0502020104020203" pitchFamily="34" charset="0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3A368E7C-16DE-442C-AC26-A33C6FAA17A0}"/>
                </a:ext>
              </a:extLst>
            </p:cNvPr>
            <p:cNvSpPr txBox="1"/>
            <p:nvPr/>
          </p:nvSpPr>
          <p:spPr>
            <a:xfrm>
              <a:off x="9325666" y="4875398"/>
              <a:ext cx="10817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Gill Sans MT" panose="020B0502020104020203" pitchFamily="34" charset="0"/>
                </a:rPr>
                <a:t>V</a:t>
              </a:r>
              <a:r>
                <a:rPr lang="en-US" altLang="zh-CN" sz="1600" baseline="-25000" dirty="0">
                  <a:latin typeface="Gill Sans MT" panose="020B0502020104020203" pitchFamily="34" charset="0"/>
                </a:rPr>
                <a:t>0</a:t>
              </a:r>
              <a:r>
                <a:rPr lang="en-US" altLang="zh-CN" sz="1600" dirty="0">
                  <a:latin typeface="Gill Sans MT" panose="020B0502020104020203" pitchFamily="34" charset="0"/>
                </a:rPr>
                <a:t>..V</a:t>
              </a:r>
              <a:r>
                <a:rPr lang="en-US" altLang="zh-CN" sz="1600" baseline="-25000" dirty="0">
                  <a:latin typeface="Gill Sans MT" panose="020B0502020104020203" pitchFamily="34" charset="0"/>
                </a:rPr>
                <a:t>N-1</a:t>
              </a:r>
              <a:endParaRPr lang="zh-CN" altLang="en-US" sz="1600" baseline="-25000" dirty="0">
                <a:latin typeface="Gill Sans MT" panose="020B0502020104020203" pitchFamily="34" charset="0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9D2BD9A-22E6-4C61-B473-C01EDFF8B54E}"/>
                </a:ext>
              </a:extLst>
            </p:cNvPr>
            <p:cNvSpPr/>
            <p:nvPr/>
          </p:nvSpPr>
          <p:spPr>
            <a:xfrm>
              <a:off x="8384123" y="4840160"/>
              <a:ext cx="50236" cy="5023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9" name="连接符: 肘形 48">
              <a:extLst>
                <a:ext uri="{FF2B5EF4-FFF2-40B4-BE49-F238E27FC236}">
                  <a16:creationId xmlns:a16="http://schemas.microsoft.com/office/drawing/2014/main" id="{C5AD5B7A-01A5-46A3-9FDC-159E0AFB0D22}"/>
                </a:ext>
              </a:extLst>
            </p:cNvPr>
            <p:cNvCxnSpPr>
              <a:stCxn id="44" idx="0"/>
            </p:cNvCxnSpPr>
            <p:nvPr/>
          </p:nvCxnSpPr>
          <p:spPr>
            <a:xfrm rot="5400000" flipH="1" flipV="1">
              <a:off x="8486460" y="4661789"/>
              <a:ext cx="101153" cy="255591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1560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97973B-FF45-4B80-BBC3-65EA24F88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Design: Data Structures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66B25D-6A01-4D27-A27B-B95C9158E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XCache</a:t>
            </a:r>
            <a:r>
              <a:rPr lang="en-US" altLang="zh-CN" dirty="0"/>
              <a:t> (with TT)</a:t>
            </a:r>
          </a:p>
          <a:p>
            <a:pPr lvl="1"/>
            <a:r>
              <a:rPr lang="en-US" altLang="zh-CN" dirty="0"/>
              <a:t>Train(retrain) at the server</a:t>
            </a:r>
          </a:p>
          <a:p>
            <a:pPr lvl="1"/>
            <a:r>
              <a:rPr lang="en-US" altLang="zh-CN" dirty="0"/>
              <a:t>Host at the client</a:t>
            </a:r>
          </a:p>
          <a:p>
            <a:pPr lvl="1"/>
            <a:r>
              <a:rPr lang="en-US" altLang="zh-CN" dirty="0"/>
              <a:t>2-level recursive ML model (</a:t>
            </a:r>
            <a:r>
              <a:rPr lang="en-US" altLang="zh-CN" dirty="0" err="1"/>
              <a:t>XModel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A translation table (TT)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672AE0-5123-40C2-B2AD-5E3DCE82E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C26B86-0CC5-41E5-AF1B-E3992674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551E84B-DE75-4F60-ACC3-2E27AC6CAF1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dirty="0"/>
              <a:t>[1] e.g.  </a:t>
            </a:r>
            <a:r>
              <a:rPr lang="en-US" altLang="zh-CN" dirty="0" err="1"/>
              <a:t>Masstree</a:t>
            </a:r>
            <a:r>
              <a:rPr lang="en-US" altLang="zh-CN" dirty="0"/>
              <a:t> @ EuroSys’12</a:t>
            </a:r>
            <a:r>
              <a:rPr lang="zh-CN" altLang="en-US" dirty="0"/>
              <a:t>  </a:t>
            </a:r>
            <a:r>
              <a:rPr lang="en-US" altLang="zh-CN" dirty="0"/>
              <a:t>DBX</a:t>
            </a:r>
            <a:r>
              <a:rPr lang="zh-CN" altLang="en-US" dirty="0"/>
              <a:t> </a:t>
            </a:r>
            <a:r>
              <a:rPr lang="en-US" altLang="zh-CN" dirty="0"/>
              <a:t>@</a:t>
            </a:r>
            <a:r>
              <a:rPr lang="zh-CN" altLang="en-US" dirty="0"/>
              <a:t> </a:t>
            </a:r>
            <a:r>
              <a:rPr lang="en-US" altLang="zh-CN" dirty="0"/>
              <a:t>EuroSys’14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1D880B9-4A19-48A1-9B57-BFBD7226DC1E}"/>
              </a:ext>
            </a:extLst>
          </p:cNvPr>
          <p:cNvGrpSpPr/>
          <p:nvPr/>
        </p:nvGrpSpPr>
        <p:grpSpPr>
          <a:xfrm>
            <a:off x="3527545" y="4320175"/>
            <a:ext cx="2163466" cy="1450105"/>
            <a:chOff x="7597453" y="2900293"/>
            <a:chExt cx="2305281" cy="1545159"/>
          </a:xfrm>
        </p:grpSpPr>
        <p:sp>
          <p:nvSpPr>
            <p:cNvPr id="27" name="等腰三角形 26">
              <a:extLst>
                <a:ext uri="{FF2B5EF4-FFF2-40B4-BE49-F238E27FC236}">
                  <a16:creationId xmlns:a16="http://schemas.microsoft.com/office/drawing/2014/main" id="{AC7730F2-57F3-4774-A59B-478D04BFC06D}"/>
                </a:ext>
              </a:extLst>
            </p:cNvPr>
            <p:cNvSpPr/>
            <p:nvPr/>
          </p:nvSpPr>
          <p:spPr>
            <a:xfrm>
              <a:off x="7597453" y="2900293"/>
              <a:ext cx="2305281" cy="1499535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3CBA391F-67DF-49E2-97F7-5737233F1E94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flipH="1">
              <a:off x="8704349" y="2900293"/>
              <a:ext cx="45745" cy="31268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D8D4A686-3617-49DF-8D4A-0D548EA1E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0278" y="3212976"/>
              <a:ext cx="144072" cy="2268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F85A014A-A4E4-43D6-9890-8754E25221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9470" y="3861562"/>
              <a:ext cx="167996" cy="28153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83886EC2-FF66-4B88-BA06-2779C7AB4D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5286" y="4143100"/>
              <a:ext cx="254184" cy="2111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C746655F-665D-4FE7-9DFC-C8B54DD31718}"/>
                </a:ext>
              </a:extLst>
            </p:cNvPr>
            <p:cNvSpPr/>
            <p:nvPr/>
          </p:nvSpPr>
          <p:spPr>
            <a:xfrm>
              <a:off x="7994035" y="4354203"/>
              <a:ext cx="91249" cy="9124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3744CAB-B935-4C7D-9ED4-3E406B72D1CC}"/>
                </a:ext>
              </a:extLst>
            </p:cNvPr>
            <p:cNvSpPr txBox="1"/>
            <p:nvPr/>
          </p:nvSpPr>
          <p:spPr>
            <a:xfrm>
              <a:off x="8560278" y="3808713"/>
              <a:ext cx="934144" cy="39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>
                  <a:latin typeface="Gill Sans MT" panose="020B0502020104020203" pitchFamily="34" charset="0"/>
                </a:rPr>
                <a:t>XTree</a:t>
              </a:r>
              <a:endParaRPr lang="zh-CN" altLang="en-US" dirty="0">
                <a:latin typeface="Gill Sans MT" panose="020B0502020104020203" pitchFamily="34" charset="0"/>
              </a:endParaRPr>
            </a:p>
          </p:txBody>
        </p: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1FD68C60-F20D-4041-85B4-536759674B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07466" y="3439266"/>
              <a:ext cx="52812" cy="4222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788DE27D-401B-4EA2-9AEA-AE8C6D0FF705}"/>
              </a:ext>
            </a:extLst>
          </p:cNvPr>
          <p:cNvSpPr/>
          <p:nvPr/>
        </p:nvSpPr>
        <p:spPr>
          <a:xfrm>
            <a:off x="7120454" y="1466850"/>
            <a:ext cx="4114800" cy="44629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362D98B-FED4-4425-9121-C1E4E75F84C3}"/>
              </a:ext>
            </a:extLst>
          </p:cNvPr>
          <p:cNvSpPr txBox="1"/>
          <p:nvPr/>
        </p:nvSpPr>
        <p:spPr>
          <a:xfrm>
            <a:off x="8721584" y="1434042"/>
            <a:ext cx="108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Gill Sans MT" panose="020B0502020104020203" pitchFamily="34" charset="0"/>
              </a:rPr>
              <a:t>Client</a:t>
            </a:r>
            <a:endParaRPr lang="zh-CN" altLang="en-US" sz="2400" dirty="0">
              <a:latin typeface="Gill Sans MT" panose="020B0502020104020203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C2AA249-2A25-4EC0-81AC-E5EDAE4F6930}"/>
              </a:ext>
            </a:extLst>
          </p:cNvPr>
          <p:cNvSpPr/>
          <p:nvPr/>
        </p:nvSpPr>
        <p:spPr>
          <a:xfrm>
            <a:off x="8225893" y="2161878"/>
            <a:ext cx="2165882" cy="326208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59D5F8-C998-4A3C-94C7-E13D6FEDA555}"/>
              </a:ext>
            </a:extLst>
          </p:cNvPr>
          <p:cNvSpPr/>
          <p:nvPr/>
        </p:nvSpPr>
        <p:spPr>
          <a:xfrm>
            <a:off x="8758752" y="2446766"/>
            <a:ext cx="1088234" cy="55943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E83DACE-F4CA-434F-8AA1-4D5F6511262E}"/>
              </a:ext>
            </a:extLst>
          </p:cNvPr>
          <p:cNvSpPr txBox="1"/>
          <p:nvPr/>
        </p:nvSpPr>
        <p:spPr>
          <a:xfrm>
            <a:off x="8831784" y="2554094"/>
            <a:ext cx="93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Gill Sans MT" panose="020B0502020104020203" pitchFamily="34" charset="0"/>
              </a:rPr>
              <a:t>XModel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CB7A1273-75D5-43F2-8AA5-5E8AA9FF9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90" y="3381185"/>
            <a:ext cx="939486" cy="939486"/>
          </a:xfrm>
          <a:prstGeom prst="rect">
            <a:avLst/>
          </a:prstGeom>
        </p:spPr>
      </p:pic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9303FB5E-1C79-4648-9925-E32D9716DB2E}"/>
              </a:ext>
            </a:extLst>
          </p:cNvPr>
          <p:cNvCxnSpPr>
            <a:cxnSpLocks/>
          </p:cNvCxnSpPr>
          <p:nvPr/>
        </p:nvCxnSpPr>
        <p:spPr>
          <a:xfrm flipH="1">
            <a:off x="6766560" y="2161878"/>
            <a:ext cx="1459333" cy="126712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780FADCB-AB49-4B1B-8203-88C0205C3664}"/>
              </a:ext>
            </a:extLst>
          </p:cNvPr>
          <p:cNvCxnSpPr>
            <a:cxnSpLocks/>
          </p:cNvCxnSpPr>
          <p:nvPr/>
        </p:nvCxnSpPr>
        <p:spPr>
          <a:xfrm flipH="1" flipV="1">
            <a:off x="6766561" y="4320176"/>
            <a:ext cx="1459332" cy="110378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>
            <a:extLst>
              <a:ext uri="{FF2B5EF4-FFF2-40B4-BE49-F238E27FC236}">
                <a16:creationId xmlns:a16="http://schemas.microsoft.com/office/drawing/2014/main" id="{99A37F0C-92B3-4B57-8A84-0BF4FF8037C0}"/>
              </a:ext>
            </a:extLst>
          </p:cNvPr>
          <p:cNvSpPr/>
          <p:nvPr/>
        </p:nvSpPr>
        <p:spPr>
          <a:xfrm>
            <a:off x="8758752" y="4546272"/>
            <a:ext cx="1088234" cy="55943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53AE9AC9-DCDC-4F91-969E-C968388AA185}"/>
              </a:ext>
            </a:extLst>
          </p:cNvPr>
          <p:cNvSpPr txBox="1"/>
          <p:nvPr/>
        </p:nvSpPr>
        <p:spPr>
          <a:xfrm>
            <a:off x="8831784" y="4653600"/>
            <a:ext cx="93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TT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cxnSp>
        <p:nvCxnSpPr>
          <p:cNvPr id="58" name="连接符: 肘形 57">
            <a:extLst>
              <a:ext uri="{FF2B5EF4-FFF2-40B4-BE49-F238E27FC236}">
                <a16:creationId xmlns:a16="http://schemas.microsoft.com/office/drawing/2014/main" id="{193B9FE3-40CC-41B5-BAFE-A98902987B83}"/>
              </a:ext>
            </a:extLst>
          </p:cNvPr>
          <p:cNvCxnSpPr>
            <a:cxnSpLocks/>
            <a:stCxn id="27" idx="5"/>
            <a:endCxn id="45" idx="1"/>
          </p:cNvCxnSpPr>
          <p:nvPr/>
        </p:nvCxnSpPr>
        <p:spPr>
          <a:xfrm flipV="1">
            <a:off x="5150145" y="3850928"/>
            <a:ext cx="700545" cy="117289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>
            <a:extLst>
              <a:ext uri="{FF2B5EF4-FFF2-40B4-BE49-F238E27FC236}">
                <a16:creationId xmlns:a16="http://schemas.microsoft.com/office/drawing/2014/main" id="{E91ED286-E6D1-4B81-9AA5-47A059DBCB6F}"/>
              </a:ext>
            </a:extLst>
          </p:cNvPr>
          <p:cNvSpPr txBox="1"/>
          <p:nvPr/>
        </p:nvSpPr>
        <p:spPr>
          <a:xfrm>
            <a:off x="5924484" y="4373881"/>
            <a:ext cx="93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Gill Sans MT" panose="020B0502020104020203" pitchFamily="34" charset="0"/>
              </a:rPr>
              <a:t>XCache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3162C381-25C9-4498-B8E8-FAF9F60DDE83}"/>
              </a:ext>
            </a:extLst>
          </p:cNvPr>
          <p:cNvSpPr txBox="1"/>
          <p:nvPr/>
        </p:nvSpPr>
        <p:spPr>
          <a:xfrm>
            <a:off x="4730684" y="3850928"/>
            <a:ext cx="93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train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711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97973B-FF45-4B80-BBC3-65EA24F88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Design: Data Structures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66B25D-6A01-4D27-A27B-B95C9158E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XModel</a:t>
            </a:r>
            <a:endParaRPr lang="en-US" altLang="zh-CN" dirty="0"/>
          </a:p>
          <a:p>
            <a:pPr lvl="1"/>
            <a:r>
              <a:rPr lang="en-US" altLang="zh-CN" dirty="0"/>
              <a:t>Level 0:  a multi-variate regression model</a:t>
            </a:r>
          </a:p>
          <a:p>
            <a:pPr lvl="1"/>
            <a:r>
              <a:rPr lang="en-US" altLang="zh-CN" dirty="0"/>
              <a:t>Level 1: simple linear regression models</a:t>
            </a:r>
          </a:p>
          <a:p>
            <a:pPr lvl="1"/>
            <a:r>
              <a:rPr lang="en-US" altLang="zh-CN" dirty="0"/>
              <a:t>Demands </a:t>
            </a:r>
            <a:r>
              <a:rPr lang="en-US" altLang="zh-CN" dirty="0">
                <a:solidFill>
                  <a:srgbClr val="DA3838"/>
                </a:solidFill>
              </a:rPr>
              <a:t>sorted positions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TT</a:t>
            </a:r>
          </a:p>
          <a:p>
            <a:pPr lvl="1"/>
            <a:r>
              <a:rPr lang="en-US" altLang="zh-CN" dirty="0"/>
              <a:t>Train(retrain) at the server</a:t>
            </a:r>
          </a:p>
          <a:p>
            <a:pPr lvl="1"/>
            <a:r>
              <a:rPr lang="en-US" altLang="zh-CN" dirty="0"/>
              <a:t>Host at the client</a:t>
            </a:r>
          </a:p>
          <a:p>
            <a:pPr lvl="1"/>
            <a:r>
              <a:rPr lang="en-US" altLang="zh-CN" dirty="0"/>
              <a:t>2-level recursive ML model (</a:t>
            </a:r>
            <a:r>
              <a:rPr lang="en-US" altLang="zh-CN" dirty="0" err="1"/>
              <a:t>XModel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A translation table (TT)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672AE0-5123-40C2-B2AD-5E3DCE82E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C26B86-0CC5-41E5-AF1B-E3992674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551E84B-DE75-4F60-ACC3-2E27AC6CAF1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dirty="0"/>
              <a:t>[1] e.g.  </a:t>
            </a:r>
            <a:r>
              <a:rPr lang="en-US" altLang="zh-CN" dirty="0" err="1"/>
              <a:t>Masstree</a:t>
            </a:r>
            <a:r>
              <a:rPr lang="en-US" altLang="zh-CN" dirty="0"/>
              <a:t> @ EuroSys’12</a:t>
            </a:r>
            <a:r>
              <a:rPr lang="zh-CN" altLang="en-US" dirty="0"/>
              <a:t>  </a:t>
            </a:r>
            <a:r>
              <a:rPr lang="en-US" altLang="zh-CN" dirty="0"/>
              <a:t>DBX</a:t>
            </a:r>
            <a:r>
              <a:rPr lang="zh-CN" altLang="en-US" dirty="0"/>
              <a:t> </a:t>
            </a:r>
            <a:r>
              <a:rPr lang="en-US" altLang="zh-CN" dirty="0"/>
              <a:t>@</a:t>
            </a:r>
            <a:r>
              <a:rPr lang="zh-CN" altLang="en-US" dirty="0"/>
              <a:t> </a:t>
            </a:r>
            <a:r>
              <a:rPr lang="en-US" altLang="zh-CN" dirty="0"/>
              <a:t>EuroSys’14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88DE27D-401B-4EA2-9AEA-AE8C6D0FF705}"/>
              </a:ext>
            </a:extLst>
          </p:cNvPr>
          <p:cNvSpPr/>
          <p:nvPr/>
        </p:nvSpPr>
        <p:spPr>
          <a:xfrm>
            <a:off x="7120454" y="1466850"/>
            <a:ext cx="4114800" cy="44629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362D98B-FED4-4425-9121-C1E4E75F84C3}"/>
              </a:ext>
            </a:extLst>
          </p:cNvPr>
          <p:cNvSpPr txBox="1"/>
          <p:nvPr/>
        </p:nvSpPr>
        <p:spPr>
          <a:xfrm>
            <a:off x="8721584" y="1434042"/>
            <a:ext cx="108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Gill Sans MT" panose="020B0502020104020203" pitchFamily="34" charset="0"/>
              </a:rPr>
              <a:t>Client</a:t>
            </a:r>
            <a:endParaRPr lang="zh-CN" altLang="en-US" sz="2400" dirty="0">
              <a:latin typeface="Gill Sans MT" panose="020B0502020104020203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C2AA249-2A25-4EC0-81AC-E5EDAE4F6930}"/>
              </a:ext>
            </a:extLst>
          </p:cNvPr>
          <p:cNvSpPr/>
          <p:nvPr/>
        </p:nvSpPr>
        <p:spPr>
          <a:xfrm>
            <a:off x="7444843" y="2161878"/>
            <a:ext cx="2165882" cy="326208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59D5F8-C998-4A3C-94C7-E13D6FEDA555}"/>
              </a:ext>
            </a:extLst>
          </p:cNvPr>
          <p:cNvSpPr/>
          <p:nvPr/>
        </p:nvSpPr>
        <p:spPr>
          <a:xfrm>
            <a:off x="7977702" y="2344259"/>
            <a:ext cx="1088234" cy="55943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E83DACE-F4CA-434F-8AA1-4D5F6511262E}"/>
              </a:ext>
            </a:extLst>
          </p:cNvPr>
          <p:cNvSpPr txBox="1"/>
          <p:nvPr/>
        </p:nvSpPr>
        <p:spPr>
          <a:xfrm>
            <a:off x="8050734" y="2451587"/>
            <a:ext cx="93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Gill Sans MT" panose="020B0502020104020203" pitchFamily="34" charset="0"/>
              </a:rPr>
              <a:t>XModel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99A37F0C-92B3-4B57-8A84-0BF4FF8037C0}"/>
              </a:ext>
            </a:extLst>
          </p:cNvPr>
          <p:cNvSpPr/>
          <p:nvPr/>
        </p:nvSpPr>
        <p:spPr>
          <a:xfrm>
            <a:off x="7977702" y="4045219"/>
            <a:ext cx="1088234" cy="55943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53AE9AC9-DCDC-4F91-969E-C968388AA185}"/>
              </a:ext>
            </a:extLst>
          </p:cNvPr>
          <p:cNvSpPr txBox="1"/>
          <p:nvPr/>
        </p:nvSpPr>
        <p:spPr>
          <a:xfrm>
            <a:off x="8050734" y="4114807"/>
            <a:ext cx="93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TT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2B60164E-929E-4030-A108-A1CBDFE05095}"/>
              </a:ext>
            </a:extLst>
          </p:cNvPr>
          <p:cNvSpPr txBox="1"/>
          <p:nvPr/>
        </p:nvSpPr>
        <p:spPr>
          <a:xfrm>
            <a:off x="7510630" y="3302276"/>
            <a:ext cx="2033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DA3838"/>
                </a:solidFill>
                <a:latin typeface="Gill Sans MT" panose="020B0502020104020203" pitchFamily="34" charset="0"/>
              </a:rPr>
              <a:t>Logical</a:t>
            </a:r>
            <a:r>
              <a:rPr lang="en-US" altLang="zh-CN" dirty="0">
                <a:latin typeface="Gill Sans MT" panose="020B0502020104020203" pitchFamily="34" charset="0"/>
              </a:rPr>
              <a:t> Position […]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8C7F52D3-BE24-4C99-81D2-F337D7855577}"/>
              </a:ext>
            </a:extLst>
          </p:cNvPr>
          <p:cNvSpPr txBox="1"/>
          <p:nvPr/>
        </p:nvSpPr>
        <p:spPr>
          <a:xfrm>
            <a:off x="7510630" y="4865008"/>
            <a:ext cx="2033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DA3838"/>
                </a:solidFill>
                <a:latin typeface="Gill Sans MT" panose="020B0502020104020203" pitchFamily="34" charset="0"/>
              </a:rPr>
              <a:t>Actual</a:t>
            </a:r>
            <a:r>
              <a:rPr lang="en-US" altLang="zh-CN" dirty="0">
                <a:latin typeface="Gill Sans MT" panose="020B0502020104020203" pitchFamily="34" charset="0"/>
              </a:rPr>
              <a:t> Position […]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71" name="任意多边形: 形状 70">
            <a:extLst>
              <a:ext uri="{FF2B5EF4-FFF2-40B4-BE49-F238E27FC236}">
                <a16:creationId xmlns:a16="http://schemas.microsoft.com/office/drawing/2014/main" id="{0C68FC6B-3EAD-4FC5-900D-8E7A357DFF12}"/>
              </a:ext>
            </a:extLst>
          </p:cNvPr>
          <p:cNvSpPr/>
          <p:nvPr/>
        </p:nvSpPr>
        <p:spPr>
          <a:xfrm>
            <a:off x="6686550" y="1236725"/>
            <a:ext cx="1714500" cy="1087375"/>
          </a:xfrm>
          <a:custGeom>
            <a:avLst/>
            <a:gdLst>
              <a:gd name="connsiteX0" fmla="*/ 0 w 1714500"/>
              <a:gd name="connsiteY0" fmla="*/ 1525 h 1087375"/>
              <a:gd name="connsiteX1" fmla="*/ 1143000 w 1714500"/>
              <a:gd name="connsiteY1" fmla="*/ 172975 h 1087375"/>
              <a:gd name="connsiteX2" fmla="*/ 1714500 w 1714500"/>
              <a:gd name="connsiteY2" fmla="*/ 1087375 h 108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1087375">
                <a:moveTo>
                  <a:pt x="0" y="1525"/>
                </a:moveTo>
                <a:cubicBezTo>
                  <a:pt x="428625" y="-3238"/>
                  <a:pt x="857250" y="-8000"/>
                  <a:pt x="1143000" y="172975"/>
                </a:cubicBezTo>
                <a:cubicBezTo>
                  <a:pt x="1428750" y="353950"/>
                  <a:pt x="1601788" y="669863"/>
                  <a:pt x="1714500" y="1087375"/>
                </a:cubicBezTo>
              </a:path>
            </a:pathLst>
          </a:custGeom>
          <a:noFill/>
          <a:ln w="63500">
            <a:solidFill>
              <a:srgbClr val="DA3838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03ECAB04-9D4F-4E6F-91BD-BCD59AFF3DBD}"/>
              </a:ext>
            </a:extLst>
          </p:cNvPr>
          <p:cNvCxnSpPr>
            <a:cxnSpLocks/>
            <a:stCxn id="12" idx="2"/>
            <a:endCxn id="65" idx="0"/>
          </p:cNvCxnSpPr>
          <p:nvPr/>
        </p:nvCxnSpPr>
        <p:spPr>
          <a:xfrm>
            <a:off x="8521819" y="2903698"/>
            <a:ext cx="5521" cy="398578"/>
          </a:xfrm>
          <a:prstGeom prst="straightConnector1">
            <a:avLst/>
          </a:prstGeom>
          <a:ln w="38100">
            <a:solidFill>
              <a:srgbClr val="DA38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id="{5087159B-067F-4B8A-83EF-F47074855C72}"/>
              </a:ext>
            </a:extLst>
          </p:cNvPr>
          <p:cNvCxnSpPr>
            <a:cxnSpLocks/>
            <a:stCxn id="65" idx="2"/>
            <a:endCxn id="55" idx="0"/>
          </p:cNvCxnSpPr>
          <p:nvPr/>
        </p:nvCxnSpPr>
        <p:spPr>
          <a:xfrm flipH="1">
            <a:off x="8521819" y="3671608"/>
            <a:ext cx="5521" cy="373611"/>
          </a:xfrm>
          <a:prstGeom prst="straightConnector1">
            <a:avLst/>
          </a:prstGeom>
          <a:ln w="38100">
            <a:solidFill>
              <a:srgbClr val="DA38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F4FDD695-3230-4702-BB0D-7BC8EF1A0E74}"/>
              </a:ext>
            </a:extLst>
          </p:cNvPr>
          <p:cNvCxnSpPr>
            <a:cxnSpLocks/>
            <a:stCxn id="55" idx="2"/>
            <a:endCxn id="68" idx="0"/>
          </p:cNvCxnSpPr>
          <p:nvPr/>
        </p:nvCxnSpPr>
        <p:spPr>
          <a:xfrm>
            <a:off x="8521819" y="4604658"/>
            <a:ext cx="5521" cy="260350"/>
          </a:xfrm>
          <a:prstGeom prst="straightConnector1">
            <a:avLst/>
          </a:prstGeom>
          <a:ln w="38100">
            <a:solidFill>
              <a:srgbClr val="DA38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任意多边形: 形状 85">
            <a:extLst>
              <a:ext uri="{FF2B5EF4-FFF2-40B4-BE49-F238E27FC236}">
                <a16:creationId xmlns:a16="http://schemas.microsoft.com/office/drawing/2014/main" id="{39B25EE5-9CDA-4EDE-A146-77D16C8DEBA6}"/>
              </a:ext>
            </a:extLst>
          </p:cNvPr>
          <p:cNvSpPr/>
          <p:nvPr/>
        </p:nvSpPr>
        <p:spPr>
          <a:xfrm rot="6313574">
            <a:off x="6831936" y="5222500"/>
            <a:ext cx="1601926" cy="1257931"/>
          </a:xfrm>
          <a:custGeom>
            <a:avLst/>
            <a:gdLst>
              <a:gd name="connsiteX0" fmla="*/ 0 w 1714500"/>
              <a:gd name="connsiteY0" fmla="*/ 1525 h 1087375"/>
              <a:gd name="connsiteX1" fmla="*/ 1143000 w 1714500"/>
              <a:gd name="connsiteY1" fmla="*/ 172975 h 1087375"/>
              <a:gd name="connsiteX2" fmla="*/ 1714500 w 1714500"/>
              <a:gd name="connsiteY2" fmla="*/ 1087375 h 108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1087375">
                <a:moveTo>
                  <a:pt x="0" y="1525"/>
                </a:moveTo>
                <a:cubicBezTo>
                  <a:pt x="428625" y="-3238"/>
                  <a:pt x="857250" y="-8000"/>
                  <a:pt x="1143000" y="172975"/>
                </a:cubicBezTo>
                <a:cubicBezTo>
                  <a:pt x="1428750" y="353950"/>
                  <a:pt x="1601788" y="669863"/>
                  <a:pt x="1714500" y="1087375"/>
                </a:cubicBezTo>
              </a:path>
            </a:pathLst>
          </a:custGeom>
          <a:noFill/>
          <a:ln w="63500">
            <a:solidFill>
              <a:srgbClr val="DA3838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FC05DFBE-AC71-4D98-BDCB-34CECB0E759A}"/>
              </a:ext>
            </a:extLst>
          </p:cNvPr>
          <p:cNvCxnSpPr>
            <a:cxnSpLocks/>
          </p:cNvCxnSpPr>
          <p:nvPr/>
        </p:nvCxnSpPr>
        <p:spPr>
          <a:xfrm flipH="1">
            <a:off x="9078773" y="2108087"/>
            <a:ext cx="785812" cy="23617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474501CC-F241-4743-830B-39186373188B}"/>
              </a:ext>
            </a:extLst>
          </p:cNvPr>
          <p:cNvCxnSpPr>
            <a:cxnSpLocks/>
          </p:cNvCxnSpPr>
          <p:nvPr/>
        </p:nvCxnSpPr>
        <p:spPr>
          <a:xfrm flipH="1" flipV="1">
            <a:off x="9057911" y="2903698"/>
            <a:ext cx="790939" cy="21566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90F6A6A0-B876-4CEF-AE55-28683371B32D}"/>
              </a:ext>
            </a:extLst>
          </p:cNvPr>
          <p:cNvCxnSpPr>
            <a:cxnSpLocks/>
          </p:cNvCxnSpPr>
          <p:nvPr/>
        </p:nvCxnSpPr>
        <p:spPr>
          <a:xfrm flipH="1">
            <a:off x="9078773" y="3812237"/>
            <a:ext cx="785812" cy="23617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0D672C34-2E37-4229-BB16-DE06D6B87DC9}"/>
              </a:ext>
            </a:extLst>
          </p:cNvPr>
          <p:cNvCxnSpPr>
            <a:cxnSpLocks/>
          </p:cNvCxnSpPr>
          <p:nvPr/>
        </p:nvCxnSpPr>
        <p:spPr>
          <a:xfrm flipH="1" flipV="1">
            <a:off x="9057911" y="4607848"/>
            <a:ext cx="790939" cy="21566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: 圆角 117">
            <a:extLst>
              <a:ext uri="{FF2B5EF4-FFF2-40B4-BE49-F238E27FC236}">
                <a16:creationId xmlns:a16="http://schemas.microsoft.com/office/drawing/2014/main" id="{E8B1D060-1F09-4DE9-B889-364AEDD900FA}"/>
              </a:ext>
            </a:extLst>
          </p:cNvPr>
          <p:cNvSpPr/>
          <p:nvPr/>
        </p:nvSpPr>
        <p:spPr>
          <a:xfrm>
            <a:off x="9809818" y="2108087"/>
            <a:ext cx="2165882" cy="10112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DA44BAD4-A787-466D-ACFE-483472CF419F}"/>
              </a:ext>
            </a:extLst>
          </p:cNvPr>
          <p:cNvSpPr/>
          <p:nvPr/>
        </p:nvSpPr>
        <p:spPr>
          <a:xfrm>
            <a:off x="10746318" y="2327469"/>
            <a:ext cx="519104" cy="2668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61DE6454-50B0-482E-9A88-F0631A841679}"/>
              </a:ext>
            </a:extLst>
          </p:cNvPr>
          <p:cNvSpPr/>
          <p:nvPr/>
        </p:nvSpPr>
        <p:spPr>
          <a:xfrm>
            <a:off x="10247561" y="2736362"/>
            <a:ext cx="308114" cy="2090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C662CC1C-0C0D-459B-9C02-EAF846C2F3F1}"/>
              </a:ext>
            </a:extLst>
          </p:cNvPr>
          <p:cNvSpPr/>
          <p:nvPr/>
        </p:nvSpPr>
        <p:spPr>
          <a:xfrm>
            <a:off x="10681465" y="2736362"/>
            <a:ext cx="308114" cy="2090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6028ED0A-FEAE-4997-A101-A61E9BAD16D3}"/>
              </a:ext>
            </a:extLst>
          </p:cNvPr>
          <p:cNvSpPr/>
          <p:nvPr/>
        </p:nvSpPr>
        <p:spPr>
          <a:xfrm>
            <a:off x="11343402" y="2736362"/>
            <a:ext cx="308114" cy="2090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9" name="连接符: 肘形 118">
            <a:extLst>
              <a:ext uri="{FF2B5EF4-FFF2-40B4-BE49-F238E27FC236}">
                <a16:creationId xmlns:a16="http://schemas.microsoft.com/office/drawing/2014/main" id="{EE706F5B-14B6-4E73-9F2D-7F69B00DA609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412150" y="2449562"/>
            <a:ext cx="334168" cy="232278"/>
          </a:xfrm>
          <a:prstGeom prst="bentConnector2">
            <a:avLst/>
          </a:prstGeom>
          <a:ln w="38100">
            <a:solidFill>
              <a:schemeClr val="tx1"/>
            </a:solidFill>
            <a:prstDash val="solid"/>
            <a:headEnd type="none" w="med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连接符: 肘形 121">
            <a:extLst>
              <a:ext uri="{FF2B5EF4-FFF2-40B4-BE49-F238E27FC236}">
                <a16:creationId xmlns:a16="http://schemas.microsoft.com/office/drawing/2014/main" id="{3886C7AF-4CE2-4A34-8DF0-25B74B51A2E1}"/>
              </a:ext>
            </a:extLst>
          </p:cNvPr>
          <p:cNvCxnSpPr>
            <a:cxnSpLocks/>
            <a:stCxn id="105" idx="3"/>
          </p:cNvCxnSpPr>
          <p:nvPr/>
        </p:nvCxnSpPr>
        <p:spPr>
          <a:xfrm>
            <a:off x="11265422" y="2460900"/>
            <a:ext cx="232037" cy="220940"/>
          </a:xfrm>
          <a:prstGeom prst="bentConnector2">
            <a:avLst/>
          </a:prstGeom>
          <a:ln w="38100">
            <a:solidFill>
              <a:schemeClr val="tx1"/>
            </a:solidFill>
            <a:prstDash val="solid"/>
            <a:headEnd type="none" w="med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文本框 125">
            <a:extLst>
              <a:ext uri="{FF2B5EF4-FFF2-40B4-BE49-F238E27FC236}">
                <a16:creationId xmlns:a16="http://schemas.microsoft.com/office/drawing/2014/main" id="{38E96B3E-8ED3-4243-91F1-C5AD73000D4D}"/>
              </a:ext>
            </a:extLst>
          </p:cNvPr>
          <p:cNvSpPr txBox="1"/>
          <p:nvPr/>
        </p:nvSpPr>
        <p:spPr>
          <a:xfrm>
            <a:off x="10939103" y="2604717"/>
            <a:ext cx="425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Gill Sans MT" panose="020B0502020104020203" pitchFamily="34" charset="0"/>
              </a:rPr>
              <a:t>…</a:t>
            </a:r>
            <a:endParaRPr lang="zh-CN" altLang="en-US" dirty="0"/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AEA822B0-A551-431E-B56E-DF2A5BA63402}"/>
              </a:ext>
            </a:extLst>
          </p:cNvPr>
          <p:cNvSpPr txBox="1"/>
          <p:nvPr/>
        </p:nvSpPr>
        <p:spPr>
          <a:xfrm>
            <a:off x="10800911" y="2335342"/>
            <a:ext cx="4253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Gill Sans MT" panose="020B0502020104020203" pitchFamily="34" charset="0"/>
              </a:rPr>
              <a:t>NN</a:t>
            </a:r>
            <a:endParaRPr lang="zh-CN" altLang="en-US" sz="1200" dirty="0"/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9A235ED9-4E65-45D8-BCEA-F80D7C3B43BF}"/>
              </a:ext>
            </a:extLst>
          </p:cNvPr>
          <p:cNvSpPr txBox="1"/>
          <p:nvPr/>
        </p:nvSpPr>
        <p:spPr>
          <a:xfrm>
            <a:off x="10657580" y="2697050"/>
            <a:ext cx="4253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Gill Sans MT" panose="020B0502020104020203" pitchFamily="34" charset="0"/>
              </a:rPr>
              <a:t>LR</a:t>
            </a:r>
            <a:endParaRPr lang="zh-CN" altLang="en-US" sz="1200" dirty="0"/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26A3BA4C-042B-4B34-987F-890663F892CE}"/>
              </a:ext>
            </a:extLst>
          </p:cNvPr>
          <p:cNvSpPr txBox="1"/>
          <p:nvPr/>
        </p:nvSpPr>
        <p:spPr>
          <a:xfrm>
            <a:off x="10227008" y="2697050"/>
            <a:ext cx="4253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Gill Sans MT" panose="020B0502020104020203" pitchFamily="34" charset="0"/>
              </a:rPr>
              <a:t>LR</a:t>
            </a:r>
            <a:endParaRPr lang="zh-CN" altLang="en-US" sz="1200" dirty="0"/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DDDDC37E-ABFA-4CA4-9926-7082C61F52BC}"/>
              </a:ext>
            </a:extLst>
          </p:cNvPr>
          <p:cNvSpPr txBox="1"/>
          <p:nvPr/>
        </p:nvSpPr>
        <p:spPr>
          <a:xfrm>
            <a:off x="11318307" y="2697050"/>
            <a:ext cx="4253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Gill Sans MT" panose="020B0502020104020203" pitchFamily="34" charset="0"/>
              </a:rPr>
              <a:t>LR</a:t>
            </a:r>
            <a:endParaRPr lang="zh-CN" altLang="en-US" sz="1200" dirty="0"/>
          </a:p>
        </p:txBody>
      </p:sp>
      <p:sp>
        <p:nvSpPr>
          <p:cNvPr id="131" name="矩形: 圆角 130">
            <a:extLst>
              <a:ext uri="{FF2B5EF4-FFF2-40B4-BE49-F238E27FC236}">
                <a16:creationId xmlns:a16="http://schemas.microsoft.com/office/drawing/2014/main" id="{395D7C33-4273-4B45-B24F-4C5302D82CDD}"/>
              </a:ext>
            </a:extLst>
          </p:cNvPr>
          <p:cNvSpPr/>
          <p:nvPr/>
        </p:nvSpPr>
        <p:spPr>
          <a:xfrm>
            <a:off x="9809818" y="3819300"/>
            <a:ext cx="2165882" cy="10112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CCD60FD9-A8E7-430C-838A-C5CD89763AD5}"/>
              </a:ext>
            </a:extLst>
          </p:cNvPr>
          <p:cNvSpPr/>
          <p:nvPr/>
        </p:nvSpPr>
        <p:spPr>
          <a:xfrm>
            <a:off x="11138166" y="4114982"/>
            <a:ext cx="602515" cy="3691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B69DEB67-692B-4356-B05C-DDDF8042FB53}"/>
              </a:ext>
            </a:extLst>
          </p:cNvPr>
          <p:cNvSpPr/>
          <p:nvPr/>
        </p:nvSpPr>
        <p:spPr>
          <a:xfrm>
            <a:off x="11716738" y="4283122"/>
            <a:ext cx="50236" cy="502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4" name="直接箭头连接符 143">
            <a:extLst>
              <a:ext uri="{FF2B5EF4-FFF2-40B4-BE49-F238E27FC236}">
                <a16:creationId xmlns:a16="http://schemas.microsoft.com/office/drawing/2014/main" id="{B6A2D06E-B249-4234-8D2F-9D61AB2A1D95}"/>
              </a:ext>
            </a:extLst>
          </p:cNvPr>
          <p:cNvCxnSpPr>
            <a:cxnSpLocks/>
          </p:cNvCxnSpPr>
          <p:nvPr/>
        </p:nvCxnSpPr>
        <p:spPr>
          <a:xfrm>
            <a:off x="11741856" y="4306826"/>
            <a:ext cx="34090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矩形 144">
            <a:extLst>
              <a:ext uri="{FF2B5EF4-FFF2-40B4-BE49-F238E27FC236}">
                <a16:creationId xmlns:a16="http://schemas.microsoft.com/office/drawing/2014/main" id="{3102A0A6-0EDB-494A-A444-A122B6FF1B24}"/>
              </a:ext>
            </a:extLst>
          </p:cNvPr>
          <p:cNvSpPr/>
          <p:nvPr/>
        </p:nvSpPr>
        <p:spPr>
          <a:xfrm>
            <a:off x="10534476" y="4114982"/>
            <a:ext cx="602515" cy="3691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02ED6CB5-202A-440E-9627-867019F221CF}"/>
              </a:ext>
            </a:extLst>
          </p:cNvPr>
          <p:cNvSpPr/>
          <p:nvPr/>
        </p:nvSpPr>
        <p:spPr>
          <a:xfrm>
            <a:off x="9926361" y="4114982"/>
            <a:ext cx="602515" cy="3691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F5F68879-F249-4E8F-A4C2-D2D6F55D82A4}"/>
              </a:ext>
            </a:extLst>
          </p:cNvPr>
          <p:cNvSpPr txBox="1"/>
          <p:nvPr/>
        </p:nvSpPr>
        <p:spPr>
          <a:xfrm>
            <a:off x="10022110" y="4160973"/>
            <a:ext cx="6025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Gill Sans MT" panose="020B0502020104020203" pitchFamily="34" charset="0"/>
              </a:rPr>
              <a:t>ALN</a:t>
            </a:r>
            <a:endParaRPr lang="zh-CN" altLang="en-US" sz="1200" dirty="0"/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8158E757-08A6-4EB4-9D4F-783594340F2D}"/>
              </a:ext>
            </a:extLst>
          </p:cNvPr>
          <p:cNvSpPr txBox="1"/>
          <p:nvPr/>
        </p:nvSpPr>
        <p:spPr>
          <a:xfrm>
            <a:off x="10555168" y="4160973"/>
            <a:ext cx="6025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Gill Sans MT" panose="020B0502020104020203" pitchFamily="34" charset="0"/>
              </a:rPr>
              <a:t>INCA</a:t>
            </a:r>
            <a:endParaRPr lang="zh-CN" altLang="en-US" sz="1200" dirty="0"/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11750231-700B-43EC-B24E-959AB3345701}"/>
              </a:ext>
            </a:extLst>
          </p:cNvPr>
          <p:cNvSpPr txBox="1"/>
          <p:nvPr/>
        </p:nvSpPr>
        <p:spPr>
          <a:xfrm>
            <a:off x="11148003" y="4160973"/>
            <a:ext cx="6025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Gill Sans MT" panose="020B0502020104020203" pitchFamily="34" charset="0"/>
              </a:rPr>
              <a:t>CNT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21917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Outline</a:t>
            </a:r>
            <a:endParaRPr lang="zh-CN" altLang="en-US" sz="40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Background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Motivation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Design and Implementation</a:t>
            </a:r>
          </a:p>
          <a:p>
            <a:r>
              <a:rPr lang="en-US" altLang="zh-CN" dirty="0"/>
              <a:t>Evaluation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lang="zh-CN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B12A-C242-4D91-9624-C6609569FBE7}" type="datetime1">
              <a:rPr lang="en-US" altLang="zh-CN" smtClean="0"/>
              <a:t>3/3/2021</a:t>
            </a:fld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275C822-6F68-4DD2-8D74-CC45359A887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805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63C62-5188-4E26-B65C-CF6D0896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Evaluation of </a:t>
            </a:r>
            <a:r>
              <a:rPr lang="en-US" altLang="zh-CN" dirty="0" err="1"/>
              <a:t>XStore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929EED-AAA3-4E27-A351-4EBF069E4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Experimental Setup</a:t>
            </a:r>
          </a:p>
          <a:p>
            <a:pPr lvl="1"/>
            <a:r>
              <a:rPr lang="en-US" altLang="zh-CN" dirty="0"/>
              <a:t>Testbed</a:t>
            </a:r>
          </a:p>
          <a:p>
            <a:pPr lvl="2"/>
            <a:r>
              <a:rPr lang="en-US" altLang="zh-CN" dirty="0"/>
              <a:t>1 server machine and (up to) 15 client machines</a:t>
            </a:r>
          </a:p>
          <a:p>
            <a:pPr lvl="2"/>
            <a:r>
              <a:rPr lang="en-US" altLang="zh-CN" dirty="0"/>
              <a:t>CPU: 2 12-core Intel Xeon CPUs in each machine</a:t>
            </a:r>
          </a:p>
          <a:p>
            <a:pPr lvl="2"/>
            <a:r>
              <a:rPr lang="en-US" altLang="zh-CN" dirty="0"/>
              <a:t>RAM: 128GB</a:t>
            </a:r>
          </a:p>
          <a:p>
            <a:pPr lvl="2"/>
            <a:r>
              <a:rPr lang="en-US" altLang="zh-CN" dirty="0"/>
              <a:t>RNIC: 2 ConnectX-4 100Gbps IB RNICs</a:t>
            </a:r>
          </a:p>
          <a:p>
            <a:pPr lvl="1"/>
            <a:r>
              <a:rPr lang="en-US" altLang="zh-CN" dirty="0"/>
              <a:t>Workloads</a:t>
            </a:r>
          </a:p>
          <a:p>
            <a:pPr lvl="2"/>
            <a:r>
              <a:rPr lang="en-US" altLang="zh-CN" dirty="0"/>
              <a:t>YCSB</a:t>
            </a:r>
          </a:p>
          <a:p>
            <a:pPr lvl="2"/>
            <a:r>
              <a:rPr lang="en-US" altLang="zh-CN" dirty="0"/>
              <a:t>Production workloads from Nutanix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9E04F5-D635-4377-AFAD-8152D957A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49FA95-575C-48C5-A0CD-65096F969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D473EC-D714-4E7F-8814-802665ADB4C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715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4137B4-769E-4D5F-8ACA-38824E67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Evaluation of </a:t>
            </a:r>
            <a:r>
              <a:rPr lang="en-US" altLang="zh-CN" dirty="0" err="1"/>
              <a:t>XStore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8F3EB7-67C2-4DB7-A14A-64874CDF2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Answer the following questions:</a:t>
            </a:r>
          </a:p>
          <a:p>
            <a:pPr lvl="1"/>
            <a:r>
              <a:rPr lang="en-US" altLang="zh-CN" dirty="0"/>
              <a:t>Comparing to server-centric designs?</a:t>
            </a:r>
          </a:p>
          <a:p>
            <a:pPr lvl="1"/>
            <a:r>
              <a:rPr lang="en-US" altLang="zh-CN" dirty="0"/>
              <a:t>Comparing to client-direct designs?</a:t>
            </a:r>
          </a:p>
          <a:p>
            <a:pPr lvl="1"/>
            <a:r>
              <a:rPr lang="en-US" altLang="zh-CN" dirty="0"/>
              <a:t>Does </a:t>
            </a:r>
            <a:r>
              <a:rPr lang="en-US" altLang="zh-CN" dirty="0" err="1"/>
              <a:t>Xstore</a:t>
            </a:r>
            <a:r>
              <a:rPr lang="en-US" altLang="zh-CN" dirty="0"/>
              <a:t> provide better trade-off?</a:t>
            </a:r>
          </a:p>
          <a:p>
            <a:r>
              <a:rPr lang="en-US" altLang="zh-CN" dirty="0"/>
              <a:t>Compare targets</a:t>
            </a:r>
          </a:p>
          <a:p>
            <a:pPr lvl="1"/>
            <a:r>
              <a:rPr lang="en-US" altLang="zh-CN" dirty="0" err="1"/>
              <a:t>DrTM</a:t>
            </a:r>
            <a:r>
              <a:rPr lang="en-US" altLang="zh-CN" dirty="0"/>
              <a:t>-Tree @ </a:t>
            </a:r>
            <a:r>
              <a:rPr lang="en-US" altLang="zh-CN" dirty="0" err="1"/>
              <a:t>Eurosys</a:t>
            </a:r>
            <a:r>
              <a:rPr lang="en-US" altLang="zh-CN" dirty="0"/>
              <a:t> ’16</a:t>
            </a:r>
          </a:p>
          <a:p>
            <a:pPr lvl="1"/>
            <a:r>
              <a:rPr lang="en-US" altLang="zh-CN" dirty="0" err="1"/>
              <a:t>eRPC+Masstree</a:t>
            </a:r>
            <a:r>
              <a:rPr lang="en-US" altLang="zh-CN" dirty="0"/>
              <a:t>(EMT) @ NSDI ’19</a:t>
            </a:r>
          </a:p>
          <a:p>
            <a:pPr lvl="1"/>
            <a:r>
              <a:rPr lang="en-US" altLang="zh-CN" dirty="0"/>
              <a:t>Cell @ ATC ‘16</a:t>
            </a:r>
          </a:p>
          <a:p>
            <a:pPr lvl="1"/>
            <a:r>
              <a:rPr lang="en-US" altLang="zh-CN" dirty="0"/>
              <a:t>RDMA-</a:t>
            </a:r>
            <a:r>
              <a:rPr lang="en-US" altLang="zh-CN" dirty="0" err="1"/>
              <a:t>Memached</a:t>
            </a:r>
            <a:r>
              <a:rPr lang="en-US" altLang="zh-CN" dirty="0"/>
              <a:t>(RMC)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12350A-1DFE-4CEC-A858-4F965792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2FA611-3BF3-488F-B165-6615C40B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CAA3A8-BC2D-47DF-81FE-50484EF595B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E5A8B47-F500-4D31-8A72-C30B11A56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538" t="4866" r="4917" b="76637"/>
          <a:stretch/>
        </p:blipFill>
        <p:spPr>
          <a:xfrm>
            <a:off x="7009391" y="3695400"/>
            <a:ext cx="2076226" cy="82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40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4137B4-769E-4D5F-8ACA-38824E67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YCSB Performance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8F3EB7-67C2-4DB7-A14A-64874CDF2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12350A-1DFE-4CEC-A858-4F965792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2FA611-3BF3-488F-B165-6615C40B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CAA3A8-BC2D-47DF-81FE-50484EF595B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9947C55-75EF-4BBE-A8BB-722C2CDE9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80" y="1729259"/>
            <a:ext cx="6581688" cy="447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70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4137B4-769E-4D5F-8ACA-38824E67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YCSB Performance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8F3EB7-67C2-4DB7-A14A-64874CDF2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Read-only workload (C)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12350A-1DFE-4CEC-A858-4F965792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2FA611-3BF3-488F-B165-6615C40B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CAA3A8-BC2D-47DF-81FE-50484EF595B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9947C55-75EF-4BBE-A8BB-722C2CDE9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380" y="1729259"/>
            <a:ext cx="6581688" cy="44779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9EBF794-6900-40E0-8BE0-1243BD75CE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538" t="4866" r="4917" b="76637"/>
          <a:stretch/>
        </p:blipFill>
        <p:spPr>
          <a:xfrm>
            <a:off x="5228216" y="1947133"/>
            <a:ext cx="2076226" cy="8283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9E481A0-EE76-4273-9117-4842A90391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83" t="7966" r="46106" b="55518"/>
          <a:stretch/>
        </p:blipFill>
        <p:spPr>
          <a:xfrm>
            <a:off x="3625327" y="2097741"/>
            <a:ext cx="968188" cy="163516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8D81961-8E6F-4323-9F42-F412706DB0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83" t="52973" r="46106" b="12575"/>
          <a:stretch/>
        </p:blipFill>
        <p:spPr>
          <a:xfrm>
            <a:off x="3625327" y="4101386"/>
            <a:ext cx="968188" cy="1542778"/>
          </a:xfrm>
          <a:prstGeom prst="rect">
            <a:avLst/>
          </a:prstGeom>
        </p:spPr>
      </p:pic>
      <p:sp>
        <p:nvSpPr>
          <p:cNvPr id="11" name="对话气泡: 矩形 10">
            <a:extLst>
              <a:ext uri="{FF2B5EF4-FFF2-40B4-BE49-F238E27FC236}">
                <a16:creationId xmlns:a16="http://schemas.microsoft.com/office/drawing/2014/main" id="{93ACC448-9FD0-459D-B5C0-C11D61AB208D}"/>
              </a:ext>
            </a:extLst>
          </p:cNvPr>
          <p:cNvSpPr/>
          <p:nvPr/>
        </p:nvSpPr>
        <p:spPr>
          <a:xfrm>
            <a:off x="5859873" y="3553929"/>
            <a:ext cx="5864430" cy="1377892"/>
          </a:xfrm>
          <a:custGeom>
            <a:avLst/>
            <a:gdLst>
              <a:gd name="connsiteX0" fmla="*/ 0 w 5864430"/>
              <a:gd name="connsiteY0" fmla="*/ 0 h 1377892"/>
              <a:gd name="connsiteX1" fmla="*/ 977405 w 5864430"/>
              <a:gd name="connsiteY1" fmla="*/ 0 h 1377892"/>
              <a:gd name="connsiteX2" fmla="*/ 960652 w 5864430"/>
              <a:gd name="connsiteY2" fmla="*/ -590316 h 1377892"/>
              <a:gd name="connsiteX3" fmla="*/ 2443513 w 5864430"/>
              <a:gd name="connsiteY3" fmla="*/ 0 h 1377892"/>
              <a:gd name="connsiteX4" fmla="*/ 5864430 w 5864430"/>
              <a:gd name="connsiteY4" fmla="*/ 0 h 1377892"/>
              <a:gd name="connsiteX5" fmla="*/ 5864430 w 5864430"/>
              <a:gd name="connsiteY5" fmla="*/ 229649 h 1377892"/>
              <a:gd name="connsiteX6" fmla="*/ 5864430 w 5864430"/>
              <a:gd name="connsiteY6" fmla="*/ 229649 h 1377892"/>
              <a:gd name="connsiteX7" fmla="*/ 5864430 w 5864430"/>
              <a:gd name="connsiteY7" fmla="*/ 574122 h 1377892"/>
              <a:gd name="connsiteX8" fmla="*/ 5864430 w 5864430"/>
              <a:gd name="connsiteY8" fmla="*/ 1377892 h 1377892"/>
              <a:gd name="connsiteX9" fmla="*/ 2443513 w 5864430"/>
              <a:gd name="connsiteY9" fmla="*/ 1377892 h 1377892"/>
              <a:gd name="connsiteX10" fmla="*/ 977405 w 5864430"/>
              <a:gd name="connsiteY10" fmla="*/ 1377892 h 1377892"/>
              <a:gd name="connsiteX11" fmla="*/ 977405 w 5864430"/>
              <a:gd name="connsiteY11" fmla="*/ 1377892 h 1377892"/>
              <a:gd name="connsiteX12" fmla="*/ 0 w 5864430"/>
              <a:gd name="connsiteY12" fmla="*/ 1377892 h 1377892"/>
              <a:gd name="connsiteX13" fmla="*/ 0 w 5864430"/>
              <a:gd name="connsiteY13" fmla="*/ 574122 h 1377892"/>
              <a:gd name="connsiteX14" fmla="*/ 0 w 5864430"/>
              <a:gd name="connsiteY14" fmla="*/ 229649 h 1377892"/>
              <a:gd name="connsiteX15" fmla="*/ 0 w 5864430"/>
              <a:gd name="connsiteY15" fmla="*/ 229649 h 1377892"/>
              <a:gd name="connsiteX16" fmla="*/ 0 w 5864430"/>
              <a:gd name="connsiteY16" fmla="*/ 0 h 1377892"/>
              <a:gd name="connsiteX0" fmla="*/ 0 w 5864430"/>
              <a:gd name="connsiteY0" fmla="*/ 0 h 1377892"/>
              <a:gd name="connsiteX1" fmla="*/ 977405 w 5864430"/>
              <a:gd name="connsiteY1" fmla="*/ 0 h 1377892"/>
              <a:gd name="connsiteX2" fmla="*/ 2443513 w 5864430"/>
              <a:gd name="connsiteY2" fmla="*/ 0 h 1377892"/>
              <a:gd name="connsiteX3" fmla="*/ 5864430 w 5864430"/>
              <a:gd name="connsiteY3" fmla="*/ 0 h 1377892"/>
              <a:gd name="connsiteX4" fmla="*/ 5864430 w 5864430"/>
              <a:gd name="connsiteY4" fmla="*/ 229649 h 1377892"/>
              <a:gd name="connsiteX5" fmla="*/ 5864430 w 5864430"/>
              <a:gd name="connsiteY5" fmla="*/ 229649 h 1377892"/>
              <a:gd name="connsiteX6" fmla="*/ 5864430 w 5864430"/>
              <a:gd name="connsiteY6" fmla="*/ 574122 h 1377892"/>
              <a:gd name="connsiteX7" fmla="*/ 5864430 w 5864430"/>
              <a:gd name="connsiteY7" fmla="*/ 1377892 h 1377892"/>
              <a:gd name="connsiteX8" fmla="*/ 2443513 w 5864430"/>
              <a:gd name="connsiteY8" fmla="*/ 1377892 h 1377892"/>
              <a:gd name="connsiteX9" fmla="*/ 977405 w 5864430"/>
              <a:gd name="connsiteY9" fmla="*/ 1377892 h 1377892"/>
              <a:gd name="connsiteX10" fmla="*/ 977405 w 5864430"/>
              <a:gd name="connsiteY10" fmla="*/ 1377892 h 1377892"/>
              <a:gd name="connsiteX11" fmla="*/ 0 w 5864430"/>
              <a:gd name="connsiteY11" fmla="*/ 1377892 h 1377892"/>
              <a:gd name="connsiteX12" fmla="*/ 0 w 5864430"/>
              <a:gd name="connsiteY12" fmla="*/ 574122 h 1377892"/>
              <a:gd name="connsiteX13" fmla="*/ 0 w 5864430"/>
              <a:gd name="connsiteY13" fmla="*/ 229649 h 1377892"/>
              <a:gd name="connsiteX14" fmla="*/ 0 w 5864430"/>
              <a:gd name="connsiteY14" fmla="*/ 229649 h 1377892"/>
              <a:gd name="connsiteX15" fmla="*/ 0 w 5864430"/>
              <a:gd name="connsiteY15" fmla="*/ 0 h 137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64430" h="1377892">
                <a:moveTo>
                  <a:pt x="0" y="0"/>
                </a:moveTo>
                <a:lnTo>
                  <a:pt x="977405" y="0"/>
                </a:lnTo>
                <a:lnTo>
                  <a:pt x="2443513" y="0"/>
                </a:lnTo>
                <a:lnTo>
                  <a:pt x="5864430" y="0"/>
                </a:lnTo>
                <a:lnTo>
                  <a:pt x="5864430" y="229649"/>
                </a:lnTo>
                <a:lnTo>
                  <a:pt x="5864430" y="229649"/>
                </a:lnTo>
                <a:lnTo>
                  <a:pt x="5864430" y="574122"/>
                </a:lnTo>
                <a:lnTo>
                  <a:pt x="5864430" y="1377892"/>
                </a:lnTo>
                <a:lnTo>
                  <a:pt x="2443513" y="1377892"/>
                </a:lnTo>
                <a:lnTo>
                  <a:pt x="977405" y="1377892"/>
                </a:lnTo>
                <a:lnTo>
                  <a:pt x="977405" y="1377892"/>
                </a:lnTo>
                <a:lnTo>
                  <a:pt x="0" y="1377892"/>
                </a:lnTo>
                <a:lnTo>
                  <a:pt x="0" y="574122"/>
                </a:lnTo>
                <a:lnTo>
                  <a:pt x="0" y="229649"/>
                </a:lnTo>
                <a:lnTo>
                  <a:pt x="0" y="2296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63500">
            <a:solidFill>
              <a:schemeClr val="bg1"/>
            </a:solidFill>
          </a:ln>
          <a:effectLst>
            <a:outerShdw blurRad="2159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Gill Sans MT" panose="020B0502020104020203" pitchFamily="34" charset="0"/>
              </a:rPr>
              <a:t>Bottlenecked by </a:t>
            </a:r>
            <a:r>
              <a:rPr lang="en-US" altLang="zh-CN" sz="28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CPU synchronizations</a:t>
            </a:r>
            <a:r>
              <a:rPr lang="en-US" altLang="zh-CN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 </a:t>
            </a:r>
            <a:endParaRPr lang="zh-CN" altLang="en-US" i="1" dirty="0">
              <a:solidFill>
                <a:schemeClr val="accent4">
                  <a:lumMod val="60000"/>
                  <a:lumOff val="40000"/>
                </a:schemeClr>
              </a:solidFill>
              <a:latin typeface="Gill Sans MT" panose="020B0502020104020203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C616408-F100-44AE-88E3-23F6893C1F7C}"/>
              </a:ext>
            </a:extLst>
          </p:cNvPr>
          <p:cNvCxnSpPr/>
          <p:nvPr/>
        </p:nvCxnSpPr>
        <p:spPr>
          <a:xfrm>
            <a:off x="2942450" y="3335728"/>
            <a:ext cx="2917423" cy="0"/>
          </a:xfrm>
          <a:prstGeom prst="line">
            <a:avLst/>
          </a:prstGeom>
          <a:ln w="25400">
            <a:solidFill>
              <a:srgbClr val="DA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1635204-70DA-4C45-B835-74E9A3F57ACF}"/>
              </a:ext>
            </a:extLst>
          </p:cNvPr>
          <p:cNvCxnSpPr/>
          <p:nvPr/>
        </p:nvCxnSpPr>
        <p:spPr>
          <a:xfrm>
            <a:off x="2942450" y="5200307"/>
            <a:ext cx="2917423" cy="0"/>
          </a:xfrm>
          <a:prstGeom prst="line">
            <a:avLst/>
          </a:prstGeom>
          <a:ln w="25400">
            <a:solidFill>
              <a:srgbClr val="DA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ECD9662-F714-4521-B4DE-758DA3B62A24}"/>
              </a:ext>
            </a:extLst>
          </p:cNvPr>
          <p:cNvCxnSpPr>
            <a:cxnSpLocks/>
          </p:cNvCxnSpPr>
          <p:nvPr/>
        </p:nvCxnSpPr>
        <p:spPr>
          <a:xfrm flipH="1">
            <a:off x="5480517" y="4975142"/>
            <a:ext cx="785812" cy="23617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220F116-DA7F-4F02-B8B9-4833C93FC271}"/>
              </a:ext>
            </a:extLst>
          </p:cNvPr>
          <p:cNvCxnSpPr>
            <a:cxnSpLocks/>
          </p:cNvCxnSpPr>
          <p:nvPr/>
        </p:nvCxnSpPr>
        <p:spPr>
          <a:xfrm flipH="1" flipV="1">
            <a:off x="5618349" y="3372885"/>
            <a:ext cx="790939" cy="21566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>
            <a:extLst>
              <a:ext uri="{FF2B5EF4-FFF2-40B4-BE49-F238E27FC236}">
                <a16:creationId xmlns:a16="http://schemas.microsoft.com/office/drawing/2014/main" id="{D09AB421-7DC9-47FF-8D5A-5E7AB6C928FF}"/>
              </a:ext>
            </a:extLst>
          </p:cNvPr>
          <p:cNvSpPr/>
          <p:nvPr/>
        </p:nvSpPr>
        <p:spPr>
          <a:xfrm flipV="1">
            <a:off x="6409288" y="2218720"/>
            <a:ext cx="1029737" cy="267305"/>
          </a:xfrm>
          <a:prstGeom prst="ellipse">
            <a:avLst/>
          </a:prstGeom>
          <a:noFill/>
          <a:ln w="25400">
            <a:solidFill>
              <a:srgbClr val="DA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479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4137B4-769E-4D5F-8ACA-38824E67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YCSB Performance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8F3EB7-67C2-4DB7-A14A-64874CDF2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Read-only workload (C)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12350A-1DFE-4CEC-A858-4F965792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2FA611-3BF3-488F-B165-6615C40B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CAA3A8-BC2D-47DF-81FE-50484EF595B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9947C55-75EF-4BBE-A8BB-722C2CDE9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380" y="1729259"/>
            <a:ext cx="6581688" cy="44779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9EBF794-6900-40E0-8BE0-1243BD75CE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538" t="4866" r="4917" b="76637"/>
          <a:stretch/>
        </p:blipFill>
        <p:spPr>
          <a:xfrm>
            <a:off x="5228216" y="1947133"/>
            <a:ext cx="2076226" cy="8283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9E481A0-EE76-4273-9117-4842A90391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83" t="7966" r="46106" b="55518"/>
          <a:stretch/>
        </p:blipFill>
        <p:spPr>
          <a:xfrm>
            <a:off x="3625327" y="2097741"/>
            <a:ext cx="968188" cy="163516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8D81961-8E6F-4323-9F42-F412706DB0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83" t="52973" r="46106" b="12575"/>
          <a:stretch/>
        </p:blipFill>
        <p:spPr>
          <a:xfrm>
            <a:off x="3625327" y="4101386"/>
            <a:ext cx="968188" cy="1542778"/>
          </a:xfrm>
          <a:prstGeom prst="rect">
            <a:avLst/>
          </a:prstGeom>
        </p:spPr>
      </p:pic>
      <p:sp>
        <p:nvSpPr>
          <p:cNvPr id="11" name="对话气泡: 矩形 10">
            <a:extLst>
              <a:ext uri="{FF2B5EF4-FFF2-40B4-BE49-F238E27FC236}">
                <a16:creationId xmlns:a16="http://schemas.microsoft.com/office/drawing/2014/main" id="{93ACC448-9FD0-459D-B5C0-C11D61AB208D}"/>
              </a:ext>
            </a:extLst>
          </p:cNvPr>
          <p:cNvSpPr/>
          <p:nvPr/>
        </p:nvSpPr>
        <p:spPr>
          <a:xfrm>
            <a:off x="5873423" y="3339539"/>
            <a:ext cx="5864430" cy="1377892"/>
          </a:xfrm>
          <a:custGeom>
            <a:avLst/>
            <a:gdLst>
              <a:gd name="connsiteX0" fmla="*/ 0 w 5864430"/>
              <a:gd name="connsiteY0" fmla="*/ 0 h 1377892"/>
              <a:gd name="connsiteX1" fmla="*/ 977405 w 5864430"/>
              <a:gd name="connsiteY1" fmla="*/ 0 h 1377892"/>
              <a:gd name="connsiteX2" fmla="*/ 960652 w 5864430"/>
              <a:gd name="connsiteY2" fmla="*/ -590316 h 1377892"/>
              <a:gd name="connsiteX3" fmla="*/ 2443513 w 5864430"/>
              <a:gd name="connsiteY3" fmla="*/ 0 h 1377892"/>
              <a:gd name="connsiteX4" fmla="*/ 5864430 w 5864430"/>
              <a:gd name="connsiteY4" fmla="*/ 0 h 1377892"/>
              <a:gd name="connsiteX5" fmla="*/ 5864430 w 5864430"/>
              <a:gd name="connsiteY5" fmla="*/ 229649 h 1377892"/>
              <a:gd name="connsiteX6" fmla="*/ 5864430 w 5864430"/>
              <a:gd name="connsiteY6" fmla="*/ 229649 h 1377892"/>
              <a:gd name="connsiteX7" fmla="*/ 5864430 w 5864430"/>
              <a:gd name="connsiteY7" fmla="*/ 574122 h 1377892"/>
              <a:gd name="connsiteX8" fmla="*/ 5864430 w 5864430"/>
              <a:gd name="connsiteY8" fmla="*/ 1377892 h 1377892"/>
              <a:gd name="connsiteX9" fmla="*/ 2443513 w 5864430"/>
              <a:gd name="connsiteY9" fmla="*/ 1377892 h 1377892"/>
              <a:gd name="connsiteX10" fmla="*/ 977405 w 5864430"/>
              <a:gd name="connsiteY10" fmla="*/ 1377892 h 1377892"/>
              <a:gd name="connsiteX11" fmla="*/ 977405 w 5864430"/>
              <a:gd name="connsiteY11" fmla="*/ 1377892 h 1377892"/>
              <a:gd name="connsiteX12" fmla="*/ 0 w 5864430"/>
              <a:gd name="connsiteY12" fmla="*/ 1377892 h 1377892"/>
              <a:gd name="connsiteX13" fmla="*/ 0 w 5864430"/>
              <a:gd name="connsiteY13" fmla="*/ 574122 h 1377892"/>
              <a:gd name="connsiteX14" fmla="*/ 0 w 5864430"/>
              <a:gd name="connsiteY14" fmla="*/ 229649 h 1377892"/>
              <a:gd name="connsiteX15" fmla="*/ 0 w 5864430"/>
              <a:gd name="connsiteY15" fmla="*/ 229649 h 1377892"/>
              <a:gd name="connsiteX16" fmla="*/ 0 w 5864430"/>
              <a:gd name="connsiteY16" fmla="*/ 0 h 1377892"/>
              <a:gd name="connsiteX0" fmla="*/ 0 w 5864430"/>
              <a:gd name="connsiteY0" fmla="*/ 0 h 1377892"/>
              <a:gd name="connsiteX1" fmla="*/ 977405 w 5864430"/>
              <a:gd name="connsiteY1" fmla="*/ 0 h 1377892"/>
              <a:gd name="connsiteX2" fmla="*/ 2443513 w 5864430"/>
              <a:gd name="connsiteY2" fmla="*/ 0 h 1377892"/>
              <a:gd name="connsiteX3" fmla="*/ 5864430 w 5864430"/>
              <a:gd name="connsiteY3" fmla="*/ 0 h 1377892"/>
              <a:gd name="connsiteX4" fmla="*/ 5864430 w 5864430"/>
              <a:gd name="connsiteY4" fmla="*/ 229649 h 1377892"/>
              <a:gd name="connsiteX5" fmla="*/ 5864430 w 5864430"/>
              <a:gd name="connsiteY5" fmla="*/ 229649 h 1377892"/>
              <a:gd name="connsiteX6" fmla="*/ 5864430 w 5864430"/>
              <a:gd name="connsiteY6" fmla="*/ 574122 h 1377892"/>
              <a:gd name="connsiteX7" fmla="*/ 5864430 w 5864430"/>
              <a:gd name="connsiteY7" fmla="*/ 1377892 h 1377892"/>
              <a:gd name="connsiteX8" fmla="*/ 2443513 w 5864430"/>
              <a:gd name="connsiteY8" fmla="*/ 1377892 h 1377892"/>
              <a:gd name="connsiteX9" fmla="*/ 977405 w 5864430"/>
              <a:gd name="connsiteY9" fmla="*/ 1377892 h 1377892"/>
              <a:gd name="connsiteX10" fmla="*/ 977405 w 5864430"/>
              <a:gd name="connsiteY10" fmla="*/ 1377892 h 1377892"/>
              <a:gd name="connsiteX11" fmla="*/ 0 w 5864430"/>
              <a:gd name="connsiteY11" fmla="*/ 1377892 h 1377892"/>
              <a:gd name="connsiteX12" fmla="*/ 0 w 5864430"/>
              <a:gd name="connsiteY12" fmla="*/ 574122 h 1377892"/>
              <a:gd name="connsiteX13" fmla="*/ 0 w 5864430"/>
              <a:gd name="connsiteY13" fmla="*/ 229649 h 1377892"/>
              <a:gd name="connsiteX14" fmla="*/ 0 w 5864430"/>
              <a:gd name="connsiteY14" fmla="*/ 229649 h 1377892"/>
              <a:gd name="connsiteX15" fmla="*/ 0 w 5864430"/>
              <a:gd name="connsiteY15" fmla="*/ 0 h 137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64430" h="1377892">
                <a:moveTo>
                  <a:pt x="0" y="0"/>
                </a:moveTo>
                <a:lnTo>
                  <a:pt x="977405" y="0"/>
                </a:lnTo>
                <a:lnTo>
                  <a:pt x="2443513" y="0"/>
                </a:lnTo>
                <a:lnTo>
                  <a:pt x="5864430" y="0"/>
                </a:lnTo>
                <a:lnTo>
                  <a:pt x="5864430" y="229649"/>
                </a:lnTo>
                <a:lnTo>
                  <a:pt x="5864430" y="229649"/>
                </a:lnTo>
                <a:lnTo>
                  <a:pt x="5864430" y="574122"/>
                </a:lnTo>
                <a:lnTo>
                  <a:pt x="5864430" y="1377892"/>
                </a:lnTo>
                <a:lnTo>
                  <a:pt x="2443513" y="1377892"/>
                </a:lnTo>
                <a:lnTo>
                  <a:pt x="977405" y="1377892"/>
                </a:lnTo>
                <a:lnTo>
                  <a:pt x="977405" y="1377892"/>
                </a:lnTo>
                <a:lnTo>
                  <a:pt x="0" y="1377892"/>
                </a:lnTo>
                <a:lnTo>
                  <a:pt x="0" y="574122"/>
                </a:lnTo>
                <a:lnTo>
                  <a:pt x="0" y="229649"/>
                </a:lnTo>
                <a:lnTo>
                  <a:pt x="0" y="2296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63500">
            <a:solidFill>
              <a:schemeClr val="bg1"/>
            </a:solidFill>
          </a:ln>
          <a:effectLst>
            <a:outerShdw blurRad="2159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Gill Sans MT" panose="020B0502020104020203" pitchFamily="34" charset="0"/>
              </a:rPr>
              <a:t>Bottlenecked by </a:t>
            </a:r>
            <a:r>
              <a:rPr lang="en-US" altLang="zh-CN" sz="28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server CPU</a:t>
            </a:r>
          </a:p>
          <a:p>
            <a:pPr algn="ctr"/>
            <a:r>
              <a:rPr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(server-centric design)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C616408-F100-44AE-88E3-23F6893C1F7C}"/>
              </a:ext>
            </a:extLst>
          </p:cNvPr>
          <p:cNvCxnSpPr/>
          <p:nvPr/>
        </p:nvCxnSpPr>
        <p:spPr>
          <a:xfrm>
            <a:off x="2942450" y="3078553"/>
            <a:ext cx="2917423" cy="0"/>
          </a:xfrm>
          <a:prstGeom prst="line">
            <a:avLst/>
          </a:prstGeom>
          <a:ln w="25400">
            <a:solidFill>
              <a:srgbClr val="DA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1635204-70DA-4C45-B835-74E9A3F57ACF}"/>
              </a:ext>
            </a:extLst>
          </p:cNvPr>
          <p:cNvCxnSpPr/>
          <p:nvPr/>
        </p:nvCxnSpPr>
        <p:spPr>
          <a:xfrm>
            <a:off x="2942450" y="4874328"/>
            <a:ext cx="2917423" cy="0"/>
          </a:xfrm>
          <a:prstGeom prst="line">
            <a:avLst/>
          </a:prstGeom>
          <a:ln w="25400">
            <a:solidFill>
              <a:srgbClr val="DA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ECD9662-F714-4521-B4DE-758DA3B62A24}"/>
              </a:ext>
            </a:extLst>
          </p:cNvPr>
          <p:cNvCxnSpPr>
            <a:cxnSpLocks/>
          </p:cNvCxnSpPr>
          <p:nvPr/>
        </p:nvCxnSpPr>
        <p:spPr>
          <a:xfrm flipH="1">
            <a:off x="5124534" y="4612313"/>
            <a:ext cx="785812" cy="23617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220F116-DA7F-4F02-B8B9-4833C93FC271}"/>
              </a:ext>
            </a:extLst>
          </p:cNvPr>
          <p:cNvCxnSpPr>
            <a:cxnSpLocks/>
          </p:cNvCxnSpPr>
          <p:nvPr/>
        </p:nvCxnSpPr>
        <p:spPr>
          <a:xfrm flipH="1" flipV="1">
            <a:off x="5480517" y="3121876"/>
            <a:ext cx="615483" cy="16901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3DF5C7BC-2548-45FE-9237-EDE0087DC4B3}"/>
              </a:ext>
            </a:extLst>
          </p:cNvPr>
          <p:cNvSpPr/>
          <p:nvPr/>
        </p:nvSpPr>
        <p:spPr>
          <a:xfrm>
            <a:off x="5067300" y="1846319"/>
            <a:ext cx="2531187" cy="372401"/>
          </a:xfrm>
          <a:prstGeom prst="ellipse">
            <a:avLst/>
          </a:prstGeom>
          <a:noFill/>
          <a:ln w="25400">
            <a:solidFill>
              <a:srgbClr val="DA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032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4137B4-769E-4D5F-8ACA-38824E67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YCSB Performance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8F3EB7-67C2-4DB7-A14A-64874CDF2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Read-only workload (C)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12350A-1DFE-4CEC-A858-4F965792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2FA611-3BF3-488F-B165-6615C40B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CAA3A8-BC2D-47DF-81FE-50484EF595B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dirty="0"/>
              <a:t>Cell has a 4-level cache in the client.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9947C55-75EF-4BBE-A8BB-722C2CDE9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380" y="1729259"/>
            <a:ext cx="6581688" cy="44779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9EBF794-6900-40E0-8BE0-1243BD75CE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538" t="4866" r="4917" b="76637"/>
          <a:stretch/>
        </p:blipFill>
        <p:spPr>
          <a:xfrm>
            <a:off x="5228216" y="1947133"/>
            <a:ext cx="2076226" cy="8283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9E481A0-EE76-4273-9117-4842A90391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83" t="7966" r="46106" b="55518"/>
          <a:stretch/>
        </p:blipFill>
        <p:spPr>
          <a:xfrm>
            <a:off x="3625327" y="2097741"/>
            <a:ext cx="968188" cy="163516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8D81961-8E6F-4323-9F42-F412706DB0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83" t="52973" r="46106" b="12575"/>
          <a:stretch/>
        </p:blipFill>
        <p:spPr>
          <a:xfrm>
            <a:off x="3625327" y="4101386"/>
            <a:ext cx="968188" cy="1542778"/>
          </a:xfrm>
          <a:prstGeom prst="rect">
            <a:avLst/>
          </a:prstGeom>
        </p:spPr>
      </p:pic>
      <p:sp>
        <p:nvSpPr>
          <p:cNvPr id="11" name="对话气泡: 矩形 10">
            <a:extLst>
              <a:ext uri="{FF2B5EF4-FFF2-40B4-BE49-F238E27FC236}">
                <a16:creationId xmlns:a16="http://schemas.microsoft.com/office/drawing/2014/main" id="{93ACC448-9FD0-459D-B5C0-C11D61AB208D}"/>
              </a:ext>
            </a:extLst>
          </p:cNvPr>
          <p:cNvSpPr/>
          <p:nvPr/>
        </p:nvSpPr>
        <p:spPr>
          <a:xfrm>
            <a:off x="5873423" y="3339539"/>
            <a:ext cx="5864430" cy="1377892"/>
          </a:xfrm>
          <a:custGeom>
            <a:avLst/>
            <a:gdLst>
              <a:gd name="connsiteX0" fmla="*/ 0 w 5864430"/>
              <a:gd name="connsiteY0" fmla="*/ 0 h 1377892"/>
              <a:gd name="connsiteX1" fmla="*/ 977405 w 5864430"/>
              <a:gd name="connsiteY1" fmla="*/ 0 h 1377892"/>
              <a:gd name="connsiteX2" fmla="*/ 960652 w 5864430"/>
              <a:gd name="connsiteY2" fmla="*/ -590316 h 1377892"/>
              <a:gd name="connsiteX3" fmla="*/ 2443513 w 5864430"/>
              <a:gd name="connsiteY3" fmla="*/ 0 h 1377892"/>
              <a:gd name="connsiteX4" fmla="*/ 5864430 w 5864430"/>
              <a:gd name="connsiteY4" fmla="*/ 0 h 1377892"/>
              <a:gd name="connsiteX5" fmla="*/ 5864430 w 5864430"/>
              <a:gd name="connsiteY5" fmla="*/ 229649 h 1377892"/>
              <a:gd name="connsiteX6" fmla="*/ 5864430 w 5864430"/>
              <a:gd name="connsiteY6" fmla="*/ 229649 h 1377892"/>
              <a:gd name="connsiteX7" fmla="*/ 5864430 w 5864430"/>
              <a:gd name="connsiteY7" fmla="*/ 574122 h 1377892"/>
              <a:gd name="connsiteX8" fmla="*/ 5864430 w 5864430"/>
              <a:gd name="connsiteY8" fmla="*/ 1377892 h 1377892"/>
              <a:gd name="connsiteX9" fmla="*/ 2443513 w 5864430"/>
              <a:gd name="connsiteY9" fmla="*/ 1377892 h 1377892"/>
              <a:gd name="connsiteX10" fmla="*/ 977405 w 5864430"/>
              <a:gd name="connsiteY10" fmla="*/ 1377892 h 1377892"/>
              <a:gd name="connsiteX11" fmla="*/ 977405 w 5864430"/>
              <a:gd name="connsiteY11" fmla="*/ 1377892 h 1377892"/>
              <a:gd name="connsiteX12" fmla="*/ 0 w 5864430"/>
              <a:gd name="connsiteY12" fmla="*/ 1377892 h 1377892"/>
              <a:gd name="connsiteX13" fmla="*/ 0 w 5864430"/>
              <a:gd name="connsiteY13" fmla="*/ 574122 h 1377892"/>
              <a:gd name="connsiteX14" fmla="*/ 0 w 5864430"/>
              <a:gd name="connsiteY14" fmla="*/ 229649 h 1377892"/>
              <a:gd name="connsiteX15" fmla="*/ 0 w 5864430"/>
              <a:gd name="connsiteY15" fmla="*/ 229649 h 1377892"/>
              <a:gd name="connsiteX16" fmla="*/ 0 w 5864430"/>
              <a:gd name="connsiteY16" fmla="*/ 0 h 1377892"/>
              <a:gd name="connsiteX0" fmla="*/ 0 w 5864430"/>
              <a:gd name="connsiteY0" fmla="*/ 0 h 1377892"/>
              <a:gd name="connsiteX1" fmla="*/ 977405 w 5864430"/>
              <a:gd name="connsiteY1" fmla="*/ 0 h 1377892"/>
              <a:gd name="connsiteX2" fmla="*/ 2443513 w 5864430"/>
              <a:gd name="connsiteY2" fmla="*/ 0 h 1377892"/>
              <a:gd name="connsiteX3" fmla="*/ 5864430 w 5864430"/>
              <a:gd name="connsiteY3" fmla="*/ 0 h 1377892"/>
              <a:gd name="connsiteX4" fmla="*/ 5864430 w 5864430"/>
              <a:gd name="connsiteY4" fmla="*/ 229649 h 1377892"/>
              <a:gd name="connsiteX5" fmla="*/ 5864430 w 5864430"/>
              <a:gd name="connsiteY5" fmla="*/ 229649 h 1377892"/>
              <a:gd name="connsiteX6" fmla="*/ 5864430 w 5864430"/>
              <a:gd name="connsiteY6" fmla="*/ 574122 h 1377892"/>
              <a:gd name="connsiteX7" fmla="*/ 5864430 w 5864430"/>
              <a:gd name="connsiteY7" fmla="*/ 1377892 h 1377892"/>
              <a:gd name="connsiteX8" fmla="*/ 2443513 w 5864430"/>
              <a:gd name="connsiteY8" fmla="*/ 1377892 h 1377892"/>
              <a:gd name="connsiteX9" fmla="*/ 977405 w 5864430"/>
              <a:gd name="connsiteY9" fmla="*/ 1377892 h 1377892"/>
              <a:gd name="connsiteX10" fmla="*/ 977405 w 5864430"/>
              <a:gd name="connsiteY10" fmla="*/ 1377892 h 1377892"/>
              <a:gd name="connsiteX11" fmla="*/ 0 w 5864430"/>
              <a:gd name="connsiteY11" fmla="*/ 1377892 h 1377892"/>
              <a:gd name="connsiteX12" fmla="*/ 0 w 5864430"/>
              <a:gd name="connsiteY12" fmla="*/ 574122 h 1377892"/>
              <a:gd name="connsiteX13" fmla="*/ 0 w 5864430"/>
              <a:gd name="connsiteY13" fmla="*/ 229649 h 1377892"/>
              <a:gd name="connsiteX14" fmla="*/ 0 w 5864430"/>
              <a:gd name="connsiteY14" fmla="*/ 229649 h 1377892"/>
              <a:gd name="connsiteX15" fmla="*/ 0 w 5864430"/>
              <a:gd name="connsiteY15" fmla="*/ 0 h 137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64430" h="1377892">
                <a:moveTo>
                  <a:pt x="0" y="0"/>
                </a:moveTo>
                <a:lnTo>
                  <a:pt x="977405" y="0"/>
                </a:lnTo>
                <a:lnTo>
                  <a:pt x="2443513" y="0"/>
                </a:lnTo>
                <a:lnTo>
                  <a:pt x="5864430" y="0"/>
                </a:lnTo>
                <a:lnTo>
                  <a:pt x="5864430" y="229649"/>
                </a:lnTo>
                <a:lnTo>
                  <a:pt x="5864430" y="229649"/>
                </a:lnTo>
                <a:lnTo>
                  <a:pt x="5864430" y="574122"/>
                </a:lnTo>
                <a:lnTo>
                  <a:pt x="5864430" y="1377892"/>
                </a:lnTo>
                <a:lnTo>
                  <a:pt x="2443513" y="1377892"/>
                </a:lnTo>
                <a:lnTo>
                  <a:pt x="977405" y="1377892"/>
                </a:lnTo>
                <a:lnTo>
                  <a:pt x="977405" y="1377892"/>
                </a:lnTo>
                <a:lnTo>
                  <a:pt x="0" y="1377892"/>
                </a:lnTo>
                <a:lnTo>
                  <a:pt x="0" y="574122"/>
                </a:lnTo>
                <a:lnTo>
                  <a:pt x="0" y="229649"/>
                </a:lnTo>
                <a:lnTo>
                  <a:pt x="0" y="2296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63500">
            <a:solidFill>
              <a:schemeClr val="bg1"/>
            </a:solidFill>
          </a:ln>
          <a:effectLst>
            <a:outerShdw blurRad="2159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Traversing </a:t>
            </a:r>
            <a:r>
              <a:rPr lang="en-US" altLang="zh-CN" sz="28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B+Tree</a:t>
            </a:r>
            <a:r>
              <a:rPr lang="en-US" altLang="zh-CN" sz="28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with one-sided RDMA is</a:t>
            </a:r>
            <a:r>
              <a:rPr lang="en-US" altLang="zh-CN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altLang="zh-CN" sz="28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costly</a:t>
            </a:r>
            <a:r>
              <a:rPr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!</a:t>
            </a:r>
            <a:r>
              <a:rPr lang="en-US" altLang="zh-CN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(client-direct design)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1635204-70DA-4C45-B835-74E9A3F57ACF}"/>
              </a:ext>
            </a:extLst>
          </p:cNvPr>
          <p:cNvCxnSpPr/>
          <p:nvPr/>
        </p:nvCxnSpPr>
        <p:spPr>
          <a:xfrm>
            <a:off x="2742425" y="5093403"/>
            <a:ext cx="2917423" cy="0"/>
          </a:xfrm>
          <a:prstGeom prst="line">
            <a:avLst/>
          </a:prstGeom>
          <a:ln w="25400">
            <a:solidFill>
              <a:srgbClr val="DA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ECD9662-F714-4521-B4DE-758DA3B62A24}"/>
              </a:ext>
            </a:extLst>
          </p:cNvPr>
          <p:cNvCxnSpPr>
            <a:cxnSpLocks/>
          </p:cNvCxnSpPr>
          <p:nvPr/>
        </p:nvCxnSpPr>
        <p:spPr>
          <a:xfrm flipH="1">
            <a:off x="4914900" y="4612313"/>
            <a:ext cx="995446" cy="48109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220F116-DA7F-4F02-B8B9-4833C93FC271}"/>
              </a:ext>
            </a:extLst>
          </p:cNvPr>
          <p:cNvCxnSpPr>
            <a:cxnSpLocks/>
          </p:cNvCxnSpPr>
          <p:nvPr/>
        </p:nvCxnSpPr>
        <p:spPr>
          <a:xfrm flipH="1" flipV="1">
            <a:off x="4686301" y="3200400"/>
            <a:ext cx="1173572" cy="57904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3DF5C7BC-2548-45FE-9237-EDE0087DC4B3}"/>
              </a:ext>
            </a:extLst>
          </p:cNvPr>
          <p:cNvSpPr/>
          <p:nvPr/>
        </p:nvSpPr>
        <p:spPr>
          <a:xfrm flipV="1">
            <a:off x="5400675" y="2218719"/>
            <a:ext cx="1200150" cy="219091"/>
          </a:xfrm>
          <a:prstGeom prst="ellipse">
            <a:avLst/>
          </a:prstGeom>
          <a:noFill/>
          <a:ln w="25400">
            <a:solidFill>
              <a:srgbClr val="DA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C4D612-AC94-45CD-B174-60D0D9EE8274}"/>
              </a:ext>
            </a:extLst>
          </p:cNvPr>
          <p:cNvCxnSpPr/>
          <p:nvPr/>
        </p:nvCxnSpPr>
        <p:spPr>
          <a:xfrm>
            <a:off x="2742425" y="3207453"/>
            <a:ext cx="2917423" cy="0"/>
          </a:xfrm>
          <a:prstGeom prst="line">
            <a:avLst/>
          </a:prstGeom>
          <a:ln w="25400">
            <a:solidFill>
              <a:srgbClr val="DA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28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Outline</a:t>
            </a:r>
            <a:endParaRPr lang="zh-CN" altLang="en-US" sz="40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Analysis and Motivation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Design and Implementation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Evaluation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lang="zh-CN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3/3/2021</a:t>
            </a:fld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23135D1-1A84-47BC-943A-8A9C4A6118B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822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4137B4-769E-4D5F-8ACA-38824E67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YCSB Performance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8F3EB7-67C2-4DB7-A14A-64874CDF2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Read-only workload (C)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12350A-1DFE-4CEC-A858-4F965792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2FA611-3BF3-488F-B165-6615C40B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CAA3A8-BC2D-47DF-81FE-50484EF595B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dirty="0"/>
              <a:t>Cell has a 4-level cache in the client.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9947C55-75EF-4BBE-A8BB-722C2CDE9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380" y="1729259"/>
            <a:ext cx="6581688" cy="44779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9EBF794-6900-40E0-8BE0-1243BD75CE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538" t="4866" r="4917" b="76637"/>
          <a:stretch/>
        </p:blipFill>
        <p:spPr>
          <a:xfrm>
            <a:off x="5228216" y="1947133"/>
            <a:ext cx="2076226" cy="8283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9E481A0-EE76-4273-9117-4842A90391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83" t="7966" r="46106" b="55518"/>
          <a:stretch/>
        </p:blipFill>
        <p:spPr>
          <a:xfrm>
            <a:off x="3625327" y="2097741"/>
            <a:ext cx="968188" cy="163516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8D81961-8E6F-4323-9F42-F412706DB0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83" t="52973" r="46106" b="12575"/>
          <a:stretch/>
        </p:blipFill>
        <p:spPr>
          <a:xfrm>
            <a:off x="3625327" y="4101386"/>
            <a:ext cx="968188" cy="1542778"/>
          </a:xfrm>
          <a:prstGeom prst="rect">
            <a:avLst/>
          </a:prstGeom>
        </p:spPr>
      </p:pic>
      <p:sp>
        <p:nvSpPr>
          <p:cNvPr id="11" name="对话气泡: 矩形 10">
            <a:extLst>
              <a:ext uri="{FF2B5EF4-FFF2-40B4-BE49-F238E27FC236}">
                <a16:creationId xmlns:a16="http://schemas.microsoft.com/office/drawing/2014/main" id="{93ACC448-9FD0-459D-B5C0-C11D61AB208D}"/>
              </a:ext>
            </a:extLst>
          </p:cNvPr>
          <p:cNvSpPr/>
          <p:nvPr/>
        </p:nvSpPr>
        <p:spPr>
          <a:xfrm>
            <a:off x="5926591" y="2987210"/>
            <a:ext cx="5864430" cy="1377892"/>
          </a:xfrm>
          <a:custGeom>
            <a:avLst/>
            <a:gdLst>
              <a:gd name="connsiteX0" fmla="*/ 0 w 5864430"/>
              <a:gd name="connsiteY0" fmla="*/ 0 h 1377892"/>
              <a:gd name="connsiteX1" fmla="*/ 977405 w 5864430"/>
              <a:gd name="connsiteY1" fmla="*/ 0 h 1377892"/>
              <a:gd name="connsiteX2" fmla="*/ 960652 w 5864430"/>
              <a:gd name="connsiteY2" fmla="*/ -590316 h 1377892"/>
              <a:gd name="connsiteX3" fmla="*/ 2443513 w 5864430"/>
              <a:gd name="connsiteY3" fmla="*/ 0 h 1377892"/>
              <a:gd name="connsiteX4" fmla="*/ 5864430 w 5864430"/>
              <a:gd name="connsiteY4" fmla="*/ 0 h 1377892"/>
              <a:gd name="connsiteX5" fmla="*/ 5864430 w 5864430"/>
              <a:gd name="connsiteY5" fmla="*/ 229649 h 1377892"/>
              <a:gd name="connsiteX6" fmla="*/ 5864430 w 5864430"/>
              <a:gd name="connsiteY6" fmla="*/ 229649 h 1377892"/>
              <a:gd name="connsiteX7" fmla="*/ 5864430 w 5864430"/>
              <a:gd name="connsiteY7" fmla="*/ 574122 h 1377892"/>
              <a:gd name="connsiteX8" fmla="*/ 5864430 w 5864430"/>
              <a:gd name="connsiteY8" fmla="*/ 1377892 h 1377892"/>
              <a:gd name="connsiteX9" fmla="*/ 2443513 w 5864430"/>
              <a:gd name="connsiteY9" fmla="*/ 1377892 h 1377892"/>
              <a:gd name="connsiteX10" fmla="*/ 977405 w 5864430"/>
              <a:gd name="connsiteY10" fmla="*/ 1377892 h 1377892"/>
              <a:gd name="connsiteX11" fmla="*/ 977405 w 5864430"/>
              <a:gd name="connsiteY11" fmla="*/ 1377892 h 1377892"/>
              <a:gd name="connsiteX12" fmla="*/ 0 w 5864430"/>
              <a:gd name="connsiteY12" fmla="*/ 1377892 h 1377892"/>
              <a:gd name="connsiteX13" fmla="*/ 0 w 5864430"/>
              <a:gd name="connsiteY13" fmla="*/ 574122 h 1377892"/>
              <a:gd name="connsiteX14" fmla="*/ 0 w 5864430"/>
              <a:gd name="connsiteY14" fmla="*/ 229649 h 1377892"/>
              <a:gd name="connsiteX15" fmla="*/ 0 w 5864430"/>
              <a:gd name="connsiteY15" fmla="*/ 229649 h 1377892"/>
              <a:gd name="connsiteX16" fmla="*/ 0 w 5864430"/>
              <a:gd name="connsiteY16" fmla="*/ 0 h 1377892"/>
              <a:gd name="connsiteX0" fmla="*/ 0 w 5864430"/>
              <a:gd name="connsiteY0" fmla="*/ 0 h 1377892"/>
              <a:gd name="connsiteX1" fmla="*/ 977405 w 5864430"/>
              <a:gd name="connsiteY1" fmla="*/ 0 h 1377892"/>
              <a:gd name="connsiteX2" fmla="*/ 2443513 w 5864430"/>
              <a:gd name="connsiteY2" fmla="*/ 0 h 1377892"/>
              <a:gd name="connsiteX3" fmla="*/ 5864430 w 5864430"/>
              <a:gd name="connsiteY3" fmla="*/ 0 h 1377892"/>
              <a:gd name="connsiteX4" fmla="*/ 5864430 w 5864430"/>
              <a:gd name="connsiteY4" fmla="*/ 229649 h 1377892"/>
              <a:gd name="connsiteX5" fmla="*/ 5864430 w 5864430"/>
              <a:gd name="connsiteY5" fmla="*/ 229649 h 1377892"/>
              <a:gd name="connsiteX6" fmla="*/ 5864430 w 5864430"/>
              <a:gd name="connsiteY6" fmla="*/ 574122 h 1377892"/>
              <a:gd name="connsiteX7" fmla="*/ 5864430 w 5864430"/>
              <a:gd name="connsiteY7" fmla="*/ 1377892 h 1377892"/>
              <a:gd name="connsiteX8" fmla="*/ 2443513 w 5864430"/>
              <a:gd name="connsiteY8" fmla="*/ 1377892 h 1377892"/>
              <a:gd name="connsiteX9" fmla="*/ 977405 w 5864430"/>
              <a:gd name="connsiteY9" fmla="*/ 1377892 h 1377892"/>
              <a:gd name="connsiteX10" fmla="*/ 977405 w 5864430"/>
              <a:gd name="connsiteY10" fmla="*/ 1377892 h 1377892"/>
              <a:gd name="connsiteX11" fmla="*/ 0 w 5864430"/>
              <a:gd name="connsiteY11" fmla="*/ 1377892 h 1377892"/>
              <a:gd name="connsiteX12" fmla="*/ 0 w 5864430"/>
              <a:gd name="connsiteY12" fmla="*/ 574122 h 1377892"/>
              <a:gd name="connsiteX13" fmla="*/ 0 w 5864430"/>
              <a:gd name="connsiteY13" fmla="*/ 229649 h 1377892"/>
              <a:gd name="connsiteX14" fmla="*/ 0 w 5864430"/>
              <a:gd name="connsiteY14" fmla="*/ 229649 h 1377892"/>
              <a:gd name="connsiteX15" fmla="*/ 0 w 5864430"/>
              <a:gd name="connsiteY15" fmla="*/ 0 h 137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64430" h="1377892">
                <a:moveTo>
                  <a:pt x="0" y="0"/>
                </a:moveTo>
                <a:lnTo>
                  <a:pt x="977405" y="0"/>
                </a:lnTo>
                <a:lnTo>
                  <a:pt x="2443513" y="0"/>
                </a:lnTo>
                <a:lnTo>
                  <a:pt x="5864430" y="0"/>
                </a:lnTo>
                <a:lnTo>
                  <a:pt x="5864430" y="229649"/>
                </a:lnTo>
                <a:lnTo>
                  <a:pt x="5864430" y="229649"/>
                </a:lnTo>
                <a:lnTo>
                  <a:pt x="5864430" y="574122"/>
                </a:lnTo>
                <a:lnTo>
                  <a:pt x="5864430" y="1377892"/>
                </a:lnTo>
                <a:lnTo>
                  <a:pt x="2443513" y="1377892"/>
                </a:lnTo>
                <a:lnTo>
                  <a:pt x="977405" y="1377892"/>
                </a:lnTo>
                <a:lnTo>
                  <a:pt x="977405" y="1377892"/>
                </a:lnTo>
                <a:lnTo>
                  <a:pt x="0" y="1377892"/>
                </a:lnTo>
                <a:lnTo>
                  <a:pt x="0" y="574122"/>
                </a:lnTo>
                <a:lnTo>
                  <a:pt x="0" y="229649"/>
                </a:lnTo>
                <a:lnTo>
                  <a:pt x="0" y="2296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63500">
            <a:solidFill>
              <a:schemeClr val="bg1"/>
            </a:solidFill>
          </a:ln>
          <a:effectLst>
            <a:outerShdw blurRad="2159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bg1"/>
                </a:solidFill>
                <a:latin typeface="Gill Sans MT" panose="020B0502020104020203" pitchFamily="34" charset="0"/>
              </a:rPr>
              <a:t>XStore</a:t>
            </a:r>
            <a:r>
              <a:rPr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 (82M req/s)even higher than</a:t>
            </a:r>
            <a:r>
              <a:rPr lang="en-US" altLang="zh-CN" sz="28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 optimal </a:t>
            </a:r>
            <a:r>
              <a:rPr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(80M req/s)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1635204-70DA-4C45-B835-74E9A3F57ACF}"/>
              </a:ext>
            </a:extLst>
          </p:cNvPr>
          <p:cNvCxnSpPr/>
          <p:nvPr/>
        </p:nvCxnSpPr>
        <p:spPr>
          <a:xfrm>
            <a:off x="2495200" y="4283778"/>
            <a:ext cx="2917423" cy="0"/>
          </a:xfrm>
          <a:prstGeom prst="line">
            <a:avLst/>
          </a:prstGeom>
          <a:ln w="25400">
            <a:solidFill>
              <a:srgbClr val="DA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ECD9662-F714-4521-B4DE-758DA3B62A24}"/>
              </a:ext>
            </a:extLst>
          </p:cNvPr>
          <p:cNvCxnSpPr>
            <a:cxnSpLocks/>
            <a:stCxn id="11" idx="12"/>
          </p:cNvCxnSpPr>
          <p:nvPr/>
        </p:nvCxnSpPr>
        <p:spPr>
          <a:xfrm flipH="1">
            <a:off x="4646683" y="3561332"/>
            <a:ext cx="1279908" cy="73353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220F116-DA7F-4F02-B8B9-4833C93FC271}"/>
              </a:ext>
            </a:extLst>
          </p:cNvPr>
          <p:cNvCxnSpPr>
            <a:cxnSpLocks/>
            <a:stCxn id="11" idx="13"/>
          </p:cNvCxnSpPr>
          <p:nvPr/>
        </p:nvCxnSpPr>
        <p:spPr>
          <a:xfrm flipH="1" flipV="1">
            <a:off x="4646683" y="2194975"/>
            <a:ext cx="1279908" cy="102188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3DF5C7BC-2548-45FE-9237-EDE0087DC4B3}"/>
              </a:ext>
            </a:extLst>
          </p:cNvPr>
          <p:cNvSpPr/>
          <p:nvPr/>
        </p:nvSpPr>
        <p:spPr>
          <a:xfrm flipV="1">
            <a:off x="5412623" y="2502521"/>
            <a:ext cx="1200150" cy="200631"/>
          </a:xfrm>
          <a:prstGeom prst="ellipse">
            <a:avLst/>
          </a:prstGeom>
          <a:noFill/>
          <a:ln w="25400">
            <a:solidFill>
              <a:srgbClr val="DA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C4D612-AC94-45CD-B174-60D0D9EE8274}"/>
              </a:ext>
            </a:extLst>
          </p:cNvPr>
          <p:cNvCxnSpPr/>
          <p:nvPr/>
        </p:nvCxnSpPr>
        <p:spPr>
          <a:xfrm>
            <a:off x="2742425" y="2171469"/>
            <a:ext cx="2917423" cy="0"/>
          </a:xfrm>
          <a:prstGeom prst="line">
            <a:avLst/>
          </a:prstGeom>
          <a:ln w="25400">
            <a:solidFill>
              <a:srgbClr val="DA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971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4137B4-769E-4D5F-8ACA-38824E67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YCSB Performance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8F3EB7-67C2-4DB7-A14A-64874CDF2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Static workloads (A, B, C, F)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12350A-1DFE-4CEC-A858-4F965792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2FA611-3BF3-488F-B165-6615C40B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CAA3A8-BC2D-47DF-81FE-50484EF595B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dirty="0"/>
              <a:t>Cell has a 4-level cache in the client.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9947C55-75EF-4BBE-A8BB-722C2CDE9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380" y="1729259"/>
            <a:ext cx="6581688" cy="44779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9EBF794-6900-40E0-8BE0-1243BD75CE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538" t="4866" r="4917" b="76637"/>
          <a:stretch/>
        </p:blipFill>
        <p:spPr>
          <a:xfrm>
            <a:off x="5228216" y="1947133"/>
            <a:ext cx="2076226" cy="8283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9E481A0-EE76-4273-9117-4842A90391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84" t="5253" r="46105" b="55518"/>
          <a:stretch/>
        </p:blipFill>
        <p:spPr>
          <a:xfrm>
            <a:off x="1743075" y="1976245"/>
            <a:ext cx="2850440" cy="175665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8D81961-8E6F-4323-9F42-F412706DB0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84" t="47793" r="46105" b="12576"/>
          <a:stretch/>
        </p:blipFill>
        <p:spPr>
          <a:xfrm>
            <a:off x="1743075" y="3869429"/>
            <a:ext cx="2850440" cy="1774735"/>
          </a:xfrm>
          <a:prstGeom prst="rect">
            <a:avLst/>
          </a:prstGeom>
        </p:spPr>
      </p:pic>
      <p:sp>
        <p:nvSpPr>
          <p:cNvPr id="11" name="对话气泡: 矩形 10">
            <a:extLst>
              <a:ext uri="{FF2B5EF4-FFF2-40B4-BE49-F238E27FC236}">
                <a16:creationId xmlns:a16="http://schemas.microsoft.com/office/drawing/2014/main" id="{93ACC448-9FD0-459D-B5C0-C11D61AB208D}"/>
              </a:ext>
            </a:extLst>
          </p:cNvPr>
          <p:cNvSpPr/>
          <p:nvPr/>
        </p:nvSpPr>
        <p:spPr>
          <a:xfrm>
            <a:off x="4904033" y="3470045"/>
            <a:ext cx="5864430" cy="1377892"/>
          </a:xfrm>
          <a:custGeom>
            <a:avLst/>
            <a:gdLst>
              <a:gd name="connsiteX0" fmla="*/ 0 w 5864430"/>
              <a:gd name="connsiteY0" fmla="*/ 0 h 1377892"/>
              <a:gd name="connsiteX1" fmla="*/ 977405 w 5864430"/>
              <a:gd name="connsiteY1" fmla="*/ 0 h 1377892"/>
              <a:gd name="connsiteX2" fmla="*/ 960652 w 5864430"/>
              <a:gd name="connsiteY2" fmla="*/ -590316 h 1377892"/>
              <a:gd name="connsiteX3" fmla="*/ 2443513 w 5864430"/>
              <a:gd name="connsiteY3" fmla="*/ 0 h 1377892"/>
              <a:gd name="connsiteX4" fmla="*/ 5864430 w 5864430"/>
              <a:gd name="connsiteY4" fmla="*/ 0 h 1377892"/>
              <a:gd name="connsiteX5" fmla="*/ 5864430 w 5864430"/>
              <a:gd name="connsiteY5" fmla="*/ 229649 h 1377892"/>
              <a:gd name="connsiteX6" fmla="*/ 5864430 w 5864430"/>
              <a:gd name="connsiteY6" fmla="*/ 229649 h 1377892"/>
              <a:gd name="connsiteX7" fmla="*/ 5864430 w 5864430"/>
              <a:gd name="connsiteY7" fmla="*/ 574122 h 1377892"/>
              <a:gd name="connsiteX8" fmla="*/ 5864430 w 5864430"/>
              <a:gd name="connsiteY8" fmla="*/ 1377892 h 1377892"/>
              <a:gd name="connsiteX9" fmla="*/ 2443513 w 5864430"/>
              <a:gd name="connsiteY9" fmla="*/ 1377892 h 1377892"/>
              <a:gd name="connsiteX10" fmla="*/ 977405 w 5864430"/>
              <a:gd name="connsiteY10" fmla="*/ 1377892 h 1377892"/>
              <a:gd name="connsiteX11" fmla="*/ 977405 w 5864430"/>
              <a:gd name="connsiteY11" fmla="*/ 1377892 h 1377892"/>
              <a:gd name="connsiteX12" fmla="*/ 0 w 5864430"/>
              <a:gd name="connsiteY12" fmla="*/ 1377892 h 1377892"/>
              <a:gd name="connsiteX13" fmla="*/ 0 w 5864430"/>
              <a:gd name="connsiteY13" fmla="*/ 574122 h 1377892"/>
              <a:gd name="connsiteX14" fmla="*/ 0 w 5864430"/>
              <a:gd name="connsiteY14" fmla="*/ 229649 h 1377892"/>
              <a:gd name="connsiteX15" fmla="*/ 0 w 5864430"/>
              <a:gd name="connsiteY15" fmla="*/ 229649 h 1377892"/>
              <a:gd name="connsiteX16" fmla="*/ 0 w 5864430"/>
              <a:gd name="connsiteY16" fmla="*/ 0 h 1377892"/>
              <a:gd name="connsiteX0" fmla="*/ 0 w 5864430"/>
              <a:gd name="connsiteY0" fmla="*/ 0 h 1377892"/>
              <a:gd name="connsiteX1" fmla="*/ 977405 w 5864430"/>
              <a:gd name="connsiteY1" fmla="*/ 0 h 1377892"/>
              <a:gd name="connsiteX2" fmla="*/ 2443513 w 5864430"/>
              <a:gd name="connsiteY2" fmla="*/ 0 h 1377892"/>
              <a:gd name="connsiteX3" fmla="*/ 5864430 w 5864430"/>
              <a:gd name="connsiteY3" fmla="*/ 0 h 1377892"/>
              <a:gd name="connsiteX4" fmla="*/ 5864430 w 5864430"/>
              <a:gd name="connsiteY4" fmla="*/ 229649 h 1377892"/>
              <a:gd name="connsiteX5" fmla="*/ 5864430 w 5864430"/>
              <a:gd name="connsiteY5" fmla="*/ 229649 h 1377892"/>
              <a:gd name="connsiteX6" fmla="*/ 5864430 w 5864430"/>
              <a:gd name="connsiteY6" fmla="*/ 574122 h 1377892"/>
              <a:gd name="connsiteX7" fmla="*/ 5864430 w 5864430"/>
              <a:gd name="connsiteY7" fmla="*/ 1377892 h 1377892"/>
              <a:gd name="connsiteX8" fmla="*/ 2443513 w 5864430"/>
              <a:gd name="connsiteY8" fmla="*/ 1377892 h 1377892"/>
              <a:gd name="connsiteX9" fmla="*/ 977405 w 5864430"/>
              <a:gd name="connsiteY9" fmla="*/ 1377892 h 1377892"/>
              <a:gd name="connsiteX10" fmla="*/ 977405 w 5864430"/>
              <a:gd name="connsiteY10" fmla="*/ 1377892 h 1377892"/>
              <a:gd name="connsiteX11" fmla="*/ 0 w 5864430"/>
              <a:gd name="connsiteY11" fmla="*/ 1377892 h 1377892"/>
              <a:gd name="connsiteX12" fmla="*/ 0 w 5864430"/>
              <a:gd name="connsiteY12" fmla="*/ 574122 h 1377892"/>
              <a:gd name="connsiteX13" fmla="*/ 0 w 5864430"/>
              <a:gd name="connsiteY13" fmla="*/ 229649 h 1377892"/>
              <a:gd name="connsiteX14" fmla="*/ 0 w 5864430"/>
              <a:gd name="connsiteY14" fmla="*/ 229649 h 1377892"/>
              <a:gd name="connsiteX15" fmla="*/ 0 w 5864430"/>
              <a:gd name="connsiteY15" fmla="*/ 0 h 137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64430" h="1377892">
                <a:moveTo>
                  <a:pt x="0" y="0"/>
                </a:moveTo>
                <a:lnTo>
                  <a:pt x="977405" y="0"/>
                </a:lnTo>
                <a:lnTo>
                  <a:pt x="2443513" y="0"/>
                </a:lnTo>
                <a:lnTo>
                  <a:pt x="5864430" y="0"/>
                </a:lnTo>
                <a:lnTo>
                  <a:pt x="5864430" y="229649"/>
                </a:lnTo>
                <a:lnTo>
                  <a:pt x="5864430" y="229649"/>
                </a:lnTo>
                <a:lnTo>
                  <a:pt x="5864430" y="574122"/>
                </a:lnTo>
                <a:lnTo>
                  <a:pt x="5864430" y="1377892"/>
                </a:lnTo>
                <a:lnTo>
                  <a:pt x="2443513" y="1377892"/>
                </a:lnTo>
                <a:lnTo>
                  <a:pt x="977405" y="1377892"/>
                </a:lnTo>
                <a:lnTo>
                  <a:pt x="977405" y="1377892"/>
                </a:lnTo>
                <a:lnTo>
                  <a:pt x="0" y="1377892"/>
                </a:lnTo>
                <a:lnTo>
                  <a:pt x="0" y="574122"/>
                </a:lnTo>
                <a:lnTo>
                  <a:pt x="0" y="229649"/>
                </a:lnTo>
                <a:lnTo>
                  <a:pt x="0" y="2296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63500">
            <a:solidFill>
              <a:schemeClr val="bg1"/>
            </a:solidFill>
          </a:ln>
          <a:effectLst>
            <a:outerShdw blurRad="2159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Update-heavy workloads </a:t>
            </a:r>
            <a:endParaRPr lang="en-US" altLang="zh-CN" sz="2800" i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still bottleneck </a:t>
            </a:r>
            <a:r>
              <a:rPr lang="en-US" altLang="zh-CN" sz="2800" dirty="0" err="1">
                <a:solidFill>
                  <a:schemeClr val="bg1"/>
                </a:solidFill>
                <a:latin typeface="Gill Sans MT" panose="020B0502020104020203" pitchFamily="34" charset="0"/>
              </a:rPr>
              <a:t>XStore</a:t>
            </a:r>
            <a:r>
              <a:rPr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.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1635204-70DA-4C45-B835-74E9A3F57ACF}"/>
              </a:ext>
            </a:extLst>
          </p:cNvPr>
          <p:cNvCxnSpPr>
            <a:cxnSpLocks/>
          </p:cNvCxnSpPr>
          <p:nvPr/>
        </p:nvCxnSpPr>
        <p:spPr>
          <a:xfrm>
            <a:off x="1390300" y="4540953"/>
            <a:ext cx="1486250" cy="0"/>
          </a:xfrm>
          <a:prstGeom prst="line">
            <a:avLst/>
          </a:prstGeom>
          <a:ln w="25400">
            <a:solidFill>
              <a:srgbClr val="DA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ECD9662-F714-4521-B4DE-758DA3B62A24}"/>
              </a:ext>
            </a:extLst>
          </p:cNvPr>
          <p:cNvCxnSpPr>
            <a:cxnSpLocks/>
          </p:cNvCxnSpPr>
          <p:nvPr/>
        </p:nvCxnSpPr>
        <p:spPr>
          <a:xfrm flipH="1">
            <a:off x="2638425" y="4200525"/>
            <a:ext cx="2286000" cy="34042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220F116-DA7F-4F02-B8B9-4833C93FC271}"/>
              </a:ext>
            </a:extLst>
          </p:cNvPr>
          <p:cNvCxnSpPr>
            <a:cxnSpLocks/>
            <a:stCxn id="11" idx="13"/>
          </p:cNvCxnSpPr>
          <p:nvPr/>
        </p:nvCxnSpPr>
        <p:spPr>
          <a:xfrm flipH="1" flipV="1">
            <a:off x="2638425" y="2794521"/>
            <a:ext cx="2265608" cy="90517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3DF5C7BC-2548-45FE-9237-EDE0087DC4B3}"/>
              </a:ext>
            </a:extLst>
          </p:cNvPr>
          <p:cNvSpPr/>
          <p:nvPr/>
        </p:nvSpPr>
        <p:spPr>
          <a:xfrm flipV="1">
            <a:off x="5412623" y="2502521"/>
            <a:ext cx="1200150" cy="200631"/>
          </a:xfrm>
          <a:prstGeom prst="ellipse">
            <a:avLst/>
          </a:prstGeom>
          <a:noFill/>
          <a:ln w="25400">
            <a:solidFill>
              <a:srgbClr val="DA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56902084-B86B-40EE-B67A-1C0193048E0E}"/>
              </a:ext>
            </a:extLst>
          </p:cNvPr>
          <p:cNvCxnSpPr>
            <a:cxnSpLocks/>
          </p:cNvCxnSpPr>
          <p:nvPr/>
        </p:nvCxnSpPr>
        <p:spPr>
          <a:xfrm>
            <a:off x="1390300" y="2794522"/>
            <a:ext cx="1486250" cy="0"/>
          </a:xfrm>
          <a:prstGeom prst="line">
            <a:avLst/>
          </a:prstGeom>
          <a:ln w="25400">
            <a:solidFill>
              <a:srgbClr val="DA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065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4137B4-769E-4D5F-8ACA-38824E67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YCSB Performance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8F3EB7-67C2-4DB7-A14A-64874CDF2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Static workloads (A, B, C, F)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12350A-1DFE-4CEC-A858-4F965792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2FA611-3BF3-488F-B165-6615C40B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CAA3A8-BC2D-47DF-81FE-50484EF595B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dirty="0"/>
              <a:t>Cell has a 4-level cache in the client.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9947C55-75EF-4BBE-A8BB-722C2CDE9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380" y="1729259"/>
            <a:ext cx="6581688" cy="44779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9EBF794-6900-40E0-8BE0-1243BD75CE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538" t="4866" r="4917" b="76637"/>
          <a:stretch/>
        </p:blipFill>
        <p:spPr>
          <a:xfrm>
            <a:off x="5228216" y="1947133"/>
            <a:ext cx="2076226" cy="8283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9E481A0-EE76-4273-9117-4842A90391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84" t="5253" r="46105" b="55518"/>
          <a:stretch/>
        </p:blipFill>
        <p:spPr>
          <a:xfrm>
            <a:off x="1743075" y="1976245"/>
            <a:ext cx="2850440" cy="175665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8D81961-8E6F-4323-9F42-F412706DB0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84" t="47793" r="46105" b="12576"/>
          <a:stretch/>
        </p:blipFill>
        <p:spPr>
          <a:xfrm>
            <a:off x="1743075" y="3869429"/>
            <a:ext cx="2850440" cy="1774735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3DF5C7BC-2548-45FE-9237-EDE0087DC4B3}"/>
              </a:ext>
            </a:extLst>
          </p:cNvPr>
          <p:cNvSpPr/>
          <p:nvPr/>
        </p:nvSpPr>
        <p:spPr>
          <a:xfrm flipV="1">
            <a:off x="5412623" y="2502521"/>
            <a:ext cx="1200150" cy="200631"/>
          </a:xfrm>
          <a:prstGeom prst="ellipse">
            <a:avLst/>
          </a:prstGeom>
          <a:noFill/>
          <a:ln w="25400">
            <a:solidFill>
              <a:srgbClr val="DA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44EC7CA6-9B36-477B-BC55-C862CC3FD7FC}"/>
              </a:ext>
            </a:extLst>
          </p:cNvPr>
          <p:cNvSpPr/>
          <p:nvPr/>
        </p:nvSpPr>
        <p:spPr>
          <a:xfrm flipV="1">
            <a:off x="2787295" y="2028575"/>
            <a:ext cx="762000" cy="441430"/>
          </a:xfrm>
          <a:prstGeom prst="ellipse">
            <a:avLst/>
          </a:prstGeom>
          <a:noFill/>
          <a:ln w="25400">
            <a:solidFill>
              <a:srgbClr val="DA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FF34ADE3-36AE-4222-B664-64529FB46FE9}"/>
              </a:ext>
            </a:extLst>
          </p:cNvPr>
          <p:cNvSpPr/>
          <p:nvPr/>
        </p:nvSpPr>
        <p:spPr>
          <a:xfrm flipV="1">
            <a:off x="2918209" y="3869429"/>
            <a:ext cx="519494" cy="408220"/>
          </a:xfrm>
          <a:prstGeom prst="ellipse">
            <a:avLst/>
          </a:prstGeom>
          <a:noFill/>
          <a:ln w="25400">
            <a:solidFill>
              <a:srgbClr val="DA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583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4137B4-769E-4D5F-8ACA-38824E67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YCSB Performance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8F3EB7-67C2-4DB7-A14A-64874CDF2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Dynamic workloads (D, E)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12350A-1DFE-4CEC-A858-4F965792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2FA611-3BF3-488F-B165-6615C40B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CAA3A8-BC2D-47DF-81FE-50484EF595B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9947C55-75EF-4BBE-A8BB-722C2CDE9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380" y="1729259"/>
            <a:ext cx="6581688" cy="44779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9EBF794-6900-40E0-8BE0-1243BD75CE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538" t="4866" r="4917" b="76637"/>
          <a:stretch/>
        </p:blipFill>
        <p:spPr>
          <a:xfrm>
            <a:off x="5228216" y="1947133"/>
            <a:ext cx="2076226" cy="8283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9E481A0-EE76-4273-9117-4842A90391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964" t="7966" r="16489" b="55518"/>
          <a:stretch/>
        </p:blipFill>
        <p:spPr>
          <a:xfrm>
            <a:off x="4466523" y="2097741"/>
            <a:ext cx="2076226" cy="163516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8D81961-8E6F-4323-9F42-F412706DB0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964" t="52973" r="19688" b="12575"/>
          <a:stretch/>
        </p:blipFill>
        <p:spPr>
          <a:xfrm>
            <a:off x="4466523" y="4101386"/>
            <a:ext cx="1865606" cy="1542778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:a16="http://schemas.microsoft.com/office/drawing/2014/main" id="{448F792E-1D6D-4DE9-95DA-1484AE36DEAB}"/>
              </a:ext>
            </a:extLst>
          </p:cNvPr>
          <p:cNvSpPr/>
          <p:nvPr/>
        </p:nvSpPr>
        <p:spPr>
          <a:xfrm flipV="1">
            <a:off x="5412623" y="2502521"/>
            <a:ext cx="1200150" cy="200631"/>
          </a:xfrm>
          <a:prstGeom prst="ellipse">
            <a:avLst/>
          </a:prstGeom>
          <a:noFill/>
          <a:ln w="25400">
            <a:solidFill>
              <a:srgbClr val="DA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787A1B6C-FCFD-43BC-9773-1AB0277ED276}"/>
              </a:ext>
            </a:extLst>
          </p:cNvPr>
          <p:cNvSpPr/>
          <p:nvPr/>
        </p:nvSpPr>
        <p:spPr>
          <a:xfrm flipV="1">
            <a:off x="4558420" y="2470567"/>
            <a:ext cx="762000" cy="441430"/>
          </a:xfrm>
          <a:prstGeom prst="ellipse">
            <a:avLst/>
          </a:prstGeom>
          <a:noFill/>
          <a:ln w="25400">
            <a:solidFill>
              <a:srgbClr val="DA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B7B1948E-C440-4457-B7A6-ED9A329D0131}"/>
              </a:ext>
            </a:extLst>
          </p:cNvPr>
          <p:cNvSpPr/>
          <p:nvPr/>
        </p:nvSpPr>
        <p:spPr>
          <a:xfrm flipV="1">
            <a:off x="4558420" y="4431345"/>
            <a:ext cx="762000" cy="441430"/>
          </a:xfrm>
          <a:prstGeom prst="ellipse">
            <a:avLst/>
          </a:prstGeom>
          <a:noFill/>
          <a:ln w="25400">
            <a:solidFill>
              <a:srgbClr val="DA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对话气泡: 矩形 10">
            <a:extLst>
              <a:ext uri="{FF2B5EF4-FFF2-40B4-BE49-F238E27FC236}">
                <a16:creationId xmlns:a16="http://schemas.microsoft.com/office/drawing/2014/main" id="{2D98E10B-ABE8-407D-9CB3-89EABBF5C94C}"/>
              </a:ext>
            </a:extLst>
          </p:cNvPr>
          <p:cNvSpPr/>
          <p:nvPr/>
        </p:nvSpPr>
        <p:spPr>
          <a:xfrm>
            <a:off x="6871582" y="3599346"/>
            <a:ext cx="4929893" cy="1377892"/>
          </a:xfrm>
          <a:custGeom>
            <a:avLst/>
            <a:gdLst>
              <a:gd name="connsiteX0" fmla="*/ 0 w 5864430"/>
              <a:gd name="connsiteY0" fmla="*/ 0 h 1377892"/>
              <a:gd name="connsiteX1" fmla="*/ 977405 w 5864430"/>
              <a:gd name="connsiteY1" fmla="*/ 0 h 1377892"/>
              <a:gd name="connsiteX2" fmla="*/ 960652 w 5864430"/>
              <a:gd name="connsiteY2" fmla="*/ -590316 h 1377892"/>
              <a:gd name="connsiteX3" fmla="*/ 2443513 w 5864430"/>
              <a:gd name="connsiteY3" fmla="*/ 0 h 1377892"/>
              <a:gd name="connsiteX4" fmla="*/ 5864430 w 5864430"/>
              <a:gd name="connsiteY4" fmla="*/ 0 h 1377892"/>
              <a:gd name="connsiteX5" fmla="*/ 5864430 w 5864430"/>
              <a:gd name="connsiteY5" fmla="*/ 229649 h 1377892"/>
              <a:gd name="connsiteX6" fmla="*/ 5864430 w 5864430"/>
              <a:gd name="connsiteY6" fmla="*/ 229649 h 1377892"/>
              <a:gd name="connsiteX7" fmla="*/ 5864430 w 5864430"/>
              <a:gd name="connsiteY7" fmla="*/ 574122 h 1377892"/>
              <a:gd name="connsiteX8" fmla="*/ 5864430 w 5864430"/>
              <a:gd name="connsiteY8" fmla="*/ 1377892 h 1377892"/>
              <a:gd name="connsiteX9" fmla="*/ 2443513 w 5864430"/>
              <a:gd name="connsiteY9" fmla="*/ 1377892 h 1377892"/>
              <a:gd name="connsiteX10" fmla="*/ 977405 w 5864430"/>
              <a:gd name="connsiteY10" fmla="*/ 1377892 h 1377892"/>
              <a:gd name="connsiteX11" fmla="*/ 977405 w 5864430"/>
              <a:gd name="connsiteY11" fmla="*/ 1377892 h 1377892"/>
              <a:gd name="connsiteX12" fmla="*/ 0 w 5864430"/>
              <a:gd name="connsiteY12" fmla="*/ 1377892 h 1377892"/>
              <a:gd name="connsiteX13" fmla="*/ 0 w 5864430"/>
              <a:gd name="connsiteY13" fmla="*/ 574122 h 1377892"/>
              <a:gd name="connsiteX14" fmla="*/ 0 w 5864430"/>
              <a:gd name="connsiteY14" fmla="*/ 229649 h 1377892"/>
              <a:gd name="connsiteX15" fmla="*/ 0 w 5864430"/>
              <a:gd name="connsiteY15" fmla="*/ 229649 h 1377892"/>
              <a:gd name="connsiteX16" fmla="*/ 0 w 5864430"/>
              <a:gd name="connsiteY16" fmla="*/ 0 h 1377892"/>
              <a:gd name="connsiteX0" fmla="*/ 0 w 5864430"/>
              <a:gd name="connsiteY0" fmla="*/ 0 h 1377892"/>
              <a:gd name="connsiteX1" fmla="*/ 977405 w 5864430"/>
              <a:gd name="connsiteY1" fmla="*/ 0 h 1377892"/>
              <a:gd name="connsiteX2" fmla="*/ 2443513 w 5864430"/>
              <a:gd name="connsiteY2" fmla="*/ 0 h 1377892"/>
              <a:gd name="connsiteX3" fmla="*/ 5864430 w 5864430"/>
              <a:gd name="connsiteY3" fmla="*/ 0 h 1377892"/>
              <a:gd name="connsiteX4" fmla="*/ 5864430 w 5864430"/>
              <a:gd name="connsiteY4" fmla="*/ 229649 h 1377892"/>
              <a:gd name="connsiteX5" fmla="*/ 5864430 w 5864430"/>
              <a:gd name="connsiteY5" fmla="*/ 229649 h 1377892"/>
              <a:gd name="connsiteX6" fmla="*/ 5864430 w 5864430"/>
              <a:gd name="connsiteY6" fmla="*/ 574122 h 1377892"/>
              <a:gd name="connsiteX7" fmla="*/ 5864430 w 5864430"/>
              <a:gd name="connsiteY7" fmla="*/ 1377892 h 1377892"/>
              <a:gd name="connsiteX8" fmla="*/ 2443513 w 5864430"/>
              <a:gd name="connsiteY8" fmla="*/ 1377892 h 1377892"/>
              <a:gd name="connsiteX9" fmla="*/ 977405 w 5864430"/>
              <a:gd name="connsiteY9" fmla="*/ 1377892 h 1377892"/>
              <a:gd name="connsiteX10" fmla="*/ 977405 w 5864430"/>
              <a:gd name="connsiteY10" fmla="*/ 1377892 h 1377892"/>
              <a:gd name="connsiteX11" fmla="*/ 0 w 5864430"/>
              <a:gd name="connsiteY11" fmla="*/ 1377892 h 1377892"/>
              <a:gd name="connsiteX12" fmla="*/ 0 w 5864430"/>
              <a:gd name="connsiteY12" fmla="*/ 574122 h 1377892"/>
              <a:gd name="connsiteX13" fmla="*/ 0 w 5864430"/>
              <a:gd name="connsiteY13" fmla="*/ 229649 h 1377892"/>
              <a:gd name="connsiteX14" fmla="*/ 0 w 5864430"/>
              <a:gd name="connsiteY14" fmla="*/ 229649 h 1377892"/>
              <a:gd name="connsiteX15" fmla="*/ 0 w 5864430"/>
              <a:gd name="connsiteY15" fmla="*/ 0 h 137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64430" h="1377892">
                <a:moveTo>
                  <a:pt x="0" y="0"/>
                </a:moveTo>
                <a:lnTo>
                  <a:pt x="977405" y="0"/>
                </a:lnTo>
                <a:lnTo>
                  <a:pt x="2443513" y="0"/>
                </a:lnTo>
                <a:lnTo>
                  <a:pt x="5864430" y="0"/>
                </a:lnTo>
                <a:lnTo>
                  <a:pt x="5864430" y="229649"/>
                </a:lnTo>
                <a:lnTo>
                  <a:pt x="5864430" y="229649"/>
                </a:lnTo>
                <a:lnTo>
                  <a:pt x="5864430" y="574122"/>
                </a:lnTo>
                <a:lnTo>
                  <a:pt x="5864430" y="1377892"/>
                </a:lnTo>
                <a:lnTo>
                  <a:pt x="2443513" y="1377892"/>
                </a:lnTo>
                <a:lnTo>
                  <a:pt x="977405" y="1377892"/>
                </a:lnTo>
                <a:lnTo>
                  <a:pt x="977405" y="1377892"/>
                </a:lnTo>
                <a:lnTo>
                  <a:pt x="0" y="1377892"/>
                </a:lnTo>
                <a:lnTo>
                  <a:pt x="0" y="574122"/>
                </a:lnTo>
                <a:lnTo>
                  <a:pt x="0" y="229649"/>
                </a:lnTo>
                <a:lnTo>
                  <a:pt x="0" y="2296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63500">
            <a:solidFill>
              <a:schemeClr val="bg1"/>
            </a:solidFill>
          </a:ln>
          <a:effectLst>
            <a:outerShdw blurRad="2159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Dominated by scanning a large range of KV pairs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1F25D01-7AAD-4A8D-A52D-213CC49F680E}"/>
              </a:ext>
            </a:extLst>
          </p:cNvPr>
          <p:cNvCxnSpPr>
            <a:cxnSpLocks/>
          </p:cNvCxnSpPr>
          <p:nvPr/>
        </p:nvCxnSpPr>
        <p:spPr>
          <a:xfrm flipH="1">
            <a:off x="6340260" y="4872120"/>
            <a:ext cx="568245" cy="42538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523F947B-0A6E-445D-A174-B85F5F54D4B4}"/>
              </a:ext>
            </a:extLst>
          </p:cNvPr>
          <p:cNvCxnSpPr>
            <a:cxnSpLocks/>
          </p:cNvCxnSpPr>
          <p:nvPr/>
        </p:nvCxnSpPr>
        <p:spPr>
          <a:xfrm flipH="1" flipV="1">
            <a:off x="6180706" y="3627622"/>
            <a:ext cx="677326" cy="41163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188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4137B4-769E-4D5F-8ACA-38824E67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YCSB Performance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8F3EB7-67C2-4DB7-A14A-64874CDF2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Dynamic workloads (D, E)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12350A-1DFE-4CEC-A858-4F965792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2FA611-3BF3-488F-B165-6615C40B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CAA3A8-BC2D-47DF-81FE-50484EF595B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9E960B7-B97B-4514-83C6-4EDD3AE91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61" y="2162905"/>
            <a:ext cx="6425796" cy="3064989"/>
          </a:xfrm>
          <a:prstGeom prst="rect">
            <a:avLst/>
          </a:prstGeom>
        </p:spPr>
      </p:pic>
      <p:sp>
        <p:nvSpPr>
          <p:cNvPr id="25" name="对话气泡: 矩形 10">
            <a:extLst>
              <a:ext uri="{FF2B5EF4-FFF2-40B4-BE49-F238E27FC236}">
                <a16:creationId xmlns:a16="http://schemas.microsoft.com/office/drawing/2014/main" id="{89B3655D-4659-4CB8-AE17-D7B13170F07C}"/>
              </a:ext>
            </a:extLst>
          </p:cNvPr>
          <p:cNvSpPr/>
          <p:nvPr/>
        </p:nvSpPr>
        <p:spPr>
          <a:xfrm>
            <a:off x="7262107" y="2532546"/>
            <a:ext cx="4517517" cy="1377892"/>
          </a:xfrm>
          <a:custGeom>
            <a:avLst/>
            <a:gdLst>
              <a:gd name="connsiteX0" fmla="*/ 0 w 5864430"/>
              <a:gd name="connsiteY0" fmla="*/ 0 h 1377892"/>
              <a:gd name="connsiteX1" fmla="*/ 977405 w 5864430"/>
              <a:gd name="connsiteY1" fmla="*/ 0 h 1377892"/>
              <a:gd name="connsiteX2" fmla="*/ 960652 w 5864430"/>
              <a:gd name="connsiteY2" fmla="*/ -590316 h 1377892"/>
              <a:gd name="connsiteX3" fmla="*/ 2443513 w 5864430"/>
              <a:gd name="connsiteY3" fmla="*/ 0 h 1377892"/>
              <a:gd name="connsiteX4" fmla="*/ 5864430 w 5864430"/>
              <a:gd name="connsiteY4" fmla="*/ 0 h 1377892"/>
              <a:gd name="connsiteX5" fmla="*/ 5864430 w 5864430"/>
              <a:gd name="connsiteY5" fmla="*/ 229649 h 1377892"/>
              <a:gd name="connsiteX6" fmla="*/ 5864430 w 5864430"/>
              <a:gd name="connsiteY6" fmla="*/ 229649 h 1377892"/>
              <a:gd name="connsiteX7" fmla="*/ 5864430 w 5864430"/>
              <a:gd name="connsiteY7" fmla="*/ 574122 h 1377892"/>
              <a:gd name="connsiteX8" fmla="*/ 5864430 w 5864430"/>
              <a:gd name="connsiteY8" fmla="*/ 1377892 h 1377892"/>
              <a:gd name="connsiteX9" fmla="*/ 2443513 w 5864430"/>
              <a:gd name="connsiteY9" fmla="*/ 1377892 h 1377892"/>
              <a:gd name="connsiteX10" fmla="*/ 977405 w 5864430"/>
              <a:gd name="connsiteY10" fmla="*/ 1377892 h 1377892"/>
              <a:gd name="connsiteX11" fmla="*/ 977405 w 5864430"/>
              <a:gd name="connsiteY11" fmla="*/ 1377892 h 1377892"/>
              <a:gd name="connsiteX12" fmla="*/ 0 w 5864430"/>
              <a:gd name="connsiteY12" fmla="*/ 1377892 h 1377892"/>
              <a:gd name="connsiteX13" fmla="*/ 0 w 5864430"/>
              <a:gd name="connsiteY13" fmla="*/ 574122 h 1377892"/>
              <a:gd name="connsiteX14" fmla="*/ 0 w 5864430"/>
              <a:gd name="connsiteY14" fmla="*/ 229649 h 1377892"/>
              <a:gd name="connsiteX15" fmla="*/ 0 w 5864430"/>
              <a:gd name="connsiteY15" fmla="*/ 229649 h 1377892"/>
              <a:gd name="connsiteX16" fmla="*/ 0 w 5864430"/>
              <a:gd name="connsiteY16" fmla="*/ 0 h 1377892"/>
              <a:gd name="connsiteX0" fmla="*/ 0 w 5864430"/>
              <a:gd name="connsiteY0" fmla="*/ 0 h 1377892"/>
              <a:gd name="connsiteX1" fmla="*/ 977405 w 5864430"/>
              <a:gd name="connsiteY1" fmla="*/ 0 h 1377892"/>
              <a:gd name="connsiteX2" fmla="*/ 2443513 w 5864430"/>
              <a:gd name="connsiteY2" fmla="*/ 0 h 1377892"/>
              <a:gd name="connsiteX3" fmla="*/ 5864430 w 5864430"/>
              <a:gd name="connsiteY3" fmla="*/ 0 h 1377892"/>
              <a:gd name="connsiteX4" fmla="*/ 5864430 w 5864430"/>
              <a:gd name="connsiteY4" fmla="*/ 229649 h 1377892"/>
              <a:gd name="connsiteX5" fmla="*/ 5864430 w 5864430"/>
              <a:gd name="connsiteY5" fmla="*/ 229649 h 1377892"/>
              <a:gd name="connsiteX6" fmla="*/ 5864430 w 5864430"/>
              <a:gd name="connsiteY6" fmla="*/ 574122 h 1377892"/>
              <a:gd name="connsiteX7" fmla="*/ 5864430 w 5864430"/>
              <a:gd name="connsiteY7" fmla="*/ 1377892 h 1377892"/>
              <a:gd name="connsiteX8" fmla="*/ 2443513 w 5864430"/>
              <a:gd name="connsiteY8" fmla="*/ 1377892 h 1377892"/>
              <a:gd name="connsiteX9" fmla="*/ 977405 w 5864430"/>
              <a:gd name="connsiteY9" fmla="*/ 1377892 h 1377892"/>
              <a:gd name="connsiteX10" fmla="*/ 977405 w 5864430"/>
              <a:gd name="connsiteY10" fmla="*/ 1377892 h 1377892"/>
              <a:gd name="connsiteX11" fmla="*/ 0 w 5864430"/>
              <a:gd name="connsiteY11" fmla="*/ 1377892 h 1377892"/>
              <a:gd name="connsiteX12" fmla="*/ 0 w 5864430"/>
              <a:gd name="connsiteY12" fmla="*/ 574122 h 1377892"/>
              <a:gd name="connsiteX13" fmla="*/ 0 w 5864430"/>
              <a:gd name="connsiteY13" fmla="*/ 229649 h 1377892"/>
              <a:gd name="connsiteX14" fmla="*/ 0 w 5864430"/>
              <a:gd name="connsiteY14" fmla="*/ 229649 h 1377892"/>
              <a:gd name="connsiteX15" fmla="*/ 0 w 5864430"/>
              <a:gd name="connsiteY15" fmla="*/ 0 h 137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64430" h="1377892">
                <a:moveTo>
                  <a:pt x="0" y="0"/>
                </a:moveTo>
                <a:lnTo>
                  <a:pt x="977405" y="0"/>
                </a:lnTo>
                <a:lnTo>
                  <a:pt x="2443513" y="0"/>
                </a:lnTo>
                <a:lnTo>
                  <a:pt x="5864430" y="0"/>
                </a:lnTo>
                <a:lnTo>
                  <a:pt x="5864430" y="229649"/>
                </a:lnTo>
                <a:lnTo>
                  <a:pt x="5864430" y="229649"/>
                </a:lnTo>
                <a:lnTo>
                  <a:pt x="5864430" y="574122"/>
                </a:lnTo>
                <a:lnTo>
                  <a:pt x="5864430" y="1377892"/>
                </a:lnTo>
                <a:lnTo>
                  <a:pt x="2443513" y="1377892"/>
                </a:lnTo>
                <a:lnTo>
                  <a:pt x="977405" y="1377892"/>
                </a:lnTo>
                <a:lnTo>
                  <a:pt x="977405" y="1377892"/>
                </a:lnTo>
                <a:lnTo>
                  <a:pt x="0" y="1377892"/>
                </a:lnTo>
                <a:lnTo>
                  <a:pt x="0" y="574122"/>
                </a:lnTo>
                <a:lnTo>
                  <a:pt x="0" y="229649"/>
                </a:lnTo>
                <a:lnTo>
                  <a:pt x="0" y="2296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63500">
            <a:solidFill>
              <a:schemeClr val="bg1"/>
            </a:solidFill>
          </a:ln>
          <a:effectLst>
            <a:outerShdw blurRad="2159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Suffer from </a:t>
            </a:r>
            <a:r>
              <a:rPr lang="en-US" altLang="zh-CN" sz="28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performance fluctuations</a:t>
            </a:r>
            <a:r>
              <a:rPr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 due to frequent </a:t>
            </a:r>
            <a:r>
              <a:rPr lang="en-US" altLang="zh-CN" sz="28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cache invalidations</a:t>
            </a:r>
            <a:r>
              <a:rPr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.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DE03C0A-2AC4-4A2B-804B-B0A4A8E355EE}"/>
              </a:ext>
            </a:extLst>
          </p:cNvPr>
          <p:cNvCxnSpPr>
            <a:cxnSpLocks/>
          </p:cNvCxnSpPr>
          <p:nvPr/>
        </p:nvCxnSpPr>
        <p:spPr>
          <a:xfrm flipH="1">
            <a:off x="3518258" y="3630055"/>
            <a:ext cx="3743849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FF6FD553-0EFF-457C-84B3-869F92E1AF72}"/>
              </a:ext>
            </a:extLst>
          </p:cNvPr>
          <p:cNvCxnSpPr>
            <a:cxnSpLocks/>
          </p:cNvCxnSpPr>
          <p:nvPr/>
        </p:nvCxnSpPr>
        <p:spPr>
          <a:xfrm flipH="1" flipV="1">
            <a:off x="6423907" y="3265163"/>
            <a:ext cx="804112" cy="1386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对话气泡: 矩形 10">
            <a:extLst>
              <a:ext uri="{FF2B5EF4-FFF2-40B4-BE49-F238E27FC236}">
                <a16:creationId xmlns:a16="http://schemas.microsoft.com/office/drawing/2014/main" id="{3DBE2C12-BD75-4EAD-A202-CC62841CFAC4}"/>
              </a:ext>
            </a:extLst>
          </p:cNvPr>
          <p:cNvSpPr/>
          <p:nvPr/>
        </p:nvSpPr>
        <p:spPr>
          <a:xfrm>
            <a:off x="7262107" y="4319001"/>
            <a:ext cx="4517517" cy="1377892"/>
          </a:xfrm>
          <a:custGeom>
            <a:avLst/>
            <a:gdLst>
              <a:gd name="connsiteX0" fmla="*/ 0 w 5864430"/>
              <a:gd name="connsiteY0" fmla="*/ 0 h 1377892"/>
              <a:gd name="connsiteX1" fmla="*/ 977405 w 5864430"/>
              <a:gd name="connsiteY1" fmla="*/ 0 h 1377892"/>
              <a:gd name="connsiteX2" fmla="*/ 960652 w 5864430"/>
              <a:gd name="connsiteY2" fmla="*/ -590316 h 1377892"/>
              <a:gd name="connsiteX3" fmla="*/ 2443513 w 5864430"/>
              <a:gd name="connsiteY3" fmla="*/ 0 h 1377892"/>
              <a:gd name="connsiteX4" fmla="*/ 5864430 w 5864430"/>
              <a:gd name="connsiteY4" fmla="*/ 0 h 1377892"/>
              <a:gd name="connsiteX5" fmla="*/ 5864430 w 5864430"/>
              <a:gd name="connsiteY5" fmla="*/ 229649 h 1377892"/>
              <a:gd name="connsiteX6" fmla="*/ 5864430 w 5864430"/>
              <a:gd name="connsiteY6" fmla="*/ 229649 h 1377892"/>
              <a:gd name="connsiteX7" fmla="*/ 5864430 w 5864430"/>
              <a:gd name="connsiteY7" fmla="*/ 574122 h 1377892"/>
              <a:gd name="connsiteX8" fmla="*/ 5864430 w 5864430"/>
              <a:gd name="connsiteY8" fmla="*/ 1377892 h 1377892"/>
              <a:gd name="connsiteX9" fmla="*/ 2443513 w 5864430"/>
              <a:gd name="connsiteY9" fmla="*/ 1377892 h 1377892"/>
              <a:gd name="connsiteX10" fmla="*/ 977405 w 5864430"/>
              <a:gd name="connsiteY10" fmla="*/ 1377892 h 1377892"/>
              <a:gd name="connsiteX11" fmla="*/ 977405 w 5864430"/>
              <a:gd name="connsiteY11" fmla="*/ 1377892 h 1377892"/>
              <a:gd name="connsiteX12" fmla="*/ 0 w 5864430"/>
              <a:gd name="connsiteY12" fmla="*/ 1377892 h 1377892"/>
              <a:gd name="connsiteX13" fmla="*/ 0 w 5864430"/>
              <a:gd name="connsiteY13" fmla="*/ 574122 h 1377892"/>
              <a:gd name="connsiteX14" fmla="*/ 0 w 5864430"/>
              <a:gd name="connsiteY14" fmla="*/ 229649 h 1377892"/>
              <a:gd name="connsiteX15" fmla="*/ 0 w 5864430"/>
              <a:gd name="connsiteY15" fmla="*/ 229649 h 1377892"/>
              <a:gd name="connsiteX16" fmla="*/ 0 w 5864430"/>
              <a:gd name="connsiteY16" fmla="*/ 0 h 1377892"/>
              <a:gd name="connsiteX0" fmla="*/ 0 w 5864430"/>
              <a:gd name="connsiteY0" fmla="*/ 0 h 1377892"/>
              <a:gd name="connsiteX1" fmla="*/ 977405 w 5864430"/>
              <a:gd name="connsiteY1" fmla="*/ 0 h 1377892"/>
              <a:gd name="connsiteX2" fmla="*/ 2443513 w 5864430"/>
              <a:gd name="connsiteY2" fmla="*/ 0 h 1377892"/>
              <a:gd name="connsiteX3" fmla="*/ 5864430 w 5864430"/>
              <a:gd name="connsiteY3" fmla="*/ 0 h 1377892"/>
              <a:gd name="connsiteX4" fmla="*/ 5864430 w 5864430"/>
              <a:gd name="connsiteY4" fmla="*/ 229649 h 1377892"/>
              <a:gd name="connsiteX5" fmla="*/ 5864430 w 5864430"/>
              <a:gd name="connsiteY5" fmla="*/ 229649 h 1377892"/>
              <a:gd name="connsiteX6" fmla="*/ 5864430 w 5864430"/>
              <a:gd name="connsiteY6" fmla="*/ 574122 h 1377892"/>
              <a:gd name="connsiteX7" fmla="*/ 5864430 w 5864430"/>
              <a:gd name="connsiteY7" fmla="*/ 1377892 h 1377892"/>
              <a:gd name="connsiteX8" fmla="*/ 2443513 w 5864430"/>
              <a:gd name="connsiteY8" fmla="*/ 1377892 h 1377892"/>
              <a:gd name="connsiteX9" fmla="*/ 977405 w 5864430"/>
              <a:gd name="connsiteY9" fmla="*/ 1377892 h 1377892"/>
              <a:gd name="connsiteX10" fmla="*/ 977405 w 5864430"/>
              <a:gd name="connsiteY10" fmla="*/ 1377892 h 1377892"/>
              <a:gd name="connsiteX11" fmla="*/ 0 w 5864430"/>
              <a:gd name="connsiteY11" fmla="*/ 1377892 h 1377892"/>
              <a:gd name="connsiteX12" fmla="*/ 0 w 5864430"/>
              <a:gd name="connsiteY12" fmla="*/ 574122 h 1377892"/>
              <a:gd name="connsiteX13" fmla="*/ 0 w 5864430"/>
              <a:gd name="connsiteY13" fmla="*/ 229649 h 1377892"/>
              <a:gd name="connsiteX14" fmla="*/ 0 w 5864430"/>
              <a:gd name="connsiteY14" fmla="*/ 229649 h 1377892"/>
              <a:gd name="connsiteX15" fmla="*/ 0 w 5864430"/>
              <a:gd name="connsiteY15" fmla="*/ 0 h 137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64430" h="1377892">
                <a:moveTo>
                  <a:pt x="0" y="0"/>
                </a:moveTo>
                <a:lnTo>
                  <a:pt x="977405" y="0"/>
                </a:lnTo>
                <a:lnTo>
                  <a:pt x="2443513" y="0"/>
                </a:lnTo>
                <a:lnTo>
                  <a:pt x="5864430" y="0"/>
                </a:lnTo>
                <a:lnTo>
                  <a:pt x="5864430" y="229649"/>
                </a:lnTo>
                <a:lnTo>
                  <a:pt x="5864430" y="229649"/>
                </a:lnTo>
                <a:lnTo>
                  <a:pt x="5864430" y="574122"/>
                </a:lnTo>
                <a:lnTo>
                  <a:pt x="5864430" y="1377892"/>
                </a:lnTo>
                <a:lnTo>
                  <a:pt x="2443513" y="1377892"/>
                </a:lnTo>
                <a:lnTo>
                  <a:pt x="977405" y="1377892"/>
                </a:lnTo>
                <a:lnTo>
                  <a:pt x="977405" y="1377892"/>
                </a:lnTo>
                <a:lnTo>
                  <a:pt x="0" y="1377892"/>
                </a:lnTo>
                <a:lnTo>
                  <a:pt x="0" y="574122"/>
                </a:lnTo>
                <a:lnTo>
                  <a:pt x="0" y="229649"/>
                </a:lnTo>
                <a:lnTo>
                  <a:pt x="0" y="2296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63500">
            <a:solidFill>
              <a:schemeClr val="bg1"/>
            </a:solidFill>
          </a:ln>
          <a:effectLst>
            <a:outerShdw blurRad="2159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4-level cache is more stable but performs worse.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16DBF9C5-19F5-4A3F-A20D-1F9447C18A9C}"/>
              </a:ext>
            </a:extLst>
          </p:cNvPr>
          <p:cNvCxnSpPr>
            <a:cxnSpLocks/>
            <a:stCxn id="28" idx="12"/>
          </p:cNvCxnSpPr>
          <p:nvPr/>
        </p:nvCxnSpPr>
        <p:spPr>
          <a:xfrm flipH="1" flipV="1">
            <a:off x="3190353" y="3873929"/>
            <a:ext cx="4071754" cy="101919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477AA1C0-FAC0-4155-B38D-F30C84CF07BB}"/>
              </a:ext>
            </a:extLst>
          </p:cNvPr>
          <p:cNvCxnSpPr>
            <a:cxnSpLocks/>
            <a:stCxn id="28" idx="13"/>
          </p:cNvCxnSpPr>
          <p:nvPr/>
        </p:nvCxnSpPr>
        <p:spPr>
          <a:xfrm flipH="1" flipV="1">
            <a:off x="6423907" y="3873929"/>
            <a:ext cx="838200" cy="67472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9756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4137B4-769E-4D5F-8ACA-38824E67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YCSB Performance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8F3EB7-67C2-4DB7-A14A-64874CDF2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CPU utilizations</a:t>
            </a:r>
          </a:p>
          <a:p>
            <a:pPr lvl="1"/>
            <a:r>
              <a:rPr lang="en-US" altLang="zh-CN" dirty="0"/>
              <a:t>Need retraining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End-to-end latency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12350A-1DFE-4CEC-A858-4F965792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2FA611-3BF3-488F-B165-6615C40B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CAA3A8-BC2D-47DF-81FE-50484EF595B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C09B650-C39F-4B89-B0AA-A7724A23C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841" y="3429000"/>
            <a:ext cx="5521559" cy="2530419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1009C1FB-C370-42A6-9AA7-F7CD759B6CFF}"/>
              </a:ext>
            </a:extLst>
          </p:cNvPr>
          <p:cNvSpPr/>
          <p:nvPr/>
        </p:nvSpPr>
        <p:spPr>
          <a:xfrm rot="20623891" flipV="1">
            <a:off x="4378370" y="4582082"/>
            <a:ext cx="1070497" cy="739098"/>
          </a:xfrm>
          <a:prstGeom prst="ellipse">
            <a:avLst/>
          </a:prstGeom>
          <a:noFill/>
          <a:ln w="25400">
            <a:solidFill>
              <a:srgbClr val="DA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对话气泡: 矩形 10">
            <a:extLst>
              <a:ext uri="{FF2B5EF4-FFF2-40B4-BE49-F238E27FC236}">
                <a16:creationId xmlns:a16="http://schemas.microsoft.com/office/drawing/2014/main" id="{B333C576-FF13-4B55-B1EE-825CC6785086}"/>
              </a:ext>
            </a:extLst>
          </p:cNvPr>
          <p:cNvSpPr/>
          <p:nvPr/>
        </p:nvSpPr>
        <p:spPr>
          <a:xfrm>
            <a:off x="4296276" y="1548016"/>
            <a:ext cx="4517517" cy="1377892"/>
          </a:xfrm>
          <a:custGeom>
            <a:avLst/>
            <a:gdLst>
              <a:gd name="connsiteX0" fmla="*/ 0 w 5864430"/>
              <a:gd name="connsiteY0" fmla="*/ 0 h 1377892"/>
              <a:gd name="connsiteX1" fmla="*/ 977405 w 5864430"/>
              <a:gd name="connsiteY1" fmla="*/ 0 h 1377892"/>
              <a:gd name="connsiteX2" fmla="*/ 960652 w 5864430"/>
              <a:gd name="connsiteY2" fmla="*/ -590316 h 1377892"/>
              <a:gd name="connsiteX3" fmla="*/ 2443513 w 5864430"/>
              <a:gd name="connsiteY3" fmla="*/ 0 h 1377892"/>
              <a:gd name="connsiteX4" fmla="*/ 5864430 w 5864430"/>
              <a:gd name="connsiteY4" fmla="*/ 0 h 1377892"/>
              <a:gd name="connsiteX5" fmla="*/ 5864430 w 5864430"/>
              <a:gd name="connsiteY5" fmla="*/ 229649 h 1377892"/>
              <a:gd name="connsiteX6" fmla="*/ 5864430 w 5864430"/>
              <a:gd name="connsiteY6" fmla="*/ 229649 h 1377892"/>
              <a:gd name="connsiteX7" fmla="*/ 5864430 w 5864430"/>
              <a:gd name="connsiteY7" fmla="*/ 574122 h 1377892"/>
              <a:gd name="connsiteX8" fmla="*/ 5864430 w 5864430"/>
              <a:gd name="connsiteY8" fmla="*/ 1377892 h 1377892"/>
              <a:gd name="connsiteX9" fmla="*/ 2443513 w 5864430"/>
              <a:gd name="connsiteY9" fmla="*/ 1377892 h 1377892"/>
              <a:gd name="connsiteX10" fmla="*/ 977405 w 5864430"/>
              <a:gd name="connsiteY10" fmla="*/ 1377892 h 1377892"/>
              <a:gd name="connsiteX11" fmla="*/ 977405 w 5864430"/>
              <a:gd name="connsiteY11" fmla="*/ 1377892 h 1377892"/>
              <a:gd name="connsiteX12" fmla="*/ 0 w 5864430"/>
              <a:gd name="connsiteY12" fmla="*/ 1377892 h 1377892"/>
              <a:gd name="connsiteX13" fmla="*/ 0 w 5864430"/>
              <a:gd name="connsiteY13" fmla="*/ 574122 h 1377892"/>
              <a:gd name="connsiteX14" fmla="*/ 0 w 5864430"/>
              <a:gd name="connsiteY14" fmla="*/ 229649 h 1377892"/>
              <a:gd name="connsiteX15" fmla="*/ 0 w 5864430"/>
              <a:gd name="connsiteY15" fmla="*/ 229649 h 1377892"/>
              <a:gd name="connsiteX16" fmla="*/ 0 w 5864430"/>
              <a:gd name="connsiteY16" fmla="*/ 0 h 1377892"/>
              <a:gd name="connsiteX0" fmla="*/ 0 w 5864430"/>
              <a:gd name="connsiteY0" fmla="*/ 0 h 1377892"/>
              <a:gd name="connsiteX1" fmla="*/ 977405 w 5864430"/>
              <a:gd name="connsiteY1" fmla="*/ 0 h 1377892"/>
              <a:gd name="connsiteX2" fmla="*/ 2443513 w 5864430"/>
              <a:gd name="connsiteY2" fmla="*/ 0 h 1377892"/>
              <a:gd name="connsiteX3" fmla="*/ 5864430 w 5864430"/>
              <a:gd name="connsiteY3" fmla="*/ 0 h 1377892"/>
              <a:gd name="connsiteX4" fmla="*/ 5864430 w 5864430"/>
              <a:gd name="connsiteY4" fmla="*/ 229649 h 1377892"/>
              <a:gd name="connsiteX5" fmla="*/ 5864430 w 5864430"/>
              <a:gd name="connsiteY5" fmla="*/ 229649 h 1377892"/>
              <a:gd name="connsiteX6" fmla="*/ 5864430 w 5864430"/>
              <a:gd name="connsiteY6" fmla="*/ 574122 h 1377892"/>
              <a:gd name="connsiteX7" fmla="*/ 5864430 w 5864430"/>
              <a:gd name="connsiteY7" fmla="*/ 1377892 h 1377892"/>
              <a:gd name="connsiteX8" fmla="*/ 2443513 w 5864430"/>
              <a:gd name="connsiteY8" fmla="*/ 1377892 h 1377892"/>
              <a:gd name="connsiteX9" fmla="*/ 977405 w 5864430"/>
              <a:gd name="connsiteY9" fmla="*/ 1377892 h 1377892"/>
              <a:gd name="connsiteX10" fmla="*/ 977405 w 5864430"/>
              <a:gd name="connsiteY10" fmla="*/ 1377892 h 1377892"/>
              <a:gd name="connsiteX11" fmla="*/ 0 w 5864430"/>
              <a:gd name="connsiteY11" fmla="*/ 1377892 h 1377892"/>
              <a:gd name="connsiteX12" fmla="*/ 0 w 5864430"/>
              <a:gd name="connsiteY12" fmla="*/ 574122 h 1377892"/>
              <a:gd name="connsiteX13" fmla="*/ 0 w 5864430"/>
              <a:gd name="connsiteY13" fmla="*/ 229649 h 1377892"/>
              <a:gd name="connsiteX14" fmla="*/ 0 w 5864430"/>
              <a:gd name="connsiteY14" fmla="*/ 229649 h 1377892"/>
              <a:gd name="connsiteX15" fmla="*/ 0 w 5864430"/>
              <a:gd name="connsiteY15" fmla="*/ 0 h 137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64430" h="1377892">
                <a:moveTo>
                  <a:pt x="0" y="0"/>
                </a:moveTo>
                <a:lnTo>
                  <a:pt x="977405" y="0"/>
                </a:lnTo>
                <a:lnTo>
                  <a:pt x="2443513" y="0"/>
                </a:lnTo>
                <a:lnTo>
                  <a:pt x="5864430" y="0"/>
                </a:lnTo>
                <a:lnTo>
                  <a:pt x="5864430" y="229649"/>
                </a:lnTo>
                <a:lnTo>
                  <a:pt x="5864430" y="229649"/>
                </a:lnTo>
                <a:lnTo>
                  <a:pt x="5864430" y="574122"/>
                </a:lnTo>
                <a:lnTo>
                  <a:pt x="5864430" y="1377892"/>
                </a:lnTo>
                <a:lnTo>
                  <a:pt x="2443513" y="1377892"/>
                </a:lnTo>
                <a:lnTo>
                  <a:pt x="977405" y="1377892"/>
                </a:lnTo>
                <a:lnTo>
                  <a:pt x="977405" y="1377892"/>
                </a:lnTo>
                <a:lnTo>
                  <a:pt x="0" y="1377892"/>
                </a:lnTo>
                <a:lnTo>
                  <a:pt x="0" y="574122"/>
                </a:lnTo>
                <a:lnTo>
                  <a:pt x="0" y="229649"/>
                </a:lnTo>
                <a:lnTo>
                  <a:pt x="0" y="2296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63500">
            <a:solidFill>
              <a:schemeClr val="bg1"/>
            </a:solidFill>
          </a:ln>
          <a:effectLst>
            <a:outerShdw blurRad="2159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Use 2 </a:t>
            </a:r>
            <a:r>
              <a:rPr lang="en-US" altLang="zh-CN" sz="28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auxiliary threads</a:t>
            </a:r>
            <a:r>
              <a:rPr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 to retrain models. Save CPUs compared to S-RKV.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94DD4B7B-C19B-438C-BDDD-0FD4A21053EB}"/>
              </a:ext>
            </a:extLst>
          </p:cNvPr>
          <p:cNvSpPr/>
          <p:nvPr/>
        </p:nvSpPr>
        <p:spPr>
          <a:xfrm rot="10800000" flipV="1">
            <a:off x="6396317" y="4077386"/>
            <a:ext cx="537883" cy="739098"/>
          </a:xfrm>
          <a:prstGeom prst="ellipse">
            <a:avLst/>
          </a:prstGeom>
          <a:noFill/>
          <a:ln w="25400">
            <a:solidFill>
              <a:srgbClr val="DA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29995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4137B4-769E-4D5F-8ACA-38824E67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Production Workload Performance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8F3EB7-67C2-4DB7-A14A-64874CDF2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Nutanix workload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12350A-1DFE-4CEC-A858-4F965792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2FA611-3BF3-488F-B165-6615C40B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CAA3A8-BC2D-47DF-81FE-50484EF595B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AD2C341-C329-448F-8D95-AF4DC8FDC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907" y="2055837"/>
            <a:ext cx="7759074" cy="344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25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4137B4-769E-4D5F-8ACA-38824E67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Scale-out Performance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8F3EB7-67C2-4DB7-A14A-64874CDF2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One server  -&gt; More servers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12350A-1DFE-4CEC-A858-4F965792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2FA611-3BF3-488F-B165-6615C40B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CAA3A8-BC2D-47DF-81FE-50484EF595B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AD2C341-C329-448F-8D95-AF4DC8FDC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907" y="2055837"/>
            <a:ext cx="7759074" cy="3448477"/>
          </a:xfrm>
          <a:prstGeom prst="rect">
            <a:avLst/>
          </a:prstGeom>
        </p:spPr>
      </p:pic>
      <p:sp>
        <p:nvSpPr>
          <p:cNvPr id="9" name="对话气泡: 矩形 10">
            <a:extLst>
              <a:ext uri="{FF2B5EF4-FFF2-40B4-BE49-F238E27FC236}">
                <a16:creationId xmlns:a16="http://schemas.microsoft.com/office/drawing/2014/main" id="{240AEE64-D65B-419A-94BE-168208722916}"/>
              </a:ext>
            </a:extLst>
          </p:cNvPr>
          <p:cNvSpPr/>
          <p:nvPr/>
        </p:nvSpPr>
        <p:spPr>
          <a:xfrm>
            <a:off x="7209990" y="4607624"/>
            <a:ext cx="4517517" cy="1377892"/>
          </a:xfrm>
          <a:custGeom>
            <a:avLst/>
            <a:gdLst>
              <a:gd name="connsiteX0" fmla="*/ 0 w 5864430"/>
              <a:gd name="connsiteY0" fmla="*/ 0 h 1377892"/>
              <a:gd name="connsiteX1" fmla="*/ 977405 w 5864430"/>
              <a:gd name="connsiteY1" fmla="*/ 0 h 1377892"/>
              <a:gd name="connsiteX2" fmla="*/ 960652 w 5864430"/>
              <a:gd name="connsiteY2" fmla="*/ -590316 h 1377892"/>
              <a:gd name="connsiteX3" fmla="*/ 2443513 w 5864430"/>
              <a:gd name="connsiteY3" fmla="*/ 0 h 1377892"/>
              <a:gd name="connsiteX4" fmla="*/ 5864430 w 5864430"/>
              <a:gd name="connsiteY4" fmla="*/ 0 h 1377892"/>
              <a:gd name="connsiteX5" fmla="*/ 5864430 w 5864430"/>
              <a:gd name="connsiteY5" fmla="*/ 229649 h 1377892"/>
              <a:gd name="connsiteX6" fmla="*/ 5864430 w 5864430"/>
              <a:gd name="connsiteY6" fmla="*/ 229649 h 1377892"/>
              <a:gd name="connsiteX7" fmla="*/ 5864430 w 5864430"/>
              <a:gd name="connsiteY7" fmla="*/ 574122 h 1377892"/>
              <a:gd name="connsiteX8" fmla="*/ 5864430 w 5864430"/>
              <a:gd name="connsiteY8" fmla="*/ 1377892 h 1377892"/>
              <a:gd name="connsiteX9" fmla="*/ 2443513 w 5864430"/>
              <a:gd name="connsiteY9" fmla="*/ 1377892 h 1377892"/>
              <a:gd name="connsiteX10" fmla="*/ 977405 w 5864430"/>
              <a:gd name="connsiteY10" fmla="*/ 1377892 h 1377892"/>
              <a:gd name="connsiteX11" fmla="*/ 977405 w 5864430"/>
              <a:gd name="connsiteY11" fmla="*/ 1377892 h 1377892"/>
              <a:gd name="connsiteX12" fmla="*/ 0 w 5864430"/>
              <a:gd name="connsiteY12" fmla="*/ 1377892 h 1377892"/>
              <a:gd name="connsiteX13" fmla="*/ 0 w 5864430"/>
              <a:gd name="connsiteY13" fmla="*/ 574122 h 1377892"/>
              <a:gd name="connsiteX14" fmla="*/ 0 w 5864430"/>
              <a:gd name="connsiteY14" fmla="*/ 229649 h 1377892"/>
              <a:gd name="connsiteX15" fmla="*/ 0 w 5864430"/>
              <a:gd name="connsiteY15" fmla="*/ 229649 h 1377892"/>
              <a:gd name="connsiteX16" fmla="*/ 0 w 5864430"/>
              <a:gd name="connsiteY16" fmla="*/ 0 h 1377892"/>
              <a:gd name="connsiteX0" fmla="*/ 0 w 5864430"/>
              <a:gd name="connsiteY0" fmla="*/ 0 h 1377892"/>
              <a:gd name="connsiteX1" fmla="*/ 977405 w 5864430"/>
              <a:gd name="connsiteY1" fmla="*/ 0 h 1377892"/>
              <a:gd name="connsiteX2" fmla="*/ 2443513 w 5864430"/>
              <a:gd name="connsiteY2" fmla="*/ 0 h 1377892"/>
              <a:gd name="connsiteX3" fmla="*/ 5864430 w 5864430"/>
              <a:gd name="connsiteY3" fmla="*/ 0 h 1377892"/>
              <a:gd name="connsiteX4" fmla="*/ 5864430 w 5864430"/>
              <a:gd name="connsiteY4" fmla="*/ 229649 h 1377892"/>
              <a:gd name="connsiteX5" fmla="*/ 5864430 w 5864430"/>
              <a:gd name="connsiteY5" fmla="*/ 229649 h 1377892"/>
              <a:gd name="connsiteX6" fmla="*/ 5864430 w 5864430"/>
              <a:gd name="connsiteY6" fmla="*/ 574122 h 1377892"/>
              <a:gd name="connsiteX7" fmla="*/ 5864430 w 5864430"/>
              <a:gd name="connsiteY7" fmla="*/ 1377892 h 1377892"/>
              <a:gd name="connsiteX8" fmla="*/ 2443513 w 5864430"/>
              <a:gd name="connsiteY8" fmla="*/ 1377892 h 1377892"/>
              <a:gd name="connsiteX9" fmla="*/ 977405 w 5864430"/>
              <a:gd name="connsiteY9" fmla="*/ 1377892 h 1377892"/>
              <a:gd name="connsiteX10" fmla="*/ 977405 w 5864430"/>
              <a:gd name="connsiteY10" fmla="*/ 1377892 h 1377892"/>
              <a:gd name="connsiteX11" fmla="*/ 0 w 5864430"/>
              <a:gd name="connsiteY11" fmla="*/ 1377892 h 1377892"/>
              <a:gd name="connsiteX12" fmla="*/ 0 w 5864430"/>
              <a:gd name="connsiteY12" fmla="*/ 574122 h 1377892"/>
              <a:gd name="connsiteX13" fmla="*/ 0 w 5864430"/>
              <a:gd name="connsiteY13" fmla="*/ 229649 h 1377892"/>
              <a:gd name="connsiteX14" fmla="*/ 0 w 5864430"/>
              <a:gd name="connsiteY14" fmla="*/ 229649 h 1377892"/>
              <a:gd name="connsiteX15" fmla="*/ 0 w 5864430"/>
              <a:gd name="connsiteY15" fmla="*/ 0 h 137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64430" h="1377892">
                <a:moveTo>
                  <a:pt x="0" y="0"/>
                </a:moveTo>
                <a:lnTo>
                  <a:pt x="977405" y="0"/>
                </a:lnTo>
                <a:lnTo>
                  <a:pt x="2443513" y="0"/>
                </a:lnTo>
                <a:lnTo>
                  <a:pt x="5864430" y="0"/>
                </a:lnTo>
                <a:lnTo>
                  <a:pt x="5864430" y="229649"/>
                </a:lnTo>
                <a:lnTo>
                  <a:pt x="5864430" y="229649"/>
                </a:lnTo>
                <a:lnTo>
                  <a:pt x="5864430" y="574122"/>
                </a:lnTo>
                <a:lnTo>
                  <a:pt x="5864430" y="1377892"/>
                </a:lnTo>
                <a:lnTo>
                  <a:pt x="2443513" y="1377892"/>
                </a:lnTo>
                <a:lnTo>
                  <a:pt x="977405" y="1377892"/>
                </a:lnTo>
                <a:lnTo>
                  <a:pt x="977405" y="1377892"/>
                </a:lnTo>
                <a:lnTo>
                  <a:pt x="0" y="1377892"/>
                </a:lnTo>
                <a:lnTo>
                  <a:pt x="0" y="574122"/>
                </a:lnTo>
                <a:lnTo>
                  <a:pt x="0" y="229649"/>
                </a:lnTo>
                <a:lnTo>
                  <a:pt x="0" y="2296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63500">
            <a:solidFill>
              <a:schemeClr val="bg1"/>
            </a:solidFill>
          </a:ln>
          <a:effectLst>
            <a:outerShdw blurRad="2159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Scale to 6 server RNICs (3 server machines)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992FE93-E389-4A45-844D-C3ACDD42FD72}"/>
              </a:ext>
            </a:extLst>
          </p:cNvPr>
          <p:cNvCxnSpPr>
            <a:cxnSpLocks/>
            <a:stCxn id="9" idx="2"/>
          </p:cNvCxnSpPr>
          <p:nvPr/>
        </p:nvCxnSpPr>
        <p:spPr>
          <a:xfrm flipH="1" flipV="1">
            <a:off x="8563087" y="4138344"/>
            <a:ext cx="529202" cy="46928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949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4137B4-769E-4D5F-8ACA-38824E67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Others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8F3EB7-67C2-4DB7-A14A-64874CDF2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Models expansion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Durability</a:t>
            </a:r>
          </a:p>
          <a:p>
            <a:pPr lvl="1"/>
            <a:r>
              <a:rPr lang="en-US" altLang="zh-CN" dirty="0"/>
              <a:t>Logging to SSD</a:t>
            </a:r>
          </a:p>
          <a:p>
            <a:pPr lvl="1"/>
            <a:r>
              <a:rPr lang="en-US" altLang="zh-CN" dirty="0"/>
              <a:t>Update-heavy: up to 24% drop</a:t>
            </a:r>
          </a:p>
          <a:p>
            <a:pPr lvl="1"/>
            <a:r>
              <a:rPr lang="en-US" altLang="zh-CN" dirty="0"/>
              <a:t>Read-heavy: nearly no drop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Variable-length Value</a:t>
            </a:r>
          </a:p>
          <a:p>
            <a:pPr lvl="1"/>
            <a:r>
              <a:rPr lang="en-US" altLang="zh-CN" dirty="0"/>
              <a:t>Replaced by a 64-bit fat pointer</a:t>
            </a:r>
          </a:p>
          <a:p>
            <a:pPr lvl="1"/>
            <a:r>
              <a:rPr lang="en-US" altLang="zh-CN" dirty="0"/>
              <a:t>An additional RDMA READ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12350A-1DFE-4CEC-A858-4F965792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2FA611-3BF3-488F-B165-6615C40B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CAA3A8-BC2D-47DF-81FE-50484EF595B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B731183-374A-4833-BC66-52DDFB91A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637" y="1213837"/>
            <a:ext cx="4819846" cy="204134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49AC714-1E07-4D26-8F39-AB595ED9A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220" y="3287460"/>
            <a:ext cx="5167159" cy="11411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3BDC3B2-D1D6-41C8-9689-0DE69CDD1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2220" y="4464568"/>
            <a:ext cx="2700531" cy="18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083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Outline</a:t>
            </a:r>
            <a:endParaRPr lang="zh-CN" altLang="en-US" sz="40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Background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Analysis and Motivation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Design and Implementation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Evaluation</a:t>
            </a:r>
          </a:p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3/3/2021</a:t>
            </a:fld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EE6016F-559D-4C19-852F-DF13B63163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24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KVS:</a:t>
            </a:r>
            <a:r>
              <a:rPr lang="zh-CN" altLang="en-US" dirty="0"/>
              <a:t> </a:t>
            </a:r>
            <a:r>
              <a:rPr lang="en-US" altLang="zh-CN" dirty="0"/>
              <a:t>key pillar for distributed systems</a:t>
            </a:r>
            <a:endParaRPr lang="zh-CN" altLang="en-US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3747FE1A-84B4-43AD-B89B-FCFEB3B76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Server-centric design(S-RKV)</a:t>
            </a:r>
          </a:p>
          <a:p>
            <a:endParaRPr lang="en-US" altLang="zh-CN" dirty="0"/>
          </a:p>
          <a:p>
            <a:r>
              <a:rPr lang="en-US" altLang="zh-CN" dirty="0"/>
              <a:t>Client-direct design(C-RKV)</a:t>
            </a:r>
          </a:p>
          <a:p>
            <a:endParaRPr lang="en-US" altLang="zh-CN" dirty="0"/>
          </a:p>
          <a:p>
            <a:r>
              <a:rPr lang="en-US" altLang="zh-CN" dirty="0"/>
              <a:t>Index Caching</a:t>
            </a:r>
          </a:p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390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F36BF5-D4F1-40B8-BC3E-C2BD9870B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E7B1B3-7D56-40D3-BC59-2E2C7F707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Contribution</a:t>
            </a:r>
          </a:p>
          <a:p>
            <a:pPr lvl="1"/>
            <a:r>
              <a:rPr lang="en-US" altLang="zh-CN" dirty="0"/>
              <a:t>Provide </a:t>
            </a:r>
            <a:r>
              <a:rPr lang="en-US" altLang="zh-CN" dirty="0">
                <a:solidFill>
                  <a:srgbClr val="DA3838"/>
                </a:solidFill>
              </a:rPr>
              <a:t>a new design</a:t>
            </a:r>
            <a:r>
              <a:rPr lang="en-US" altLang="zh-CN" dirty="0"/>
              <a:t> for RDMA-enabled KVS</a:t>
            </a:r>
          </a:p>
          <a:p>
            <a:pPr lvl="2"/>
            <a:r>
              <a:rPr lang="en-US" altLang="zh-CN" dirty="0"/>
              <a:t>A new hybrid architecture</a:t>
            </a:r>
          </a:p>
          <a:p>
            <a:pPr lvl="2"/>
            <a:r>
              <a:rPr lang="en-US" altLang="zh-CN" dirty="0"/>
              <a:t>Leverage ML model</a:t>
            </a:r>
          </a:p>
          <a:p>
            <a:pPr lvl="1"/>
            <a:r>
              <a:rPr lang="en-US" altLang="zh-CN" dirty="0"/>
              <a:t>Provide </a:t>
            </a:r>
            <a:r>
              <a:rPr lang="en-US" altLang="zh-CN" dirty="0">
                <a:solidFill>
                  <a:srgbClr val="DA3838"/>
                </a:solidFill>
              </a:rPr>
              <a:t>better trade-offs </a:t>
            </a:r>
          </a:p>
          <a:p>
            <a:pPr lvl="2"/>
            <a:r>
              <a:rPr lang="en-US" altLang="zh-CN" dirty="0"/>
              <a:t>Server-side CPU vs. Client-side memory vs.. Performance</a:t>
            </a:r>
          </a:p>
          <a:p>
            <a:r>
              <a:rPr lang="en-US" altLang="zh-CN" dirty="0"/>
              <a:t>Limitations and future work</a:t>
            </a:r>
          </a:p>
          <a:p>
            <a:pPr lvl="1"/>
            <a:r>
              <a:rPr lang="en-US" altLang="zh-CN" dirty="0"/>
              <a:t>fixed-length keys </a:t>
            </a:r>
            <a:r>
              <a:rPr lang="en-US" altLang="zh-CN" dirty="0">
                <a:sym typeface="Wingdings" panose="05000000000000000000" pitchFamily="2" charset="2"/>
              </a:rPr>
              <a:t> variable-length keys</a:t>
            </a:r>
            <a:endParaRPr lang="en-US" altLang="zh-CN" dirty="0"/>
          </a:p>
          <a:p>
            <a:pPr lvl="1"/>
            <a:r>
              <a:rPr lang="en-US" altLang="zh-CN" dirty="0"/>
              <a:t>Currently focus on simple models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C18C57B-8AB9-4BDA-8486-1EDC4F9DD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564A3F-186D-497C-B0B8-75EFCD920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ECC1257-3580-497A-96B0-0F88466FCAD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17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0E81FEA-BFAE-4F29-BDFC-C658FDC7F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Fast RDMA-based Ordered Key-Value using Remote Learned Cache</a:t>
            </a:r>
            <a:endParaRPr lang="zh-CN" altLang="en-US" dirty="0"/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99165ECE-7183-4FEF-B170-1C98F6710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56895"/>
          </a:xfrm>
        </p:spPr>
        <p:txBody>
          <a:bodyPr>
            <a:normAutofit/>
          </a:bodyPr>
          <a:lstStyle/>
          <a:p>
            <a:r>
              <a:rPr lang="en-US" altLang="zh-CN" dirty="0"/>
              <a:t>OSDI ’20</a:t>
            </a:r>
            <a:endParaRPr lang="en-US" altLang="zh-CN" dirty="0">
              <a:latin typeface="Gill Sans MT" panose="020B0502020104020203" pitchFamily="34" charset="0"/>
            </a:endParaRPr>
          </a:p>
          <a:p>
            <a:endParaRPr lang="en-US" altLang="zh-CN" dirty="0"/>
          </a:p>
          <a:p>
            <a:r>
              <a:rPr lang="en-US" altLang="zh-CN" sz="3600" dirty="0"/>
              <a:t>Thanks</a:t>
            </a:r>
            <a:endParaRPr lang="en-US" altLang="zh-CN" dirty="0"/>
          </a:p>
          <a:p>
            <a:r>
              <a:rPr lang="en-US" altLang="zh-CN" dirty="0"/>
              <a:t>Presented by Shige Liu and</a:t>
            </a:r>
            <a:r>
              <a:rPr lang="zh-CN" altLang="en-US" dirty="0"/>
              <a:t> </a:t>
            </a:r>
            <a:r>
              <a:rPr lang="en-US" altLang="zh-CN" b="1" dirty="0" err="1">
                <a:solidFill>
                  <a:schemeClr val="accent2">
                    <a:lumMod val="75000"/>
                  </a:schemeClr>
                </a:solidFill>
                <a:ea typeface="+mn-ea"/>
              </a:rPr>
              <a:t>Edwardzcn</a:t>
            </a:r>
            <a:r>
              <a:rPr lang="en-US" altLang="zh-CN" dirty="0"/>
              <a:t> (Chuannan Zhang)</a:t>
            </a:r>
          </a:p>
        </p:txBody>
      </p:sp>
    </p:spTree>
    <p:extLst>
      <p:ext uri="{BB962C8B-B14F-4D97-AF65-F5344CB8AC3E}">
        <p14:creationId xmlns:p14="http://schemas.microsoft.com/office/powerpoint/2010/main" val="426230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RPC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652E012-4CF0-4751-9A51-993CFD6EE2F1}"/>
              </a:ext>
            </a:extLst>
          </p:cNvPr>
          <p:cNvGrpSpPr/>
          <p:nvPr/>
        </p:nvGrpSpPr>
        <p:grpSpPr>
          <a:xfrm>
            <a:off x="3398191" y="3656109"/>
            <a:ext cx="1089015" cy="720000"/>
            <a:chOff x="3581400" y="3245908"/>
            <a:chExt cx="1089015" cy="720000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6454495E-B162-4C94-945D-09CDC6B772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0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224D264C-DCAB-4109-88C4-06BA121295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0" y="3773673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3AE9611-D5D0-4ED3-8A64-3E903CA855A9}"/>
                </a:ext>
              </a:extLst>
            </p:cNvPr>
            <p:cNvSpPr/>
            <p:nvPr/>
          </p:nvSpPr>
          <p:spPr>
            <a:xfrm>
              <a:off x="3687023" y="3339548"/>
              <a:ext cx="785197" cy="5395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E56F28F-8FB7-402C-97F2-3D5D414ADF42}"/>
                </a:ext>
              </a:extLst>
            </p:cNvPr>
            <p:cNvSpPr/>
            <p:nvPr/>
          </p:nvSpPr>
          <p:spPr>
            <a:xfrm>
              <a:off x="4472220" y="3245908"/>
              <a:ext cx="198195" cy="72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1622C1C-49FE-43D5-BD17-A1E6A4536B76}"/>
              </a:ext>
            </a:extLst>
          </p:cNvPr>
          <p:cNvGrpSpPr/>
          <p:nvPr/>
        </p:nvGrpSpPr>
        <p:grpSpPr>
          <a:xfrm rot="10800000">
            <a:off x="7671557" y="3656109"/>
            <a:ext cx="1089015" cy="720000"/>
            <a:chOff x="3581400" y="3245908"/>
            <a:chExt cx="1089015" cy="7200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6A5F05BA-09A7-4419-8C96-4F46D2C936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0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7F993E87-B1F7-49B0-9473-233509CDE6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0" y="3773673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18FD661-B45B-4933-BD47-2F3ACBBE772A}"/>
                </a:ext>
              </a:extLst>
            </p:cNvPr>
            <p:cNvSpPr/>
            <p:nvPr/>
          </p:nvSpPr>
          <p:spPr>
            <a:xfrm>
              <a:off x="3687023" y="3339548"/>
              <a:ext cx="785197" cy="5395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525F773-81F9-4114-9848-50CA7ED29EAF}"/>
                </a:ext>
              </a:extLst>
            </p:cNvPr>
            <p:cNvSpPr/>
            <p:nvPr/>
          </p:nvSpPr>
          <p:spPr>
            <a:xfrm>
              <a:off x="4472220" y="3245908"/>
              <a:ext cx="198195" cy="72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0C329CC0-AC2F-45E6-BC20-240A711DB485}"/>
              </a:ext>
            </a:extLst>
          </p:cNvPr>
          <p:cNvCxnSpPr/>
          <p:nvPr/>
        </p:nvCxnSpPr>
        <p:spPr>
          <a:xfrm>
            <a:off x="4492736" y="3737265"/>
            <a:ext cx="3173291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7B180BC-92A2-48E2-8CF5-D4F1BB91DF1A}"/>
              </a:ext>
            </a:extLst>
          </p:cNvPr>
          <p:cNvCxnSpPr/>
          <p:nvPr/>
        </p:nvCxnSpPr>
        <p:spPr>
          <a:xfrm>
            <a:off x="4492736" y="4305116"/>
            <a:ext cx="3173291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859EB54-7557-4604-B6F4-4E0795C1B3D8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492736" y="3996856"/>
            <a:ext cx="1061475" cy="13026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3B67D615-728D-4ADA-AFFB-CB3F547C7BA3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6902514" y="3996856"/>
            <a:ext cx="701035" cy="13025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948F388F-1FD8-44D8-A35D-C833467F2ED4}"/>
              </a:ext>
            </a:extLst>
          </p:cNvPr>
          <p:cNvSpPr txBox="1"/>
          <p:nvPr/>
        </p:nvSpPr>
        <p:spPr>
          <a:xfrm>
            <a:off x="5554211" y="3766023"/>
            <a:ext cx="134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Gill Sans MT" panose="020B0502020104020203" pitchFamily="34" charset="0"/>
              </a:rPr>
              <a:t>Network</a:t>
            </a:r>
            <a:endParaRPr lang="zh-CN" altLang="en-US" sz="2400" dirty="0">
              <a:latin typeface="Gill Sans MT" panose="020B0502020104020203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B3F0A25-1BB4-41DD-9F6F-761B9A0A00AF}"/>
              </a:ext>
            </a:extLst>
          </p:cNvPr>
          <p:cNvSpPr txBox="1"/>
          <p:nvPr/>
        </p:nvSpPr>
        <p:spPr>
          <a:xfrm>
            <a:off x="3536414" y="3858356"/>
            <a:ext cx="7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RNIC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B3F0A25-1BB4-41DD-9F6F-761B9A0A00AF}"/>
              </a:ext>
            </a:extLst>
          </p:cNvPr>
          <p:cNvSpPr txBox="1"/>
          <p:nvPr/>
        </p:nvSpPr>
        <p:spPr>
          <a:xfrm>
            <a:off x="7869751" y="3858356"/>
            <a:ext cx="7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RNIC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07689" y="2502419"/>
            <a:ext cx="1907459" cy="855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750140" y="2659736"/>
            <a:ext cx="102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Gill Sans MT" panose="020B0502020104020203" pitchFamily="34" charset="0"/>
              </a:rPr>
              <a:t>Memory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952269" y="2502419"/>
            <a:ext cx="1907459" cy="855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9394720" y="2659736"/>
            <a:ext cx="102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Gill Sans MT" panose="020B0502020104020203" pitchFamily="34" charset="0"/>
              </a:rPr>
              <a:t>Memory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cxnSp>
        <p:nvCxnSpPr>
          <p:cNvPr id="29" name="曲线连接符 28"/>
          <p:cNvCxnSpPr>
            <a:stCxn id="24" idx="2"/>
            <a:endCxn id="41" idx="0"/>
          </p:cNvCxnSpPr>
          <p:nvPr/>
        </p:nvCxnSpPr>
        <p:spPr>
          <a:xfrm rot="5400000">
            <a:off x="1785504" y="3647933"/>
            <a:ext cx="766023" cy="185809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曲线连接符 30"/>
          <p:cNvCxnSpPr>
            <a:stCxn id="43" idx="0"/>
            <a:endCxn id="26" idx="2"/>
          </p:cNvCxnSpPr>
          <p:nvPr/>
        </p:nvCxnSpPr>
        <p:spPr>
          <a:xfrm rot="16200000" flipV="1">
            <a:off x="9639424" y="3624402"/>
            <a:ext cx="619203" cy="86051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FAA67AB-E0C0-4878-BEA8-FC704DB7520D}"/>
              </a:ext>
            </a:extLst>
          </p:cNvPr>
          <p:cNvGrpSpPr/>
          <p:nvPr/>
        </p:nvGrpSpPr>
        <p:grpSpPr>
          <a:xfrm>
            <a:off x="1608517" y="3836498"/>
            <a:ext cx="936769" cy="937235"/>
            <a:chOff x="2283160" y="3137293"/>
            <a:chExt cx="936769" cy="937235"/>
          </a:xfrm>
        </p:grpSpPr>
        <p:sp>
          <p:nvSpPr>
            <p:cNvPr id="32" name="矩形: 圆角 5">
              <a:extLst>
                <a:ext uri="{FF2B5EF4-FFF2-40B4-BE49-F238E27FC236}">
                  <a16:creationId xmlns:a16="http://schemas.microsoft.com/office/drawing/2014/main" id="{66D9548D-66B3-4805-88B8-B4821F6BD75A}"/>
                </a:ext>
              </a:extLst>
            </p:cNvPr>
            <p:cNvSpPr/>
            <p:nvPr/>
          </p:nvSpPr>
          <p:spPr>
            <a:xfrm>
              <a:off x="2394307" y="3245910"/>
              <a:ext cx="720000" cy="720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6AC6F3BC-3C9F-4165-88D9-7A14A99C8E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3160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E92CF754-FE72-4A0D-9B24-4292FF9747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3160" y="3773673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8699B33C-EB6F-4A9F-A113-960F323BB4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2444" y="3965911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306C202C-6435-4060-B1A1-764CD0BC7E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1803" y="3965911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E92AAA5E-C316-45CC-84D7-DED1E9E452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2444" y="3137293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72653D9B-643F-476D-8629-60F29FC5F3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1803" y="3137293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4805A26C-841C-4839-AFB1-0C0F88E29B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307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65EEDF54-E99D-4AC7-B433-3D491C5BCB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307" y="3773673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D10ADB67-6C88-45CE-B770-9B9C15D2BBC7}"/>
              </a:ext>
            </a:extLst>
          </p:cNvPr>
          <p:cNvSpPr txBox="1"/>
          <p:nvPr/>
        </p:nvSpPr>
        <p:spPr>
          <a:xfrm>
            <a:off x="1715612" y="4123849"/>
            <a:ext cx="7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CPU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FAA67AB-E0C0-4878-BEA8-FC704DB7520D}"/>
              </a:ext>
            </a:extLst>
          </p:cNvPr>
          <p:cNvGrpSpPr/>
          <p:nvPr/>
        </p:nvGrpSpPr>
        <p:grpSpPr>
          <a:xfrm>
            <a:off x="9520903" y="3868412"/>
            <a:ext cx="936769" cy="937235"/>
            <a:chOff x="2283160" y="3137293"/>
            <a:chExt cx="936769" cy="937235"/>
          </a:xfrm>
        </p:grpSpPr>
        <p:sp>
          <p:nvSpPr>
            <p:cNvPr id="43" name="矩形: 圆角 5">
              <a:extLst>
                <a:ext uri="{FF2B5EF4-FFF2-40B4-BE49-F238E27FC236}">
                  <a16:creationId xmlns:a16="http://schemas.microsoft.com/office/drawing/2014/main" id="{66D9548D-66B3-4805-88B8-B4821F6BD75A}"/>
                </a:ext>
              </a:extLst>
            </p:cNvPr>
            <p:cNvSpPr/>
            <p:nvPr/>
          </p:nvSpPr>
          <p:spPr>
            <a:xfrm>
              <a:off x="2394307" y="3245910"/>
              <a:ext cx="720000" cy="720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6AC6F3BC-3C9F-4165-88D9-7A14A99C8E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3160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E92CF754-FE72-4A0D-9B24-4292FF9747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3160" y="3773673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8699B33C-EB6F-4A9F-A113-960F323BB4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2444" y="3965911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306C202C-6435-4060-B1A1-764CD0BC7E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1803" y="3965911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E92AAA5E-C316-45CC-84D7-DED1E9E452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2444" y="3137293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72653D9B-643F-476D-8629-60F29FC5F3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1803" y="3137293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4805A26C-841C-4839-AFB1-0C0F88E29B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307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65EEDF54-E99D-4AC7-B433-3D491C5BCB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307" y="3773673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D10ADB67-6C88-45CE-B770-9B9C15D2BBC7}"/>
              </a:ext>
            </a:extLst>
          </p:cNvPr>
          <p:cNvSpPr txBox="1"/>
          <p:nvPr/>
        </p:nvSpPr>
        <p:spPr>
          <a:xfrm>
            <a:off x="9627998" y="4155763"/>
            <a:ext cx="7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CPU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cxnSp>
        <p:nvCxnSpPr>
          <p:cNvPr id="53" name="曲线连接符 52"/>
          <p:cNvCxnSpPr>
            <a:stCxn id="10" idx="1"/>
            <a:endCxn id="41" idx="3"/>
          </p:cNvCxnSpPr>
          <p:nvPr/>
        </p:nvCxnSpPr>
        <p:spPr>
          <a:xfrm rot="10800000" flipV="1">
            <a:off x="2435608" y="4019511"/>
            <a:ext cx="1068207" cy="289004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曲线连接符 56"/>
          <p:cNvCxnSpPr>
            <a:stCxn id="52" idx="1"/>
          </p:cNvCxnSpPr>
          <p:nvPr/>
        </p:nvCxnSpPr>
        <p:spPr>
          <a:xfrm rot="10800000">
            <a:off x="8678240" y="4009881"/>
            <a:ext cx="949759" cy="330548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939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RDMA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From one computer to another one</a:t>
            </a:r>
          </a:p>
          <a:p>
            <a:r>
              <a:rPr lang="en-US" altLang="zh-CN" dirty="0"/>
              <a:t>Bypass both CPUs</a:t>
            </a:r>
          </a:p>
          <a:p>
            <a:r>
              <a:rPr lang="en-US" altLang="zh-CN" dirty="0"/>
              <a:t>Permits high-throughput, low-latency networking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652E012-4CF0-4751-9A51-993CFD6EE2F1}"/>
              </a:ext>
            </a:extLst>
          </p:cNvPr>
          <p:cNvGrpSpPr/>
          <p:nvPr/>
        </p:nvGrpSpPr>
        <p:grpSpPr>
          <a:xfrm>
            <a:off x="3250708" y="4427830"/>
            <a:ext cx="1089015" cy="720000"/>
            <a:chOff x="3581400" y="3245908"/>
            <a:chExt cx="1089015" cy="720000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6454495E-B162-4C94-945D-09CDC6B772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0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224D264C-DCAB-4109-88C4-06BA121295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0" y="3773673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3AE9611-D5D0-4ED3-8A64-3E903CA855A9}"/>
                </a:ext>
              </a:extLst>
            </p:cNvPr>
            <p:cNvSpPr/>
            <p:nvPr/>
          </p:nvSpPr>
          <p:spPr>
            <a:xfrm>
              <a:off x="3687023" y="3339548"/>
              <a:ext cx="785197" cy="5395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E56F28F-8FB7-402C-97F2-3D5D414ADF42}"/>
                </a:ext>
              </a:extLst>
            </p:cNvPr>
            <p:cNvSpPr/>
            <p:nvPr/>
          </p:nvSpPr>
          <p:spPr>
            <a:xfrm>
              <a:off x="4472220" y="3245908"/>
              <a:ext cx="198195" cy="72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1622C1C-49FE-43D5-BD17-A1E6A4536B76}"/>
              </a:ext>
            </a:extLst>
          </p:cNvPr>
          <p:cNvGrpSpPr/>
          <p:nvPr/>
        </p:nvGrpSpPr>
        <p:grpSpPr>
          <a:xfrm rot="10800000">
            <a:off x="7524074" y="4427830"/>
            <a:ext cx="1089015" cy="720000"/>
            <a:chOff x="3581400" y="3245908"/>
            <a:chExt cx="1089015" cy="7200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6A5F05BA-09A7-4419-8C96-4F46D2C936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0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7F993E87-B1F7-49B0-9473-233509CDE6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0" y="3773673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18FD661-B45B-4933-BD47-2F3ACBBE772A}"/>
                </a:ext>
              </a:extLst>
            </p:cNvPr>
            <p:cNvSpPr/>
            <p:nvPr/>
          </p:nvSpPr>
          <p:spPr>
            <a:xfrm>
              <a:off x="3687023" y="3339548"/>
              <a:ext cx="785197" cy="5395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525F773-81F9-4114-9848-50CA7ED29EAF}"/>
                </a:ext>
              </a:extLst>
            </p:cNvPr>
            <p:cNvSpPr/>
            <p:nvPr/>
          </p:nvSpPr>
          <p:spPr>
            <a:xfrm>
              <a:off x="4472220" y="3245908"/>
              <a:ext cx="198195" cy="72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0C329CC0-AC2F-45E6-BC20-240A711DB485}"/>
              </a:ext>
            </a:extLst>
          </p:cNvPr>
          <p:cNvCxnSpPr/>
          <p:nvPr/>
        </p:nvCxnSpPr>
        <p:spPr>
          <a:xfrm>
            <a:off x="4345253" y="4508986"/>
            <a:ext cx="3173291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7B180BC-92A2-48E2-8CF5-D4F1BB91DF1A}"/>
              </a:ext>
            </a:extLst>
          </p:cNvPr>
          <p:cNvCxnSpPr/>
          <p:nvPr/>
        </p:nvCxnSpPr>
        <p:spPr>
          <a:xfrm>
            <a:off x="4345253" y="5076837"/>
            <a:ext cx="3173291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859EB54-7557-4604-B6F4-4E0795C1B3D8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345253" y="4768577"/>
            <a:ext cx="1061475" cy="13026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3B67D615-728D-4ADA-AFFB-CB3F547C7BA3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6755031" y="4768577"/>
            <a:ext cx="701035" cy="13025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948F388F-1FD8-44D8-A35D-C833467F2ED4}"/>
              </a:ext>
            </a:extLst>
          </p:cNvPr>
          <p:cNvSpPr txBox="1"/>
          <p:nvPr/>
        </p:nvSpPr>
        <p:spPr>
          <a:xfrm>
            <a:off x="5406728" y="4537744"/>
            <a:ext cx="134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Gill Sans MT" panose="020B0502020104020203" pitchFamily="34" charset="0"/>
              </a:rPr>
              <a:t>Network</a:t>
            </a:r>
            <a:endParaRPr lang="zh-CN" altLang="en-US" sz="2400" dirty="0">
              <a:latin typeface="Gill Sans MT" panose="020B0502020104020203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B3F0A25-1BB4-41DD-9F6F-761B9A0A00AF}"/>
              </a:ext>
            </a:extLst>
          </p:cNvPr>
          <p:cNvSpPr txBox="1"/>
          <p:nvPr/>
        </p:nvSpPr>
        <p:spPr>
          <a:xfrm>
            <a:off x="3388931" y="4630077"/>
            <a:ext cx="7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RNIC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B3F0A25-1BB4-41DD-9F6F-761B9A0A00AF}"/>
              </a:ext>
            </a:extLst>
          </p:cNvPr>
          <p:cNvSpPr txBox="1"/>
          <p:nvPr/>
        </p:nvSpPr>
        <p:spPr>
          <a:xfrm>
            <a:off x="7722268" y="4630077"/>
            <a:ext cx="7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RNIC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60206" y="3274140"/>
            <a:ext cx="1907459" cy="855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602657" y="3431457"/>
            <a:ext cx="102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Gill Sans MT" panose="020B0502020104020203" pitchFamily="34" charset="0"/>
              </a:rPr>
              <a:t>Memory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804786" y="3274140"/>
            <a:ext cx="1907459" cy="855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9247237" y="3431457"/>
            <a:ext cx="102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Gill Sans MT" panose="020B0502020104020203" pitchFamily="34" charset="0"/>
              </a:rPr>
              <a:t>Memory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cxnSp>
        <p:nvCxnSpPr>
          <p:cNvPr id="29" name="曲线连接符 28"/>
          <p:cNvCxnSpPr>
            <a:stCxn id="24" idx="2"/>
            <a:endCxn id="10" idx="1"/>
          </p:cNvCxnSpPr>
          <p:nvPr/>
        </p:nvCxnSpPr>
        <p:spPr>
          <a:xfrm rot="16200000" flipH="1">
            <a:off x="2404291" y="3839191"/>
            <a:ext cx="661685" cy="1242395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曲线连接符 30"/>
          <p:cNvCxnSpPr>
            <a:stCxn id="15" idx="1"/>
            <a:endCxn id="26" idx="2"/>
          </p:cNvCxnSpPr>
          <p:nvPr/>
        </p:nvCxnSpPr>
        <p:spPr>
          <a:xfrm flipV="1">
            <a:off x="8507466" y="4129547"/>
            <a:ext cx="1251050" cy="654881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48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KVS:</a:t>
            </a:r>
            <a:r>
              <a:rPr lang="zh-CN" altLang="en-US" dirty="0"/>
              <a:t> </a:t>
            </a:r>
            <a:r>
              <a:rPr lang="en-US" altLang="zh-CN" dirty="0"/>
              <a:t>key pillar for distributed systems</a:t>
            </a:r>
            <a:endParaRPr lang="zh-CN" altLang="en-US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3747FE1A-84B4-43AD-B89B-FCFEB3B76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Server-centric design(S-RKV)</a:t>
            </a:r>
          </a:p>
          <a:p>
            <a:pPr lvl="1"/>
            <a:r>
              <a:rPr lang="en-US" altLang="zh-CN" dirty="0"/>
              <a:t>RPC</a:t>
            </a:r>
          </a:p>
          <a:p>
            <a:r>
              <a:rPr lang="en-US" altLang="zh-CN" dirty="0"/>
              <a:t>Client-direct design(C-RKV)</a:t>
            </a:r>
          </a:p>
          <a:p>
            <a:pPr lvl="1"/>
            <a:r>
              <a:rPr lang="en-US" altLang="zh-CN" dirty="0"/>
              <a:t>RDMA</a:t>
            </a:r>
          </a:p>
          <a:p>
            <a:r>
              <a:rPr lang="en-US" altLang="zh-CN" dirty="0"/>
              <a:t>Index Caching</a:t>
            </a:r>
          </a:p>
          <a:p>
            <a:pPr lvl="1"/>
            <a:r>
              <a:rPr lang="en-US" altLang="zh-CN" dirty="0"/>
              <a:t>Cache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4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B9C792-452A-4AB9-9C86-EBB6C365D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Server-centric design(S-RKV)</a:t>
            </a:r>
            <a:endParaRPr lang="zh-CN" altLang="en-US" dirty="0"/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6301" y="4759608"/>
            <a:ext cx="408467" cy="408467"/>
          </a:xfrm>
          <a:prstGeom prst="rect">
            <a:avLst/>
          </a:prstGeo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F29AF9-F9B6-4EBB-AD46-7F8538263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30F19A-9199-445D-8733-D33D207B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3/3/2021</a:t>
            </a:fld>
            <a:endParaRPr lang="zh-CN" altLang="en-US" dirty="0"/>
          </a:p>
        </p:txBody>
      </p:sp>
      <p:sp>
        <p:nvSpPr>
          <p:cNvPr id="80" name="内容占位符 79">
            <a:extLst>
              <a:ext uri="{FF2B5EF4-FFF2-40B4-BE49-F238E27FC236}">
                <a16:creationId xmlns:a16="http://schemas.microsoft.com/office/drawing/2014/main" id="{984AD132-D04E-4E68-9B16-CCAE07C01AC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9A0AF91-E089-4309-9BE4-D31649786A26}"/>
              </a:ext>
            </a:extLst>
          </p:cNvPr>
          <p:cNvSpPr/>
          <p:nvPr/>
        </p:nvSpPr>
        <p:spPr>
          <a:xfrm>
            <a:off x="1019697" y="1743075"/>
            <a:ext cx="4447551" cy="44629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D9B9D572-EE75-4A8D-A03F-2C371B7400E5}"/>
              </a:ext>
            </a:extLst>
          </p:cNvPr>
          <p:cNvGrpSpPr/>
          <p:nvPr/>
        </p:nvGrpSpPr>
        <p:grpSpPr>
          <a:xfrm>
            <a:off x="1957999" y="2234778"/>
            <a:ext cx="936769" cy="937235"/>
            <a:chOff x="2283160" y="3137293"/>
            <a:chExt cx="936769" cy="937235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829DC8F-1C74-4E34-AA45-C9C5E112944D}"/>
                </a:ext>
              </a:extLst>
            </p:cNvPr>
            <p:cNvSpPr/>
            <p:nvPr/>
          </p:nvSpPr>
          <p:spPr>
            <a:xfrm>
              <a:off x="2394307" y="3245910"/>
              <a:ext cx="720000" cy="720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5954D4BB-58DD-4FD8-87A3-9CE9FAC527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3160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4684FC9-619C-4F0D-A713-3CB6272556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3160" y="3773673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DDBEDF08-B30E-43EF-A7FB-E3B59F0416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2444" y="3965911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337112E-B302-4B4C-9A6F-D47955ED02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1803" y="3965911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1D9D7DAF-3249-4BB6-B9FD-E5379FF890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2444" y="3137293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5E3EEA5-12A5-4E5D-A515-ACC6388F3B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1803" y="3137293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ED62AA84-A482-419B-9AE0-36A0C3448D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307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FD5CBD31-0C10-4582-9FBD-79D184D962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307" y="3773673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217E42E-FE0F-4C61-8EBF-794A89BE880C}"/>
              </a:ext>
            </a:extLst>
          </p:cNvPr>
          <p:cNvGrpSpPr/>
          <p:nvPr/>
        </p:nvGrpSpPr>
        <p:grpSpPr>
          <a:xfrm>
            <a:off x="9071587" y="2234778"/>
            <a:ext cx="936769" cy="937235"/>
            <a:chOff x="2283160" y="3137293"/>
            <a:chExt cx="936769" cy="937235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270496EE-E451-4A24-A486-89AC8F3FD28A}"/>
                </a:ext>
              </a:extLst>
            </p:cNvPr>
            <p:cNvSpPr/>
            <p:nvPr/>
          </p:nvSpPr>
          <p:spPr>
            <a:xfrm>
              <a:off x="2394307" y="3245910"/>
              <a:ext cx="720000" cy="720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48522602-51F9-4676-91CE-969CF26CC7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3160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4670492A-C16F-4F1D-AFC3-A967F92580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3160" y="3773673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A209436B-F5F6-45BD-BAED-7CB9B8B47B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2444" y="3965911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5252E285-5CD0-4A29-95FB-E6DE2980C9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1803" y="3965911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BDBD4735-6A51-4766-9CBB-9E02DEA6CD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2444" y="3137293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EEEAC1CB-9A41-41CB-8973-F3DB4DF7C6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1803" y="3137293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F8EEA923-6A78-43BA-B1C0-DB92CB1F9C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307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497642F2-7EE5-4BB7-B026-C591A6E710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307" y="3773673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D652E012-4CF0-4751-9A51-993CFD6EE2F1}"/>
              </a:ext>
            </a:extLst>
          </p:cNvPr>
          <p:cNvGrpSpPr/>
          <p:nvPr/>
        </p:nvGrpSpPr>
        <p:grpSpPr>
          <a:xfrm>
            <a:off x="3256239" y="2343393"/>
            <a:ext cx="1089015" cy="720000"/>
            <a:chOff x="3581400" y="3245908"/>
            <a:chExt cx="1089015" cy="720000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6454495E-B162-4C94-945D-09CDC6B772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0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224D264C-DCAB-4109-88C4-06BA121295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0" y="3773673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33AE9611-D5D0-4ED3-8A64-3E903CA855A9}"/>
                </a:ext>
              </a:extLst>
            </p:cNvPr>
            <p:cNvSpPr/>
            <p:nvPr/>
          </p:nvSpPr>
          <p:spPr>
            <a:xfrm>
              <a:off x="3687023" y="3339548"/>
              <a:ext cx="785197" cy="5395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DE56F28F-8FB7-402C-97F2-3D5D414ADF42}"/>
                </a:ext>
              </a:extLst>
            </p:cNvPr>
            <p:cNvSpPr/>
            <p:nvPr/>
          </p:nvSpPr>
          <p:spPr>
            <a:xfrm>
              <a:off x="4472220" y="3245908"/>
              <a:ext cx="198195" cy="72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1622C1C-49FE-43D5-BD17-A1E6A4536B76}"/>
              </a:ext>
            </a:extLst>
          </p:cNvPr>
          <p:cNvGrpSpPr/>
          <p:nvPr/>
        </p:nvGrpSpPr>
        <p:grpSpPr>
          <a:xfrm rot="10800000">
            <a:off x="7524074" y="2343393"/>
            <a:ext cx="1089015" cy="720000"/>
            <a:chOff x="3581400" y="3245908"/>
            <a:chExt cx="1089015" cy="720000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6A5F05BA-09A7-4419-8C96-4F46D2C936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0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7F993E87-B1F7-49B0-9473-233509CDE6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0" y="3773673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818FD661-B45B-4933-BD47-2F3ACBBE772A}"/>
                </a:ext>
              </a:extLst>
            </p:cNvPr>
            <p:cNvSpPr/>
            <p:nvPr/>
          </p:nvSpPr>
          <p:spPr>
            <a:xfrm>
              <a:off x="3687023" y="3339548"/>
              <a:ext cx="785197" cy="5395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8525F773-81F9-4114-9848-50CA7ED29EAF}"/>
                </a:ext>
              </a:extLst>
            </p:cNvPr>
            <p:cNvSpPr/>
            <p:nvPr/>
          </p:nvSpPr>
          <p:spPr>
            <a:xfrm>
              <a:off x="4472220" y="3245908"/>
              <a:ext cx="198195" cy="72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26B1C018-C31A-4B71-A2FF-024CBA52C2AE}"/>
              </a:ext>
            </a:extLst>
          </p:cNvPr>
          <p:cNvCxnSpPr>
            <a:cxnSpLocks/>
            <a:stCxn id="68" idx="2"/>
          </p:cNvCxnSpPr>
          <p:nvPr/>
        </p:nvCxnSpPr>
        <p:spPr>
          <a:xfrm flipH="1">
            <a:off x="8039659" y="4540702"/>
            <a:ext cx="1373" cy="20876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B283A38B-57CB-4744-862F-51888B4E08DC}"/>
              </a:ext>
            </a:extLst>
          </p:cNvPr>
          <p:cNvSpPr txBox="1"/>
          <p:nvPr/>
        </p:nvSpPr>
        <p:spPr>
          <a:xfrm>
            <a:off x="2065094" y="2522129"/>
            <a:ext cx="7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CPU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B3F0A25-1BB4-41DD-9F6F-761B9A0A00AF}"/>
              </a:ext>
            </a:extLst>
          </p:cNvPr>
          <p:cNvSpPr txBox="1"/>
          <p:nvPr/>
        </p:nvSpPr>
        <p:spPr>
          <a:xfrm>
            <a:off x="3391298" y="2522129"/>
            <a:ext cx="7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RNIC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EB532AE-BFF4-45E0-AF8E-CCAC5EB559C3}"/>
              </a:ext>
            </a:extLst>
          </p:cNvPr>
          <p:cNvSpPr txBox="1"/>
          <p:nvPr/>
        </p:nvSpPr>
        <p:spPr>
          <a:xfrm>
            <a:off x="7754869" y="2522129"/>
            <a:ext cx="7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RNIC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6BEC4267-ED7A-4D9B-84A4-061B508EB85B}"/>
              </a:ext>
            </a:extLst>
          </p:cNvPr>
          <p:cNvSpPr txBox="1"/>
          <p:nvPr/>
        </p:nvSpPr>
        <p:spPr>
          <a:xfrm>
            <a:off x="9177209" y="2522129"/>
            <a:ext cx="7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CPU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5A2218EA-7EF4-4B0B-86F0-792FAA06AD34}"/>
              </a:ext>
            </a:extLst>
          </p:cNvPr>
          <p:cNvGrpSpPr/>
          <p:nvPr/>
        </p:nvGrpSpPr>
        <p:grpSpPr>
          <a:xfrm>
            <a:off x="7470382" y="4768599"/>
            <a:ext cx="1950489" cy="390483"/>
            <a:chOff x="7578929" y="5561387"/>
            <a:chExt cx="920551" cy="184292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D23A8428-39FD-4AA4-9D7E-4F5A355466D3}"/>
                </a:ext>
              </a:extLst>
            </p:cNvPr>
            <p:cNvSpPr/>
            <p:nvPr/>
          </p:nvSpPr>
          <p:spPr>
            <a:xfrm>
              <a:off x="7947513" y="5561387"/>
              <a:ext cx="184292" cy="1842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5FCA935B-1019-4508-9D9F-3D903F229F70}"/>
                </a:ext>
              </a:extLst>
            </p:cNvPr>
            <p:cNvSpPr/>
            <p:nvPr/>
          </p:nvSpPr>
          <p:spPr>
            <a:xfrm>
              <a:off x="7763221" y="5561387"/>
              <a:ext cx="184292" cy="1842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DEB939BE-B33A-4793-9703-A4D13CE3E244}"/>
                </a:ext>
              </a:extLst>
            </p:cNvPr>
            <p:cNvSpPr/>
            <p:nvPr/>
          </p:nvSpPr>
          <p:spPr>
            <a:xfrm>
              <a:off x="8131805" y="5561387"/>
              <a:ext cx="184292" cy="1842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70F6CC2C-2219-46E3-81CB-7CEB6B7D22CC}"/>
                </a:ext>
              </a:extLst>
            </p:cNvPr>
            <p:cNvSpPr/>
            <p:nvPr/>
          </p:nvSpPr>
          <p:spPr>
            <a:xfrm>
              <a:off x="7578929" y="5561387"/>
              <a:ext cx="184292" cy="1842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BD882311-B44A-43AD-9A73-951D5FEDF433}"/>
                </a:ext>
              </a:extLst>
            </p:cNvPr>
            <p:cNvSpPr/>
            <p:nvPr/>
          </p:nvSpPr>
          <p:spPr>
            <a:xfrm>
              <a:off x="8315188" y="5561387"/>
              <a:ext cx="184292" cy="1842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等腰三角形 62">
            <a:extLst>
              <a:ext uri="{FF2B5EF4-FFF2-40B4-BE49-F238E27FC236}">
                <a16:creationId xmlns:a16="http://schemas.microsoft.com/office/drawing/2014/main" id="{FCECB43B-1AA0-4B44-A69B-554E25056DA8}"/>
              </a:ext>
            </a:extLst>
          </p:cNvPr>
          <p:cNvSpPr/>
          <p:nvPr/>
        </p:nvSpPr>
        <p:spPr>
          <a:xfrm>
            <a:off x="7626029" y="3090597"/>
            <a:ext cx="2163466" cy="140728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C4F717F9-A2D7-4928-9611-E84C9843F48E}"/>
              </a:ext>
            </a:extLst>
          </p:cNvPr>
          <p:cNvCxnSpPr>
            <a:cxnSpLocks/>
            <a:stCxn id="63" idx="0"/>
          </p:cNvCxnSpPr>
          <p:nvPr/>
        </p:nvCxnSpPr>
        <p:spPr>
          <a:xfrm flipH="1">
            <a:off x="8664832" y="3090597"/>
            <a:ext cx="42931" cy="29344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2EE8FE74-ACFE-4966-A8F1-A8C9551F167A}"/>
              </a:ext>
            </a:extLst>
          </p:cNvPr>
          <p:cNvCxnSpPr>
            <a:cxnSpLocks/>
          </p:cNvCxnSpPr>
          <p:nvPr/>
        </p:nvCxnSpPr>
        <p:spPr>
          <a:xfrm flipH="1">
            <a:off x="8529623" y="3384045"/>
            <a:ext cx="135209" cy="21287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33D5039B-F5CB-4663-BC0C-182018EDDBE5}"/>
              </a:ext>
            </a:extLst>
          </p:cNvPr>
          <p:cNvCxnSpPr>
            <a:cxnSpLocks/>
          </p:cNvCxnSpPr>
          <p:nvPr/>
        </p:nvCxnSpPr>
        <p:spPr>
          <a:xfrm flipH="1">
            <a:off x="8322399" y="3992731"/>
            <a:ext cx="157661" cy="26421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EECE66AD-8762-4D51-8E75-8BD49325B4DA}"/>
              </a:ext>
            </a:extLst>
          </p:cNvPr>
          <p:cNvCxnSpPr>
            <a:cxnSpLocks/>
          </p:cNvCxnSpPr>
          <p:nvPr/>
        </p:nvCxnSpPr>
        <p:spPr>
          <a:xfrm flipH="1">
            <a:off x="8083852" y="4256950"/>
            <a:ext cx="238547" cy="19811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>
            <a:extLst>
              <a:ext uri="{FF2B5EF4-FFF2-40B4-BE49-F238E27FC236}">
                <a16:creationId xmlns:a16="http://schemas.microsoft.com/office/drawing/2014/main" id="{386DE7B0-E799-44CB-84A8-8C0B56213570}"/>
              </a:ext>
            </a:extLst>
          </p:cNvPr>
          <p:cNvSpPr/>
          <p:nvPr/>
        </p:nvSpPr>
        <p:spPr>
          <a:xfrm>
            <a:off x="7998214" y="4455066"/>
            <a:ext cx="85636" cy="856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33127ED4-7359-4F8C-9942-1EF3CEAD3C32}"/>
              </a:ext>
            </a:extLst>
          </p:cNvPr>
          <p:cNvSpPr txBox="1"/>
          <p:nvPr/>
        </p:nvSpPr>
        <p:spPr>
          <a:xfrm>
            <a:off x="8529623" y="3943133"/>
            <a:ext cx="876678" cy="346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B+Tree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086A33FA-4866-4386-BEE8-6D02C7D86296}"/>
              </a:ext>
            </a:extLst>
          </p:cNvPr>
          <p:cNvCxnSpPr>
            <a:cxnSpLocks/>
          </p:cNvCxnSpPr>
          <p:nvPr/>
        </p:nvCxnSpPr>
        <p:spPr>
          <a:xfrm flipH="1">
            <a:off x="8480060" y="3596414"/>
            <a:ext cx="49563" cy="39631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>
            <a:extLst>
              <a:ext uri="{FF2B5EF4-FFF2-40B4-BE49-F238E27FC236}">
                <a16:creationId xmlns:a16="http://schemas.microsoft.com/office/drawing/2014/main" id="{3C8ED214-FFDB-462C-89D2-617833E3D667}"/>
              </a:ext>
            </a:extLst>
          </p:cNvPr>
          <p:cNvSpPr/>
          <p:nvPr/>
        </p:nvSpPr>
        <p:spPr>
          <a:xfrm>
            <a:off x="6721269" y="1743075"/>
            <a:ext cx="4114800" cy="44629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C191DCC1-0C83-4B93-8728-64192ADB32A3}"/>
              </a:ext>
            </a:extLst>
          </p:cNvPr>
          <p:cNvSpPr txBox="1"/>
          <p:nvPr/>
        </p:nvSpPr>
        <p:spPr>
          <a:xfrm>
            <a:off x="8322399" y="1710267"/>
            <a:ext cx="108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Gill Sans MT" panose="020B0502020104020203" pitchFamily="34" charset="0"/>
              </a:rPr>
              <a:t>Server</a:t>
            </a:r>
            <a:endParaRPr lang="zh-CN" altLang="en-US" sz="2400" dirty="0">
              <a:latin typeface="Gill Sans MT" panose="020B0502020104020203" pitchFamily="34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DCBD5DAD-7A51-41FA-91EF-11A11C493021}"/>
              </a:ext>
            </a:extLst>
          </p:cNvPr>
          <p:cNvSpPr txBox="1"/>
          <p:nvPr/>
        </p:nvSpPr>
        <p:spPr>
          <a:xfrm>
            <a:off x="2658042" y="1710267"/>
            <a:ext cx="108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Gill Sans MT" panose="020B0502020104020203" pitchFamily="34" charset="0"/>
              </a:rPr>
              <a:t>Client</a:t>
            </a:r>
            <a:endParaRPr lang="zh-CN" altLang="en-US" sz="2400" dirty="0">
              <a:latin typeface="Gill Sans MT" panose="020B0502020104020203" pitchFamily="34" charset="0"/>
            </a:endParaRP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0C329CC0-AC2F-45E6-BC20-240A711DB485}"/>
              </a:ext>
            </a:extLst>
          </p:cNvPr>
          <p:cNvCxnSpPr/>
          <p:nvPr/>
        </p:nvCxnSpPr>
        <p:spPr>
          <a:xfrm>
            <a:off x="4345253" y="2424549"/>
            <a:ext cx="3173291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F7B180BC-92A2-48E2-8CF5-D4F1BB91DF1A}"/>
              </a:ext>
            </a:extLst>
          </p:cNvPr>
          <p:cNvCxnSpPr/>
          <p:nvPr/>
        </p:nvCxnSpPr>
        <p:spPr>
          <a:xfrm>
            <a:off x="4345253" y="2992400"/>
            <a:ext cx="3173291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E859EB54-7557-4604-B6F4-4E0795C1B3D8}"/>
              </a:ext>
            </a:extLst>
          </p:cNvPr>
          <p:cNvCxnSpPr>
            <a:cxnSpLocks/>
          </p:cNvCxnSpPr>
          <p:nvPr/>
        </p:nvCxnSpPr>
        <p:spPr>
          <a:xfrm flipV="1">
            <a:off x="4345253" y="2684140"/>
            <a:ext cx="1061475" cy="13026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3B67D615-728D-4ADA-AFFB-CB3F547C7BA3}"/>
              </a:ext>
            </a:extLst>
          </p:cNvPr>
          <p:cNvCxnSpPr>
            <a:cxnSpLocks/>
            <a:stCxn id="78" idx="3"/>
          </p:cNvCxnSpPr>
          <p:nvPr/>
        </p:nvCxnSpPr>
        <p:spPr>
          <a:xfrm>
            <a:off x="6755031" y="2684140"/>
            <a:ext cx="701035" cy="13025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>
            <a:extLst>
              <a:ext uri="{FF2B5EF4-FFF2-40B4-BE49-F238E27FC236}">
                <a16:creationId xmlns:a16="http://schemas.microsoft.com/office/drawing/2014/main" id="{948F388F-1FD8-44D8-A35D-C833467F2ED4}"/>
              </a:ext>
            </a:extLst>
          </p:cNvPr>
          <p:cNvSpPr txBox="1"/>
          <p:nvPr/>
        </p:nvSpPr>
        <p:spPr>
          <a:xfrm>
            <a:off x="5406728" y="2453307"/>
            <a:ext cx="134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Gill Sans MT" panose="020B0502020104020203" pitchFamily="34" charset="0"/>
              </a:rPr>
              <a:t>Network</a:t>
            </a:r>
            <a:endParaRPr lang="zh-CN" altLang="en-US" sz="2400" dirty="0">
              <a:latin typeface="Gill Sans MT" panose="020B0502020104020203" pitchFamily="34" charset="0"/>
            </a:endParaRPr>
          </a:p>
        </p:txBody>
      </p:sp>
      <p:cxnSp>
        <p:nvCxnSpPr>
          <p:cNvPr id="81" name="曲线连接符 80"/>
          <p:cNvCxnSpPr>
            <a:stCxn id="42" idx="1"/>
          </p:cNvCxnSpPr>
          <p:nvPr/>
        </p:nvCxnSpPr>
        <p:spPr>
          <a:xfrm rot="10800000" flipV="1">
            <a:off x="8719533" y="2706794"/>
            <a:ext cx="457676" cy="39597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>
            <a:stCxn id="9" idx="3"/>
            <a:endCxn id="31" idx="1"/>
          </p:cNvCxnSpPr>
          <p:nvPr/>
        </p:nvCxnSpPr>
        <p:spPr>
          <a:xfrm>
            <a:off x="2789146" y="2703395"/>
            <a:ext cx="572716" cy="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接箭头连接符 92"/>
          <p:cNvCxnSpPr>
            <a:stCxn id="36" idx="1"/>
            <a:endCxn id="42" idx="1"/>
          </p:cNvCxnSpPr>
          <p:nvPr/>
        </p:nvCxnSpPr>
        <p:spPr>
          <a:xfrm>
            <a:off x="8507466" y="2699991"/>
            <a:ext cx="669743" cy="6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1841964" y="3352256"/>
            <a:ext cx="16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Gill Sans MT" panose="020B0502020104020203" pitchFamily="34" charset="0"/>
              </a:rPr>
              <a:t>Get(K) = V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cxnSp>
        <p:nvCxnSpPr>
          <p:cNvPr id="99" name="曲线连接符 98"/>
          <p:cNvCxnSpPr>
            <a:stCxn id="97" idx="0"/>
            <a:endCxn id="9" idx="2"/>
          </p:cNvCxnSpPr>
          <p:nvPr/>
        </p:nvCxnSpPr>
        <p:spPr>
          <a:xfrm rot="16200000" flipV="1">
            <a:off x="2399164" y="3093378"/>
            <a:ext cx="288861" cy="228896"/>
          </a:xfrm>
          <a:prstGeom prst="curvedConnector3">
            <a:avLst>
              <a:gd name="adj1" fmla="val 4999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文本框 100"/>
          <p:cNvSpPr txBox="1"/>
          <p:nvPr/>
        </p:nvSpPr>
        <p:spPr>
          <a:xfrm>
            <a:off x="7722269" y="5279923"/>
            <a:ext cx="105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(K, V)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cxnSp>
        <p:nvCxnSpPr>
          <p:cNvPr id="103" name="曲线连接符 102"/>
          <p:cNvCxnSpPr>
            <a:stCxn id="101" idx="0"/>
            <a:endCxn id="58" idx="2"/>
          </p:cNvCxnSpPr>
          <p:nvPr/>
        </p:nvCxnSpPr>
        <p:spPr>
          <a:xfrm rot="16200000" flipV="1">
            <a:off x="8092868" y="5122322"/>
            <a:ext cx="120841" cy="194362"/>
          </a:xfrm>
          <a:prstGeom prst="curvedConnector3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687951" y="2026460"/>
            <a:ext cx="133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Gill Sans MT" panose="020B0502020104020203" pitchFamily="34" charset="0"/>
              </a:rPr>
              <a:t>RPC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2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5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9C504D05-E86E-419B-8782-F9A9859F7A3B}"/>
              </a:ext>
            </a:extLst>
          </p:cNvPr>
          <p:cNvSpPr/>
          <p:nvPr/>
        </p:nvSpPr>
        <p:spPr>
          <a:xfrm>
            <a:off x="1019697" y="1743075"/>
            <a:ext cx="4447551" cy="44629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Client-direct design(C-RKV)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USTC-SYS Reading Group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A7E2-685B-4CD5-AB64-7312B42E5148}" type="datetime1">
              <a:rPr lang="en-US" altLang="zh-CN" smtClean="0"/>
              <a:t>3/3/2021</a:t>
            </a:fld>
            <a:endParaRPr lang="zh-CN" altLang="en-US" dirty="0"/>
          </a:p>
        </p:txBody>
      </p:sp>
      <p:sp>
        <p:nvSpPr>
          <p:cNvPr id="17" name="内容占位符 16">
            <a:extLst>
              <a:ext uri="{FF2B5EF4-FFF2-40B4-BE49-F238E27FC236}">
                <a16:creationId xmlns:a16="http://schemas.microsoft.com/office/drawing/2014/main" id="{C897448C-FC06-4308-84C9-ED5C6760A01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EFAA67AB-E0C0-4878-BEA8-FC704DB7520D}"/>
              </a:ext>
            </a:extLst>
          </p:cNvPr>
          <p:cNvGrpSpPr/>
          <p:nvPr/>
        </p:nvGrpSpPr>
        <p:grpSpPr>
          <a:xfrm>
            <a:off x="1957999" y="2234778"/>
            <a:ext cx="936769" cy="937235"/>
            <a:chOff x="2283160" y="3137293"/>
            <a:chExt cx="936769" cy="937235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66D9548D-66B3-4805-88B8-B4821F6BD75A}"/>
                </a:ext>
              </a:extLst>
            </p:cNvPr>
            <p:cNvSpPr/>
            <p:nvPr/>
          </p:nvSpPr>
          <p:spPr>
            <a:xfrm>
              <a:off x="2394307" y="3245910"/>
              <a:ext cx="720000" cy="720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6AC6F3BC-3C9F-4165-88D9-7A14A99C8E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3160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E92CF754-FE72-4A0D-9B24-4292FF9747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3160" y="3773673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8699B33C-EB6F-4A9F-A113-960F323BB4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2444" y="3965911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06C202C-6435-4060-B1A1-764CD0BC7E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1803" y="3965911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E92AAA5E-C316-45CC-84D7-DED1E9E452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2444" y="3137293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72653D9B-643F-476D-8629-60F29FC5F3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1803" y="3137293"/>
              <a:ext cx="0" cy="108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4805A26C-841C-4839-AFB1-0C0F88E29B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307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65EEDF54-E99D-4AC7-B433-3D491C5BCB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307" y="3773673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839B8962-FBC7-4A3B-9E23-8222937DB97C}"/>
              </a:ext>
            </a:extLst>
          </p:cNvPr>
          <p:cNvGrpSpPr/>
          <p:nvPr/>
        </p:nvGrpSpPr>
        <p:grpSpPr>
          <a:xfrm>
            <a:off x="3256239" y="2343393"/>
            <a:ext cx="1089015" cy="720000"/>
            <a:chOff x="3581400" y="3245908"/>
            <a:chExt cx="1089015" cy="720000"/>
          </a:xfrm>
        </p:grpSpPr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2163BD13-A081-4709-9E9B-A5F02BE709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0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6C7B11F7-D049-4B25-AFFC-1A81C1E7C8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0" y="3773673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A94E5D6D-8E88-4F24-B4E0-062B5F6B688D}"/>
                </a:ext>
              </a:extLst>
            </p:cNvPr>
            <p:cNvSpPr/>
            <p:nvPr/>
          </p:nvSpPr>
          <p:spPr>
            <a:xfrm>
              <a:off x="3687023" y="3339548"/>
              <a:ext cx="785197" cy="5395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DE3F712A-7ECB-4DC5-BE05-1A9566959A31}"/>
                </a:ext>
              </a:extLst>
            </p:cNvPr>
            <p:cNvSpPr/>
            <p:nvPr/>
          </p:nvSpPr>
          <p:spPr>
            <a:xfrm>
              <a:off x="4472220" y="3245908"/>
              <a:ext cx="198195" cy="72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38F37B6C-F9EB-4DEC-B4BC-1DAE66E4AC75}"/>
              </a:ext>
            </a:extLst>
          </p:cNvPr>
          <p:cNvGrpSpPr/>
          <p:nvPr/>
        </p:nvGrpSpPr>
        <p:grpSpPr>
          <a:xfrm rot="10800000">
            <a:off x="7524074" y="2343393"/>
            <a:ext cx="1089015" cy="720000"/>
            <a:chOff x="3581400" y="3245908"/>
            <a:chExt cx="1089015" cy="720000"/>
          </a:xfrm>
        </p:grpSpPr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BE1D850D-3B8B-41A8-846D-17E4D9EF03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0" y="3454696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E8112707-C8B5-4D0E-9ECE-CB2FE70076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0" y="3773673"/>
              <a:ext cx="1056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C69A9AB8-523B-447D-AF2D-6D3F423F7A66}"/>
                </a:ext>
              </a:extLst>
            </p:cNvPr>
            <p:cNvSpPr/>
            <p:nvPr/>
          </p:nvSpPr>
          <p:spPr>
            <a:xfrm>
              <a:off x="3687023" y="3339548"/>
              <a:ext cx="785197" cy="5395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67821646-4A22-46B2-8DAB-720FAC3075B1}"/>
                </a:ext>
              </a:extLst>
            </p:cNvPr>
            <p:cNvSpPr/>
            <p:nvPr/>
          </p:nvSpPr>
          <p:spPr>
            <a:xfrm>
              <a:off x="4472220" y="3245908"/>
              <a:ext cx="198195" cy="72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1" name="文本框 210">
            <a:extLst>
              <a:ext uri="{FF2B5EF4-FFF2-40B4-BE49-F238E27FC236}">
                <a16:creationId xmlns:a16="http://schemas.microsoft.com/office/drawing/2014/main" id="{D10ADB67-6C88-45CE-B770-9B9C15D2BBC7}"/>
              </a:ext>
            </a:extLst>
          </p:cNvPr>
          <p:cNvSpPr txBox="1"/>
          <p:nvPr/>
        </p:nvSpPr>
        <p:spPr>
          <a:xfrm>
            <a:off x="2065094" y="2522129"/>
            <a:ext cx="7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CPU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12" name="文本框 211">
            <a:extLst>
              <a:ext uri="{FF2B5EF4-FFF2-40B4-BE49-F238E27FC236}">
                <a16:creationId xmlns:a16="http://schemas.microsoft.com/office/drawing/2014/main" id="{AE351DE4-37A4-4FE0-B431-4960F1921566}"/>
              </a:ext>
            </a:extLst>
          </p:cNvPr>
          <p:cNvSpPr txBox="1"/>
          <p:nvPr/>
        </p:nvSpPr>
        <p:spPr>
          <a:xfrm>
            <a:off x="3391298" y="2522129"/>
            <a:ext cx="7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RNIC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13" name="文本框 212">
            <a:extLst>
              <a:ext uri="{FF2B5EF4-FFF2-40B4-BE49-F238E27FC236}">
                <a16:creationId xmlns:a16="http://schemas.microsoft.com/office/drawing/2014/main" id="{97F540CD-BF69-49B1-855B-FAE656D6A215}"/>
              </a:ext>
            </a:extLst>
          </p:cNvPr>
          <p:cNvSpPr txBox="1"/>
          <p:nvPr/>
        </p:nvSpPr>
        <p:spPr>
          <a:xfrm>
            <a:off x="7754869" y="2522129"/>
            <a:ext cx="7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RNIC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42592D64-2441-458B-9FB1-121793B7CFCB}"/>
              </a:ext>
            </a:extLst>
          </p:cNvPr>
          <p:cNvSpPr/>
          <p:nvPr/>
        </p:nvSpPr>
        <p:spPr>
          <a:xfrm>
            <a:off x="6721269" y="1743075"/>
            <a:ext cx="4114800" cy="44629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DAD83B26-3A13-46B1-B1F1-13891B61C773}"/>
              </a:ext>
            </a:extLst>
          </p:cNvPr>
          <p:cNvSpPr txBox="1"/>
          <p:nvPr/>
        </p:nvSpPr>
        <p:spPr>
          <a:xfrm>
            <a:off x="8322399" y="1710267"/>
            <a:ext cx="108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Gill Sans MT" panose="020B0502020104020203" pitchFamily="34" charset="0"/>
              </a:rPr>
              <a:t>Server</a:t>
            </a:r>
            <a:endParaRPr lang="zh-CN" altLang="en-US" sz="2400" dirty="0">
              <a:latin typeface="Gill Sans MT" panose="020B0502020104020203" pitchFamily="34" charset="0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B5908B08-F750-4EE2-87BD-2EA044E2E352}"/>
              </a:ext>
            </a:extLst>
          </p:cNvPr>
          <p:cNvSpPr txBox="1"/>
          <p:nvPr/>
        </p:nvSpPr>
        <p:spPr>
          <a:xfrm>
            <a:off x="2658042" y="1710267"/>
            <a:ext cx="108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Gill Sans MT" panose="020B0502020104020203" pitchFamily="34" charset="0"/>
              </a:rPr>
              <a:t>Client</a:t>
            </a:r>
            <a:endParaRPr lang="zh-CN" altLang="en-US" sz="2400" dirty="0">
              <a:latin typeface="Gill Sans MT" panose="020B0502020104020203" pitchFamily="34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9A11086-1479-455A-BE98-721918D71728}"/>
              </a:ext>
            </a:extLst>
          </p:cNvPr>
          <p:cNvCxnSpPr/>
          <p:nvPr/>
        </p:nvCxnSpPr>
        <p:spPr>
          <a:xfrm>
            <a:off x="4345253" y="2424549"/>
            <a:ext cx="3173291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F17C8E3A-8DAA-4356-BC4B-55857F7B8B8D}"/>
              </a:ext>
            </a:extLst>
          </p:cNvPr>
          <p:cNvCxnSpPr/>
          <p:nvPr/>
        </p:nvCxnSpPr>
        <p:spPr>
          <a:xfrm>
            <a:off x="4345253" y="2992400"/>
            <a:ext cx="3173291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EB0E0401-1A30-40CE-9162-025C6D4A80FA}"/>
              </a:ext>
            </a:extLst>
          </p:cNvPr>
          <p:cNvCxnSpPr>
            <a:cxnSpLocks/>
            <a:endCxn id="95" idx="1"/>
          </p:cNvCxnSpPr>
          <p:nvPr/>
        </p:nvCxnSpPr>
        <p:spPr>
          <a:xfrm flipV="1">
            <a:off x="4345253" y="2684140"/>
            <a:ext cx="1061475" cy="13026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2B87CFE6-C51F-4BB4-9D76-266795D759D0}"/>
              </a:ext>
            </a:extLst>
          </p:cNvPr>
          <p:cNvCxnSpPr>
            <a:cxnSpLocks/>
            <a:stCxn id="95" idx="3"/>
          </p:cNvCxnSpPr>
          <p:nvPr/>
        </p:nvCxnSpPr>
        <p:spPr>
          <a:xfrm>
            <a:off x="6755031" y="2684140"/>
            <a:ext cx="701035" cy="13025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94">
            <a:extLst>
              <a:ext uri="{FF2B5EF4-FFF2-40B4-BE49-F238E27FC236}">
                <a16:creationId xmlns:a16="http://schemas.microsoft.com/office/drawing/2014/main" id="{CF52BD8E-3E96-4228-9860-6CFD85C8664D}"/>
              </a:ext>
            </a:extLst>
          </p:cNvPr>
          <p:cNvSpPr txBox="1"/>
          <p:nvPr/>
        </p:nvSpPr>
        <p:spPr>
          <a:xfrm>
            <a:off x="5406728" y="2453307"/>
            <a:ext cx="134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Gill Sans MT" panose="020B0502020104020203" pitchFamily="34" charset="0"/>
              </a:rPr>
              <a:t>Network</a:t>
            </a:r>
            <a:endParaRPr lang="zh-CN" altLang="en-US" sz="2400" dirty="0">
              <a:latin typeface="Gill Sans MT" panose="020B0502020104020203" pitchFamily="34" charset="0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1841964" y="3352256"/>
            <a:ext cx="16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Gill Sans MT" panose="020B0502020104020203" pitchFamily="34" charset="0"/>
              </a:rPr>
              <a:t>Get(K) = V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cxnSp>
        <p:nvCxnSpPr>
          <p:cNvPr id="111" name="直接箭头连接符 110"/>
          <p:cNvCxnSpPr/>
          <p:nvPr/>
        </p:nvCxnSpPr>
        <p:spPr>
          <a:xfrm>
            <a:off x="2789146" y="2703395"/>
            <a:ext cx="572716" cy="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曲线连接符 111"/>
          <p:cNvCxnSpPr/>
          <p:nvPr/>
        </p:nvCxnSpPr>
        <p:spPr>
          <a:xfrm rot="16200000" flipV="1">
            <a:off x="2399164" y="3093378"/>
            <a:ext cx="288861" cy="228896"/>
          </a:xfrm>
          <a:prstGeom prst="curvedConnector3">
            <a:avLst>
              <a:gd name="adj1" fmla="val 4999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3" name="内容占位符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06301" y="4759608"/>
            <a:ext cx="408467" cy="408467"/>
          </a:xfrm>
          <a:prstGeom prst="rect">
            <a:avLst/>
          </a:prstGeom>
        </p:spPr>
      </p:pic>
      <p:cxnSp>
        <p:nvCxnSpPr>
          <p:cNvPr id="114" name="直接箭头连接符 113">
            <a:extLst>
              <a:ext uri="{FF2B5EF4-FFF2-40B4-BE49-F238E27FC236}">
                <a16:creationId xmlns:a16="http://schemas.microsoft.com/office/drawing/2014/main" id="{26B1C018-C31A-4B71-A2FF-024CBA52C2AE}"/>
              </a:ext>
            </a:extLst>
          </p:cNvPr>
          <p:cNvCxnSpPr>
            <a:cxnSpLocks/>
            <a:stCxn id="128" idx="2"/>
          </p:cNvCxnSpPr>
          <p:nvPr/>
        </p:nvCxnSpPr>
        <p:spPr>
          <a:xfrm flipH="1">
            <a:off x="8039659" y="4540702"/>
            <a:ext cx="1373" cy="208766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5A2218EA-7EF4-4B0B-86F0-792FAA06AD34}"/>
              </a:ext>
            </a:extLst>
          </p:cNvPr>
          <p:cNvGrpSpPr/>
          <p:nvPr/>
        </p:nvGrpSpPr>
        <p:grpSpPr>
          <a:xfrm>
            <a:off x="7470382" y="4768599"/>
            <a:ext cx="1950489" cy="390483"/>
            <a:chOff x="7578929" y="5561387"/>
            <a:chExt cx="920551" cy="184292"/>
          </a:xfrm>
        </p:grpSpPr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D23A8428-39FD-4AA4-9D7E-4F5A355466D3}"/>
                </a:ext>
              </a:extLst>
            </p:cNvPr>
            <p:cNvSpPr/>
            <p:nvPr/>
          </p:nvSpPr>
          <p:spPr>
            <a:xfrm>
              <a:off x="7947513" y="5561387"/>
              <a:ext cx="184292" cy="1842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5FCA935B-1019-4508-9D9F-3D903F229F70}"/>
                </a:ext>
              </a:extLst>
            </p:cNvPr>
            <p:cNvSpPr/>
            <p:nvPr/>
          </p:nvSpPr>
          <p:spPr>
            <a:xfrm>
              <a:off x="7763221" y="5561387"/>
              <a:ext cx="184292" cy="1842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DEB939BE-B33A-4793-9703-A4D13CE3E244}"/>
                </a:ext>
              </a:extLst>
            </p:cNvPr>
            <p:cNvSpPr/>
            <p:nvPr/>
          </p:nvSpPr>
          <p:spPr>
            <a:xfrm>
              <a:off x="8131805" y="5561387"/>
              <a:ext cx="184292" cy="1842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70F6CC2C-2219-46E3-81CB-7CEB6B7D22CC}"/>
                </a:ext>
              </a:extLst>
            </p:cNvPr>
            <p:cNvSpPr/>
            <p:nvPr/>
          </p:nvSpPr>
          <p:spPr>
            <a:xfrm>
              <a:off x="7578929" y="5561387"/>
              <a:ext cx="184292" cy="1842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BD882311-B44A-43AD-9A73-951D5FEDF433}"/>
                </a:ext>
              </a:extLst>
            </p:cNvPr>
            <p:cNvSpPr/>
            <p:nvPr/>
          </p:nvSpPr>
          <p:spPr>
            <a:xfrm>
              <a:off x="8315188" y="5561387"/>
              <a:ext cx="184292" cy="1842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3" name="等腰三角形 122">
            <a:extLst>
              <a:ext uri="{FF2B5EF4-FFF2-40B4-BE49-F238E27FC236}">
                <a16:creationId xmlns:a16="http://schemas.microsoft.com/office/drawing/2014/main" id="{FCECB43B-1AA0-4B44-A69B-554E25056DA8}"/>
              </a:ext>
            </a:extLst>
          </p:cNvPr>
          <p:cNvSpPr/>
          <p:nvPr/>
        </p:nvSpPr>
        <p:spPr>
          <a:xfrm>
            <a:off x="7626029" y="3090597"/>
            <a:ext cx="2163466" cy="140728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124" name="直接箭头连接符 123">
            <a:extLst>
              <a:ext uri="{FF2B5EF4-FFF2-40B4-BE49-F238E27FC236}">
                <a16:creationId xmlns:a16="http://schemas.microsoft.com/office/drawing/2014/main" id="{C4F717F9-A2D7-4928-9611-E84C9843F48E}"/>
              </a:ext>
            </a:extLst>
          </p:cNvPr>
          <p:cNvCxnSpPr>
            <a:cxnSpLocks/>
            <a:stCxn id="123" idx="0"/>
          </p:cNvCxnSpPr>
          <p:nvPr/>
        </p:nvCxnSpPr>
        <p:spPr>
          <a:xfrm flipH="1">
            <a:off x="8664832" y="3090597"/>
            <a:ext cx="42931" cy="293448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直接箭头连接符 124">
            <a:extLst>
              <a:ext uri="{FF2B5EF4-FFF2-40B4-BE49-F238E27FC236}">
                <a16:creationId xmlns:a16="http://schemas.microsoft.com/office/drawing/2014/main" id="{2EE8FE74-ACFE-4966-A8F1-A8C9551F167A}"/>
              </a:ext>
            </a:extLst>
          </p:cNvPr>
          <p:cNvCxnSpPr>
            <a:cxnSpLocks/>
          </p:cNvCxnSpPr>
          <p:nvPr/>
        </p:nvCxnSpPr>
        <p:spPr>
          <a:xfrm flipH="1">
            <a:off x="8529623" y="3384045"/>
            <a:ext cx="135209" cy="212874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直接箭头连接符 125">
            <a:extLst>
              <a:ext uri="{FF2B5EF4-FFF2-40B4-BE49-F238E27FC236}">
                <a16:creationId xmlns:a16="http://schemas.microsoft.com/office/drawing/2014/main" id="{33D5039B-F5CB-4663-BC0C-182018EDDBE5}"/>
              </a:ext>
            </a:extLst>
          </p:cNvPr>
          <p:cNvCxnSpPr>
            <a:cxnSpLocks/>
          </p:cNvCxnSpPr>
          <p:nvPr/>
        </p:nvCxnSpPr>
        <p:spPr>
          <a:xfrm flipH="1">
            <a:off x="8322399" y="3992731"/>
            <a:ext cx="157661" cy="264219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直接箭头连接符 126">
            <a:extLst>
              <a:ext uri="{FF2B5EF4-FFF2-40B4-BE49-F238E27FC236}">
                <a16:creationId xmlns:a16="http://schemas.microsoft.com/office/drawing/2014/main" id="{EECE66AD-8762-4D51-8E75-8BD49325B4DA}"/>
              </a:ext>
            </a:extLst>
          </p:cNvPr>
          <p:cNvCxnSpPr>
            <a:cxnSpLocks/>
          </p:cNvCxnSpPr>
          <p:nvPr/>
        </p:nvCxnSpPr>
        <p:spPr>
          <a:xfrm flipH="1">
            <a:off x="8083852" y="4256950"/>
            <a:ext cx="238547" cy="198117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矩形 127">
            <a:extLst>
              <a:ext uri="{FF2B5EF4-FFF2-40B4-BE49-F238E27FC236}">
                <a16:creationId xmlns:a16="http://schemas.microsoft.com/office/drawing/2014/main" id="{386DE7B0-E799-44CB-84A8-8C0B56213570}"/>
              </a:ext>
            </a:extLst>
          </p:cNvPr>
          <p:cNvSpPr/>
          <p:nvPr/>
        </p:nvSpPr>
        <p:spPr>
          <a:xfrm>
            <a:off x="7998214" y="4455066"/>
            <a:ext cx="85636" cy="856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33127ED4-7359-4F8C-9942-1EF3CEAD3C32}"/>
              </a:ext>
            </a:extLst>
          </p:cNvPr>
          <p:cNvSpPr txBox="1"/>
          <p:nvPr/>
        </p:nvSpPr>
        <p:spPr>
          <a:xfrm>
            <a:off x="8529623" y="3943133"/>
            <a:ext cx="876678" cy="346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B+Tree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cxnSp>
        <p:nvCxnSpPr>
          <p:cNvPr id="130" name="直接箭头连接符 129">
            <a:extLst>
              <a:ext uri="{FF2B5EF4-FFF2-40B4-BE49-F238E27FC236}">
                <a16:creationId xmlns:a16="http://schemas.microsoft.com/office/drawing/2014/main" id="{086A33FA-4866-4386-BEE8-6D02C7D86296}"/>
              </a:ext>
            </a:extLst>
          </p:cNvPr>
          <p:cNvCxnSpPr>
            <a:cxnSpLocks/>
          </p:cNvCxnSpPr>
          <p:nvPr/>
        </p:nvCxnSpPr>
        <p:spPr>
          <a:xfrm flipH="1">
            <a:off x="8480060" y="3596414"/>
            <a:ext cx="49563" cy="396317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文本框 130"/>
          <p:cNvSpPr txBox="1"/>
          <p:nvPr/>
        </p:nvSpPr>
        <p:spPr>
          <a:xfrm>
            <a:off x="7722269" y="5279923"/>
            <a:ext cx="105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(K, V)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cxnSp>
        <p:nvCxnSpPr>
          <p:cNvPr id="132" name="曲线连接符 131"/>
          <p:cNvCxnSpPr>
            <a:stCxn id="131" idx="0"/>
            <a:endCxn id="118" idx="2"/>
          </p:cNvCxnSpPr>
          <p:nvPr/>
        </p:nvCxnSpPr>
        <p:spPr>
          <a:xfrm rot="16200000" flipV="1">
            <a:off x="8092868" y="5122322"/>
            <a:ext cx="120841" cy="194362"/>
          </a:xfrm>
          <a:prstGeom prst="curvedConnector3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曲线连接符 17"/>
          <p:cNvCxnSpPr>
            <a:stCxn id="73" idx="1"/>
            <a:endCxn id="123" idx="0"/>
          </p:cNvCxnSpPr>
          <p:nvPr/>
        </p:nvCxnSpPr>
        <p:spPr>
          <a:xfrm>
            <a:off x="8507466" y="2699991"/>
            <a:ext cx="200296" cy="39060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7132493" y="3544490"/>
            <a:ext cx="106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Gill Sans MT" panose="020B0502020104020203" pitchFamily="34" charset="0"/>
              </a:rPr>
              <a:t>N RTT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59748" y="1961045"/>
            <a:ext cx="157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Gill Sans MT" panose="020B0502020104020203" pitchFamily="34" charset="0"/>
              </a:rPr>
              <a:t>RDMA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3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8367</TotalTime>
  <Words>2354</Words>
  <Application>Microsoft Office PowerPoint</Application>
  <PresentationFormat>宽屏</PresentationFormat>
  <Paragraphs>475</Paragraphs>
  <Slides>41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7" baseType="lpstr">
      <vt:lpstr>微软雅黑</vt:lpstr>
      <vt:lpstr>Arial</vt:lpstr>
      <vt:lpstr>Calibri</vt:lpstr>
      <vt:lpstr>Gill Sans MT</vt:lpstr>
      <vt:lpstr>Times New Roman</vt:lpstr>
      <vt:lpstr>Office 主题</vt:lpstr>
      <vt:lpstr>Fast RDMA-based Ordered Key-Value using Remote Learned Cache</vt:lpstr>
      <vt:lpstr>Outline</vt:lpstr>
      <vt:lpstr>Outline</vt:lpstr>
      <vt:lpstr>KVS: key pillar for distributed systems</vt:lpstr>
      <vt:lpstr>RPC</vt:lpstr>
      <vt:lpstr>RDMA</vt:lpstr>
      <vt:lpstr>KVS: key pillar for distributed systems</vt:lpstr>
      <vt:lpstr>Server-centric design(S-RKV)</vt:lpstr>
      <vt:lpstr>Client-direct design(C-RKV)</vt:lpstr>
      <vt:lpstr>Index Caching</vt:lpstr>
      <vt:lpstr>Outline</vt:lpstr>
      <vt:lpstr>Trade-off in existing KVS</vt:lpstr>
      <vt:lpstr>Trade-off in existing KVS</vt:lpstr>
      <vt:lpstr>Opportunity: ML Models</vt:lpstr>
      <vt:lpstr>Contribution</vt:lpstr>
      <vt:lpstr>Outline</vt:lpstr>
      <vt:lpstr>Overview of XSTORE</vt:lpstr>
      <vt:lpstr>Learned Cache</vt:lpstr>
      <vt:lpstr>Learned Cache</vt:lpstr>
      <vt:lpstr>Design: Data Structures</vt:lpstr>
      <vt:lpstr>Design: Data Structures</vt:lpstr>
      <vt:lpstr>Design: Data Structures</vt:lpstr>
      <vt:lpstr>Outline</vt:lpstr>
      <vt:lpstr>Evaluation of XStore</vt:lpstr>
      <vt:lpstr>Evaluation of XStore</vt:lpstr>
      <vt:lpstr>YCSB Performance</vt:lpstr>
      <vt:lpstr>YCSB Performance</vt:lpstr>
      <vt:lpstr>YCSB Performance</vt:lpstr>
      <vt:lpstr>YCSB Performance</vt:lpstr>
      <vt:lpstr>YCSB Performance</vt:lpstr>
      <vt:lpstr>YCSB Performance</vt:lpstr>
      <vt:lpstr>YCSB Performance</vt:lpstr>
      <vt:lpstr>YCSB Performance</vt:lpstr>
      <vt:lpstr>YCSB Performance</vt:lpstr>
      <vt:lpstr>YCSB Performance</vt:lpstr>
      <vt:lpstr>Production Workload Performance</vt:lpstr>
      <vt:lpstr>Scale-out Performance</vt:lpstr>
      <vt:lpstr>Others</vt:lpstr>
      <vt:lpstr>Outline</vt:lpstr>
      <vt:lpstr>Conclusion</vt:lpstr>
      <vt:lpstr>Fast RDMA-based Ordered Key-Value using Remote Learned Cache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Chuannan Zhang</dc:creator>
  <cp:lastModifiedBy>Zhang Chuannan</cp:lastModifiedBy>
  <cp:revision>675</cp:revision>
  <cp:lastPrinted>2018-07-10T14:59:54Z</cp:lastPrinted>
  <dcterms:created xsi:type="dcterms:W3CDTF">2013-05-07T11:05:13Z</dcterms:created>
  <dcterms:modified xsi:type="dcterms:W3CDTF">2021-03-03T11:26:52Z</dcterms:modified>
</cp:coreProperties>
</file>