
<file path=[Content_Types].xml><?xml version="1.0" encoding="utf-8"?>
<Types xmlns="http://schemas.openxmlformats.org/package/2006/content-types">
  <Default Extension="jpeg" ContentType="image/jpeg"/>
  <Default Extension="jpg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1"/>
  </p:notesMasterIdLst>
  <p:sldIdLst>
    <p:sldId id="314" r:id="rId2"/>
    <p:sldId id="296" r:id="rId3"/>
    <p:sldId id="257" r:id="rId4"/>
    <p:sldId id="331" r:id="rId5"/>
    <p:sldId id="315" r:id="rId6"/>
    <p:sldId id="316" r:id="rId7"/>
    <p:sldId id="317" r:id="rId8"/>
    <p:sldId id="318" r:id="rId9"/>
    <p:sldId id="319" r:id="rId10"/>
    <p:sldId id="320" r:id="rId11"/>
    <p:sldId id="321" r:id="rId12"/>
    <p:sldId id="322" r:id="rId13"/>
    <p:sldId id="332" r:id="rId14"/>
    <p:sldId id="323" r:id="rId15"/>
    <p:sldId id="324" r:id="rId16"/>
    <p:sldId id="325" r:id="rId17"/>
    <p:sldId id="326" r:id="rId18"/>
    <p:sldId id="327" r:id="rId19"/>
    <p:sldId id="328" r:id="rId20"/>
    <p:sldId id="329" r:id="rId21"/>
    <p:sldId id="330" r:id="rId22"/>
    <p:sldId id="333" r:id="rId23"/>
    <p:sldId id="336" r:id="rId24"/>
    <p:sldId id="351" r:id="rId25"/>
    <p:sldId id="352" r:id="rId26"/>
    <p:sldId id="337" r:id="rId27"/>
    <p:sldId id="346" r:id="rId28"/>
    <p:sldId id="347" r:id="rId29"/>
    <p:sldId id="348" r:id="rId30"/>
    <p:sldId id="349" r:id="rId31"/>
    <p:sldId id="350" r:id="rId32"/>
    <p:sldId id="339" r:id="rId33"/>
    <p:sldId id="334" r:id="rId34"/>
    <p:sldId id="341" r:id="rId35"/>
    <p:sldId id="342" r:id="rId36"/>
    <p:sldId id="344" r:id="rId37"/>
    <p:sldId id="343" r:id="rId38"/>
    <p:sldId id="340" r:id="rId39"/>
    <p:sldId id="345" r:id="rId4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3C78858C-3B17-BA41-ABAF-64F9A225DF65}">
          <p14:sldIdLst>
            <p14:sldId id="314"/>
            <p14:sldId id="296"/>
            <p14:sldId id="257"/>
            <p14:sldId id="331"/>
            <p14:sldId id="315"/>
            <p14:sldId id="316"/>
            <p14:sldId id="317"/>
            <p14:sldId id="318"/>
            <p14:sldId id="319"/>
            <p14:sldId id="320"/>
            <p14:sldId id="321"/>
            <p14:sldId id="322"/>
            <p14:sldId id="332"/>
            <p14:sldId id="323"/>
            <p14:sldId id="324"/>
            <p14:sldId id="325"/>
            <p14:sldId id="326"/>
            <p14:sldId id="327"/>
            <p14:sldId id="328"/>
            <p14:sldId id="329"/>
            <p14:sldId id="330"/>
            <p14:sldId id="333"/>
            <p14:sldId id="336"/>
            <p14:sldId id="351"/>
            <p14:sldId id="352"/>
            <p14:sldId id="337"/>
            <p14:sldId id="346"/>
            <p14:sldId id="347"/>
            <p14:sldId id="348"/>
            <p14:sldId id="349"/>
            <p14:sldId id="350"/>
            <p14:sldId id="339"/>
            <p14:sldId id="334"/>
            <p14:sldId id="341"/>
            <p14:sldId id="342"/>
            <p14:sldId id="344"/>
            <p14:sldId id="343"/>
            <p14:sldId id="340"/>
            <p14:sldId id="34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470"/>
    <p:restoredTop sz="79361"/>
  </p:normalViewPr>
  <p:slideViewPr>
    <p:cSldViewPr snapToGrid="0" showGuides="1">
      <p:cViewPr varScale="1">
        <p:scale>
          <a:sx n="70" d="100"/>
          <a:sy n="70" d="100"/>
        </p:scale>
        <p:origin x="1008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142CDD-C276-DF49-AD35-53A811C3F6FF}" type="datetimeFigureOut">
              <a:rPr kumimoji="1" lang="zh-CN" altLang="en-US" smtClean="0"/>
              <a:t>2020/5/15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188FF4-1A4C-6B40-B13D-48F5FF17683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635104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84484-2B02-4A69-B6EB-8BE8EEE5FB90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74432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188FF4-1A4C-6B40-B13D-48F5FF176832}" type="slidenum">
              <a:rPr kumimoji="1" lang="zh-CN" altLang="en-US" smtClean="0"/>
              <a:t>20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4278573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188FF4-1A4C-6B40-B13D-48F5FF176832}" type="slidenum">
              <a:rPr kumimoji="1" lang="zh-CN" altLang="en-US" smtClean="0"/>
              <a:t>22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2196522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接下来讲一下我们的研究内容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84019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188FF4-1A4C-6B40-B13D-48F5FF176832}" type="slidenum">
              <a:rPr kumimoji="1" lang="zh-CN" altLang="en-US" smtClean="0"/>
              <a:t>24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8686068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188FF4-1A4C-6B40-B13D-48F5FF176832}" type="slidenum">
              <a:rPr kumimoji="1" lang="zh-CN" altLang="en-US" smtClean="0"/>
              <a:t>25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2354794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188FF4-1A4C-6B40-B13D-48F5FF176832}" type="slidenum">
              <a:rPr kumimoji="1" lang="zh-CN" altLang="en-US" smtClean="0"/>
              <a:t>26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1267969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188FF4-1A4C-6B40-B13D-48F5FF176832}" type="slidenum">
              <a:rPr kumimoji="1" lang="zh-CN" altLang="en-US" smtClean="0"/>
              <a:t>27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6756400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188FF4-1A4C-6B40-B13D-48F5FF176832}" type="slidenum">
              <a:rPr kumimoji="1" lang="zh-CN" altLang="en-US" smtClean="0"/>
              <a:t>28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956945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188FF4-1A4C-6B40-B13D-48F5FF176832}" type="slidenum">
              <a:rPr kumimoji="1" lang="zh-CN" altLang="en-US" smtClean="0"/>
              <a:t>29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680454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188FF4-1A4C-6B40-B13D-48F5FF176832}" type="slidenum">
              <a:rPr kumimoji="1" lang="zh-CN" altLang="en-US" smtClean="0"/>
              <a:t>30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4260188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接下来讲一下我们的研究内容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221562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188FF4-1A4C-6B40-B13D-48F5FF176832}" type="slidenum">
              <a:rPr kumimoji="1" lang="zh-CN" altLang="en-US" smtClean="0"/>
              <a:t>31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92857590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接下来讲一下我们的研究内容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12986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Theorem . When there are only (F +1) healthy servers in an F liveness level protocol, an entry e can be committed only after the complete entry has been stored in all (F +1) healthy servers’ logs</a:t>
            </a:r>
          </a:p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188FF4-1A4C-6B40-B13D-48F5FF176832}" type="slidenum">
              <a:rPr kumimoji="1" lang="zh-CN" altLang="en-US" smtClean="0"/>
              <a:t>33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64680294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188FF4-1A4C-6B40-B13D-48F5FF176832}" type="slidenum">
              <a:rPr kumimoji="1" lang="zh-CN" altLang="en-US" smtClean="0"/>
              <a:t>34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63980261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188FF4-1A4C-6B40-B13D-48F5FF176832}" type="slidenum">
              <a:rPr kumimoji="1" lang="zh-CN" altLang="en-US" smtClean="0"/>
              <a:t>35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27760494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188FF4-1A4C-6B40-B13D-48F5FF176832}" type="slidenum">
              <a:rPr kumimoji="1" lang="zh-CN" altLang="en-US" smtClean="0"/>
              <a:t>36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1086268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188FF4-1A4C-6B40-B13D-48F5FF176832}" type="slidenum">
              <a:rPr kumimoji="1" lang="zh-CN" altLang="en-US" smtClean="0"/>
              <a:t>37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9412489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接下来讲一下我们的研究内容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38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01145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接下来讲一下我们的研究内容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21843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接下来讲一下我们的研究内容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62992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Theorem . When there are only (F +1) healthy servers in an F liveness level protocol, an entry e can be committed only after the complete entry has been stored in all (F +1) healthy servers’ logs</a:t>
            </a:r>
          </a:p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188FF4-1A4C-6B40-B13D-48F5FF176832}" type="slidenum">
              <a:rPr kumimoji="1" lang="zh-CN" altLang="en-US" smtClean="0"/>
              <a:t>14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505606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Theorem . When there are only (F +1) healthy servers in an F liveness level protocol, an entry e can be committed only after the complete entry has been stored in all (F +1) healthy servers’ logs</a:t>
            </a:r>
          </a:p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188FF4-1A4C-6B40-B13D-48F5FF176832}" type="slidenum">
              <a:rPr kumimoji="1" lang="zh-CN" altLang="en-US" smtClean="0"/>
              <a:t>16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5200303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188FF4-1A4C-6B40-B13D-48F5FF176832}" type="slidenum">
              <a:rPr kumimoji="1" lang="zh-CN" altLang="en-US" smtClean="0"/>
              <a:t>17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9327905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188FF4-1A4C-6B40-B13D-48F5FF176832}" type="slidenum">
              <a:rPr kumimoji="1" lang="zh-CN" altLang="en-US" smtClean="0"/>
              <a:t>18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425128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188FF4-1A4C-6B40-B13D-48F5FF176832}" type="slidenum">
              <a:rPr kumimoji="1" lang="zh-CN" altLang="en-US" smtClean="0"/>
              <a:t>19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7839517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aseline="0">
                <a:latin typeface="Gill Sans MT" panose="020B0502020104020203" pitchFamily="34" charset="0"/>
                <a:ea typeface="+mn-ea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baseline="0">
                <a:latin typeface="Gill Sans MT" panose="020B05020201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47B6A-4B73-4BD1-9F1B-A1EB82EA820D}" type="datetimeFigureOut">
              <a:rPr lang="zh-CN" altLang="en-US" smtClean="0"/>
              <a:t>2020/5/15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93341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F947B6A-4B73-4BD1-9F1B-A1EB82EA820D}" type="datetimeFigureOut">
              <a:rPr lang="zh-CN" altLang="en-US" smtClean="0"/>
              <a:t>2020/5/15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7249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+mn-ea"/>
                <a:ea typeface="+mn-ea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F947B6A-4B73-4BD1-9F1B-A1EB82EA820D}" type="datetimeFigureOut">
              <a:rPr lang="zh-CN" altLang="en-US" smtClean="0"/>
              <a:t>2020/5/15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7789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88797"/>
            <a:ext cx="10515600" cy="688515"/>
          </a:xfrm>
        </p:spPr>
        <p:txBody>
          <a:bodyPr>
            <a:normAutofit/>
          </a:bodyPr>
          <a:lstStyle>
            <a:lvl1pPr>
              <a:defRPr sz="4000" b="1" baseline="0">
                <a:solidFill>
                  <a:srgbClr val="543795"/>
                </a:solidFill>
                <a:latin typeface="Gill Sans MT" panose="020B0502020104020203" pitchFamily="34" charset="0"/>
                <a:ea typeface="+mn-ea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213837"/>
            <a:ext cx="10515600" cy="4963126"/>
          </a:xfrm>
        </p:spPr>
        <p:txBody>
          <a:bodyPr>
            <a:normAutofit/>
          </a:bodyPr>
          <a:lstStyle>
            <a:lvl1pPr>
              <a:defRPr sz="3200" b="1" baseline="0">
                <a:latin typeface="Gill Sans MT" panose="020B0502020104020203" pitchFamily="34" charset="0"/>
              </a:defRPr>
            </a:lvl1pPr>
            <a:lvl2pPr>
              <a:defRPr sz="2800" b="1" baseline="0">
                <a:latin typeface="楷体" panose="02010609060101010101" pitchFamily="49" charset="-122"/>
                <a:ea typeface="楷体" panose="02010609060101010101" pitchFamily="49" charset="-122"/>
              </a:defRPr>
            </a:lvl2pPr>
            <a:lvl3pPr>
              <a:defRPr sz="2400" b="1" baseline="0">
                <a:latin typeface="楷体" panose="02010609060101010101" pitchFamily="49" charset="-122"/>
                <a:ea typeface="楷体" panose="02010609060101010101" pitchFamily="49" charset="-122"/>
              </a:defRPr>
            </a:lvl3pPr>
            <a:lvl4pPr>
              <a:defRPr sz="2000" b="1" baseline="0">
                <a:latin typeface="楷体" panose="02010609060101010101" pitchFamily="49" charset="-122"/>
                <a:ea typeface="楷体" panose="02010609060101010101" pitchFamily="49" charset="-122"/>
              </a:defRPr>
            </a:lvl4pPr>
            <a:lvl5pPr>
              <a:defRPr sz="2000" b="1" baseline="0">
                <a:latin typeface="楷体" panose="02010609060101010101" pitchFamily="49" charset="-122"/>
                <a:ea typeface="楷体" panose="02010609060101010101" pitchFamily="49" charset="-122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F947B6A-4B73-4BD1-9F1B-A1EB82EA820D}" type="datetimeFigureOut">
              <a:rPr lang="zh-CN" altLang="en-US" smtClean="0"/>
              <a:t>2020/5/15</a:t>
            </a:fld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4233" y="568185"/>
            <a:ext cx="3148460" cy="547123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 flipV="1">
            <a:off x="838200" y="1064806"/>
            <a:ext cx="8153400" cy="4571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543795"/>
              </a:gs>
            </a:gsLst>
            <a:lin ang="6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日期占位符 3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BA8DAD5-080E-4F4B-BDCA-510E78FA5A31}" type="slidenum">
              <a:rPr lang="en-US" altLang="zh-CN" smtClean="0"/>
              <a:pPr algn="r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5022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+mn-ea"/>
                <a:ea typeface="+mn-ea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47B6A-4B73-4BD1-9F1B-A1EB82EA820D}" type="datetimeFigureOut">
              <a:rPr lang="zh-CN" altLang="en-US" smtClean="0"/>
              <a:t>2020/5/15</a:t>
            </a:fld>
            <a:endParaRPr lang="zh-CN" altLang="en-US"/>
          </a:p>
        </p:txBody>
      </p:sp>
      <p:sp>
        <p:nvSpPr>
          <p:cNvPr id="6" name="日期占位符 3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BA8DAD5-080E-4F4B-BDCA-510E78FA5A31}" type="slidenum">
              <a:rPr lang="en-US" altLang="zh-CN" smtClean="0"/>
              <a:pPr algn="r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8166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85800"/>
          </a:xfrm>
        </p:spPr>
        <p:txBody>
          <a:bodyPr/>
          <a:lstStyle>
            <a:lvl1pPr>
              <a:defRPr>
                <a:latin typeface="Gill Sans MT" panose="020B0502020104020203" pitchFamily="34" charset="0"/>
                <a:ea typeface="+mn-ea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216152"/>
            <a:ext cx="5181600" cy="4965192"/>
          </a:xfrm>
        </p:spPr>
        <p:txBody>
          <a:bodyPr/>
          <a:lstStyle>
            <a:lvl1pPr>
              <a:defRPr baseline="0">
                <a:latin typeface="Gill Sans MT" panose="020B0502020104020203" pitchFamily="34" charset="0"/>
              </a:defRPr>
            </a:lvl1pPr>
            <a:lvl2pPr>
              <a:defRPr baseline="0">
                <a:latin typeface="Gill Sans MT" panose="020B0502020104020203" pitchFamily="34" charset="0"/>
              </a:defRPr>
            </a:lvl2pPr>
            <a:lvl3pPr>
              <a:defRPr baseline="0">
                <a:latin typeface="Gill Sans MT" panose="020B0502020104020203" pitchFamily="34" charset="0"/>
              </a:defRPr>
            </a:lvl3pPr>
            <a:lvl4pPr>
              <a:defRPr baseline="0">
                <a:latin typeface="Gill Sans MT" panose="020B0502020104020203" pitchFamily="34" charset="0"/>
              </a:defRPr>
            </a:lvl4pPr>
            <a:lvl5pPr>
              <a:defRPr baseline="0">
                <a:latin typeface="Gill Sans MT" panose="020B0502020104020203" pitchFamily="34" charset="0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216152"/>
            <a:ext cx="5181600" cy="4965192"/>
          </a:xfrm>
        </p:spPr>
        <p:txBody>
          <a:bodyPr/>
          <a:lstStyle>
            <a:lvl1pPr>
              <a:defRPr>
                <a:latin typeface="Gill Sans MT" panose="020B0502020104020203" pitchFamily="34" charset="0"/>
              </a:defRPr>
            </a:lvl1pPr>
            <a:lvl2pPr>
              <a:defRPr>
                <a:latin typeface="Gill Sans MT" panose="020B0502020104020203" pitchFamily="34" charset="0"/>
              </a:defRPr>
            </a:lvl2pPr>
            <a:lvl3pPr>
              <a:defRPr>
                <a:latin typeface="Gill Sans MT" panose="020B0502020104020203" pitchFamily="34" charset="0"/>
              </a:defRPr>
            </a:lvl3pPr>
            <a:lvl4pPr>
              <a:defRPr>
                <a:latin typeface="Gill Sans MT" panose="020B0502020104020203" pitchFamily="34" charset="0"/>
              </a:defRPr>
            </a:lvl4pPr>
            <a:lvl5pPr>
              <a:defRPr>
                <a:latin typeface="Gill Sans MT" panose="020B0502020104020203" pitchFamily="34" charset="0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47B6A-4B73-4BD1-9F1B-A1EB82EA820D}" type="datetimeFigureOut">
              <a:rPr lang="zh-CN" altLang="en-US" smtClean="0"/>
              <a:t>2020/5/15</a:t>
            </a:fld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4233" y="568185"/>
            <a:ext cx="3148460" cy="547123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 flipV="1">
            <a:off x="838200" y="1064806"/>
            <a:ext cx="8153400" cy="4571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543795"/>
              </a:gs>
            </a:gsLst>
            <a:lin ang="6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日期占位符 3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BA8DAD5-080E-4F4B-BDCA-510E78FA5A31}" type="slidenum">
              <a:rPr lang="en-US" altLang="zh-CN" smtClean="0"/>
              <a:pPr algn="r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33623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685800"/>
          </a:xfrm>
        </p:spPr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216152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145691"/>
            <a:ext cx="5157787" cy="4043972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216152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145691"/>
            <a:ext cx="5183188" cy="4043972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47B6A-4B73-4BD1-9F1B-A1EB82EA820D}" type="datetimeFigureOut">
              <a:rPr lang="zh-CN" altLang="en-US" smtClean="0"/>
              <a:t>2020/5/15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4233" y="568185"/>
            <a:ext cx="3148460" cy="547123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 flipV="1">
            <a:off x="838200" y="1064806"/>
            <a:ext cx="8153400" cy="4571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543795"/>
              </a:gs>
            </a:gsLst>
            <a:lin ang="6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日期占位符 3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BA8DAD5-080E-4F4B-BDCA-510E78FA5A31}" type="slidenum">
              <a:rPr lang="en-US" altLang="zh-CN" smtClean="0"/>
              <a:pPr algn="r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32470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F947B6A-4B73-4BD1-9F1B-A1EB82EA820D}" type="datetimeFigureOut">
              <a:rPr lang="zh-CN" altLang="en-US" smtClean="0"/>
              <a:t>2020/5/15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2494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F947B6A-4B73-4BD1-9F1B-A1EB82EA820D}" type="datetimeFigureOut">
              <a:rPr lang="zh-CN" altLang="en-US" smtClean="0"/>
              <a:t>2020/5/15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6450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+mn-ea"/>
                <a:ea typeface="+mn-ea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8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F947B6A-4B73-4BD1-9F1B-A1EB82EA820D}" type="datetimeFigureOut">
              <a:rPr lang="zh-CN" altLang="en-US" smtClean="0"/>
              <a:t>2020/5/15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7711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+mn-ea"/>
                <a:ea typeface="+mn-ea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8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F947B6A-4B73-4BD1-9F1B-A1EB82EA820D}" type="datetimeFigureOut">
              <a:rPr lang="zh-CN" altLang="en-US" smtClean="0"/>
              <a:t>2020/5/15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4735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>
              <a:lumMod val="8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947B6A-4B73-4BD1-9F1B-A1EB82EA820D}" type="datetimeFigureOut">
              <a:rPr lang="zh-CN" altLang="en-US" smtClean="0"/>
              <a:t>2020/5/15</a:t>
            </a:fld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0143AB-BB00-44EC-A70D-BD02C261FDC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3584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708917" y="1122363"/>
            <a:ext cx="11096090" cy="1461811"/>
          </a:xfrm>
        </p:spPr>
        <p:txBody>
          <a:bodyPr>
            <a:noAutofit/>
          </a:bodyPr>
          <a:lstStyle/>
          <a:p>
            <a:r>
              <a:rPr lang="en" altLang="zh-CN" sz="3600" dirty="0" err="1"/>
              <a:t>CRaft</a:t>
            </a:r>
            <a:r>
              <a:rPr lang="en" altLang="zh-CN" sz="3600" dirty="0"/>
              <a:t>: An Erasure-coding-supported Version of Raft for Reducing Storage Cost and Network Cost</a:t>
            </a:r>
            <a:endParaRPr lang="zh-CN" altLang="en-US" sz="3600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297056" y="3007710"/>
            <a:ext cx="9597887" cy="3055159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altLang="zh-CN" sz="2000" dirty="0"/>
              <a:t>FAST’20</a:t>
            </a:r>
          </a:p>
          <a:p>
            <a:r>
              <a:rPr lang="en-US" altLang="zh-CN" sz="2000" b="1" dirty="0" err="1"/>
              <a:t>Zizhong</a:t>
            </a:r>
            <a:r>
              <a:rPr lang="en-US" altLang="zh-CN" sz="2000" b="1" dirty="0"/>
              <a:t> </a:t>
            </a:r>
            <a:r>
              <a:rPr lang="en-US" altLang="zh-CN" sz="2000" b="1" dirty="0" err="1"/>
              <a:t>Wang,Tongliang</a:t>
            </a:r>
            <a:r>
              <a:rPr lang="en-US" altLang="zh-CN" sz="2000" b="1" dirty="0"/>
              <a:t> </a:t>
            </a:r>
            <a:r>
              <a:rPr lang="en-US" altLang="zh-CN" sz="2000" b="1" dirty="0" err="1"/>
              <a:t>Li,Haixia</a:t>
            </a:r>
            <a:r>
              <a:rPr lang="en-US" altLang="zh-CN" sz="2000" b="1" dirty="0"/>
              <a:t> </a:t>
            </a:r>
            <a:r>
              <a:rPr lang="en-US" altLang="zh-CN" sz="2000" b="1" dirty="0" err="1"/>
              <a:t>Wang,Airan</a:t>
            </a:r>
            <a:r>
              <a:rPr lang="en-US" altLang="zh-CN" sz="2000" b="1" dirty="0"/>
              <a:t> </a:t>
            </a:r>
            <a:r>
              <a:rPr lang="en-US" altLang="zh-CN" sz="2000" b="1" dirty="0" err="1"/>
              <a:t>Shao,Yunren</a:t>
            </a:r>
            <a:r>
              <a:rPr lang="en-US" altLang="zh-CN" sz="2000" b="1" dirty="0"/>
              <a:t> Bai, </a:t>
            </a:r>
            <a:r>
              <a:rPr lang="en-US" altLang="zh-CN" sz="2000" b="1" dirty="0" err="1"/>
              <a:t>Shangming</a:t>
            </a:r>
            <a:r>
              <a:rPr lang="en-US" altLang="zh-CN" sz="2000" b="1" dirty="0"/>
              <a:t> Cai,</a:t>
            </a:r>
          </a:p>
          <a:p>
            <a:r>
              <a:rPr lang="en-US" altLang="zh-CN" sz="2000" b="1" dirty="0" err="1"/>
              <a:t>Zihan</a:t>
            </a:r>
            <a:r>
              <a:rPr lang="en-US" altLang="zh-CN" sz="2000" b="1" dirty="0"/>
              <a:t> Xu, Dongsheng Wang</a:t>
            </a:r>
          </a:p>
          <a:p>
            <a:r>
              <a:rPr lang="en-US" altLang="zh-CN" sz="2000" dirty="0"/>
              <a:t>Department of Computer Science and Technology, Tsinghua University </a:t>
            </a:r>
          </a:p>
          <a:p>
            <a:r>
              <a:rPr lang="en-US" altLang="zh-CN" sz="2000" dirty="0"/>
              <a:t>Beijing National Research Center for Information Science and Technology, Tsinghua University</a:t>
            </a:r>
          </a:p>
          <a:p>
            <a:endParaRPr lang="en-US" altLang="zh-CN" sz="2000" b="1" dirty="0"/>
          </a:p>
          <a:p>
            <a:r>
              <a:rPr lang="en-US" altLang="zh-CN" sz="2400" b="1" dirty="0"/>
              <a:t>Presented by </a:t>
            </a:r>
            <a:r>
              <a:rPr lang="en-US" altLang="zh-CN" sz="2400" b="1" dirty="0">
                <a:solidFill>
                  <a:schemeClr val="accent2">
                    <a:lumMod val="75000"/>
                  </a:schemeClr>
                </a:solidFill>
              </a:rPr>
              <a:t>Chao Bi and </a:t>
            </a:r>
            <a:r>
              <a:rPr lang="en-US" altLang="zh-CN" sz="2400" b="1" dirty="0" err="1">
                <a:solidFill>
                  <a:schemeClr val="accent2">
                    <a:lumMod val="75000"/>
                  </a:schemeClr>
                </a:solidFill>
              </a:rPr>
              <a:t>JiaAn</a:t>
            </a:r>
            <a:r>
              <a:rPr lang="en-US" altLang="zh-CN" sz="2400" b="1" dirty="0">
                <a:solidFill>
                  <a:schemeClr val="accent2">
                    <a:lumMod val="75000"/>
                  </a:schemeClr>
                </a:solidFill>
              </a:rPr>
              <a:t> Zhu</a:t>
            </a:r>
            <a:r>
              <a:rPr lang="en-US" altLang="zh-CN" sz="2400" b="1" dirty="0"/>
              <a:t>, USTC, ADSL</a:t>
            </a:r>
          </a:p>
          <a:p>
            <a:pPr algn="ctr"/>
            <a:r>
              <a:rPr lang="en-US" altLang="zh-CN" b="1" dirty="0"/>
              <a:t>May</a:t>
            </a:r>
            <a:r>
              <a:rPr lang="en-US" altLang="zh-CN" sz="2400" b="1" dirty="0"/>
              <a:t> </a:t>
            </a:r>
            <a:r>
              <a:rPr lang="en-US" altLang="zh-CN" b="1" dirty="0"/>
              <a:t>15</a:t>
            </a:r>
            <a:r>
              <a:rPr lang="en-US" altLang="zh-CN" b="1" baseline="30000" dirty="0"/>
              <a:t>th</a:t>
            </a:r>
            <a:r>
              <a:rPr lang="en-US" altLang="zh-CN" sz="2400" b="1" dirty="0"/>
              <a:t>, 2020</a:t>
            </a:r>
          </a:p>
          <a:p>
            <a:endParaRPr lang="zh-CN" altLang="en-US" sz="24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8CD9A69F-AF51-4187-AA26-82CD8814AF4B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2DB3B-632B-40C8-9109-6B39C5639F25}" type="datetime1">
              <a:rPr lang="zh-CN" altLang="en-US" smtClean="0"/>
              <a:t>2020/5/15</a:t>
            </a:fld>
            <a:endParaRPr lang="en-US" altLang="zh-CN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80143AB-BB00-44EC-A70D-BD02C261FDC8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91165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BB24EBF-DB87-AD4C-94DB-73C9A766E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8797"/>
            <a:ext cx="10515600" cy="688515"/>
          </a:xfrm>
        </p:spPr>
        <p:txBody>
          <a:bodyPr>
            <a:normAutofit/>
          </a:bodyPr>
          <a:lstStyle/>
          <a:p>
            <a:r>
              <a:rPr kumimoji="1" lang="en-US" altLang="zh-CN" dirty="0"/>
              <a:t>Raft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4F71546-FFC5-4040-A093-B1C57780A5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/>
              <a:t>Property</a:t>
            </a:r>
          </a:p>
          <a:p>
            <a:pPr lvl="1"/>
            <a:r>
              <a:rPr kumimoji="1" lang="en-US" altLang="zh-CN" dirty="0"/>
              <a:t>Safety</a:t>
            </a:r>
          </a:p>
          <a:p>
            <a:pPr lvl="1"/>
            <a:r>
              <a:rPr kumimoji="1" lang="en-US" altLang="zh-CN" dirty="0">
                <a:solidFill>
                  <a:srgbClr val="C00000"/>
                </a:solidFill>
              </a:rPr>
              <a:t>Liveness(N=2F+1)</a:t>
            </a:r>
          </a:p>
        </p:txBody>
      </p:sp>
    </p:spTree>
    <p:extLst>
      <p:ext uri="{BB962C8B-B14F-4D97-AF65-F5344CB8AC3E}">
        <p14:creationId xmlns:p14="http://schemas.microsoft.com/office/powerpoint/2010/main" val="21483572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BB24EBF-DB87-AD4C-94DB-73C9A766E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8797"/>
            <a:ext cx="10515600" cy="688515"/>
          </a:xfrm>
        </p:spPr>
        <p:txBody>
          <a:bodyPr>
            <a:normAutofit/>
          </a:bodyPr>
          <a:lstStyle/>
          <a:p>
            <a:r>
              <a:rPr lang="en" altLang="zh-CN" b="0" dirty="0"/>
              <a:t>Prior work: RS-</a:t>
            </a:r>
            <a:r>
              <a:rPr lang="en" altLang="zh-CN" b="0" dirty="0" err="1"/>
              <a:t>Paxos</a:t>
            </a:r>
            <a:r>
              <a:rPr lang="en" altLang="zh-CN" b="0" dirty="0"/>
              <a:t> </a:t>
            </a:r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D4F71546-FFC5-4040-A093-B1C57780A52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kumimoji="1" lang="en-US" altLang="zh-CN" dirty="0"/>
                  <a:t>Use (</a:t>
                </a:r>
                <a:r>
                  <a:rPr kumimoji="1" lang="en-US" altLang="zh-CN" dirty="0" err="1"/>
                  <a:t>k,m</a:t>
                </a:r>
                <a:r>
                  <a:rPr kumimoji="1" lang="en-US" altLang="zh-CN" dirty="0"/>
                  <a:t>)-RS code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𝑸</m:t>
                        </m:r>
                      </m:e>
                      <m:sub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𝑾</m:t>
                        </m:r>
                      </m:sub>
                    </m:sSub>
                    <m:r>
                      <a:rPr kumimoji="1" lang="en-US" altLang="zh-CN" b="1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kumimoji="1" lang="en-US" altLang="zh-CN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1" i="1" smtClean="0">
                            <a:latin typeface="Cambria Math" panose="02040503050406030204" pitchFamily="18" charset="0"/>
                          </a:rPr>
                          <m:t>𝑸</m:t>
                        </m:r>
                      </m:e>
                      <m:sub>
                        <m:r>
                          <a:rPr kumimoji="1" lang="en-US" altLang="zh-CN" b="1" i="1" smtClean="0">
                            <a:latin typeface="Cambria Math" panose="02040503050406030204" pitchFamily="18" charset="0"/>
                          </a:rPr>
                          <m:t>𝑹</m:t>
                        </m:r>
                      </m:sub>
                    </m:sSub>
                    <m:r>
                      <a:rPr kumimoji="1" lang="en-US" altLang="zh-CN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kumimoji="1" lang="en-US" altLang="zh-CN" b="1" i="1" smtClean="0">
                        <a:latin typeface="Cambria Math" panose="02040503050406030204" pitchFamily="18" charset="0"/>
                      </a:rPr>
                      <m:t>𝑵</m:t>
                    </m:r>
                    <m:r>
                      <a:rPr kumimoji="1" lang="en-US" altLang="zh-CN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kumimoji="1" lang="en-US" altLang="zh-CN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𝒌</m:t>
                    </m:r>
                  </m:oMath>
                </a14:m>
                <a:endParaRPr kumimoji="1" lang="en-US" altLang="zh-CN" dirty="0"/>
              </a:p>
              <a:p>
                <a:endParaRPr kumimoji="1" lang="en-US" altLang="zh-CN" dirty="0"/>
              </a:p>
              <a:p>
                <a:endParaRPr kumimoji="1" lang="en-US" altLang="zh-CN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D4F71546-FFC5-4040-A093-B1C57780A52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06" t="-282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圆角矩形 3">
            <a:extLst>
              <a:ext uri="{FF2B5EF4-FFF2-40B4-BE49-F238E27FC236}">
                <a16:creationId xmlns:a16="http://schemas.microsoft.com/office/drawing/2014/main" id="{BE0EA3A3-8368-684D-9609-C6B7B1C21C08}"/>
              </a:ext>
            </a:extLst>
          </p:cNvPr>
          <p:cNvSpPr/>
          <p:nvPr/>
        </p:nvSpPr>
        <p:spPr>
          <a:xfrm>
            <a:off x="2497551" y="3329190"/>
            <a:ext cx="719191" cy="71919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圆角矩形 4">
            <a:extLst>
              <a:ext uri="{FF2B5EF4-FFF2-40B4-BE49-F238E27FC236}">
                <a16:creationId xmlns:a16="http://schemas.microsoft.com/office/drawing/2014/main" id="{7E368B4F-5D45-8441-92CD-90920290EF80}"/>
              </a:ext>
            </a:extLst>
          </p:cNvPr>
          <p:cNvSpPr/>
          <p:nvPr/>
        </p:nvSpPr>
        <p:spPr>
          <a:xfrm>
            <a:off x="3362075" y="3329190"/>
            <a:ext cx="719191" cy="71919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圆角矩形 5">
            <a:extLst>
              <a:ext uri="{FF2B5EF4-FFF2-40B4-BE49-F238E27FC236}">
                <a16:creationId xmlns:a16="http://schemas.microsoft.com/office/drawing/2014/main" id="{B20BC4BB-E4CA-BA46-B62D-F0BC389A0D91}"/>
              </a:ext>
            </a:extLst>
          </p:cNvPr>
          <p:cNvSpPr/>
          <p:nvPr/>
        </p:nvSpPr>
        <p:spPr>
          <a:xfrm>
            <a:off x="4194282" y="3322861"/>
            <a:ext cx="719191" cy="71919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/>
          </a:p>
        </p:txBody>
      </p:sp>
      <p:sp>
        <p:nvSpPr>
          <p:cNvPr id="10" name="圆角矩形 9">
            <a:extLst>
              <a:ext uri="{FF2B5EF4-FFF2-40B4-BE49-F238E27FC236}">
                <a16:creationId xmlns:a16="http://schemas.microsoft.com/office/drawing/2014/main" id="{55AD29AF-621C-634F-BCD8-9608D69FAF23}"/>
              </a:ext>
            </a:extLst>
          </p:cNvPr>
          <p:cNvSpPr/>
          <p:nvPr/>
        </p:nvSpPr>
        <p:spPr>
          <a:xfrm>
            <a:off x="5058806" y="3322861"/>
            <a:ext cx="719191" cy="71919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1" name="圆角矩形 10">
            <a:extLst>
              <a:ext uri="{FF2B5EF4-FFF2-40B4-BE49-F238E27FC236}">
                <a16:creationId xmlns:a16="http://schemas.microsoft.com/office/drawing/2014/main" id="{337A2A46-6D2D-1147-A2F3-FBA79A700299}"/>
              </a:ext>
            </a:extLst>
          </p:cNvPr>
          <p:cNvSpPr/>
          <p:nvPr/>
        </p:nvSpPr>
        <p:spPr>
          <a:xfrm>
            <a:off x="5923330" y="3322861"/>
            <a:ext cx="719191" cy="71919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圆角矩形 11">
            <a:extLst>
              <a:ext uri="{FF2B5EF4-FFF2-40B4-BE49-F238E27FC236}">
                <a16:creationId xmlns:a16="http://schemas.microsoft.com/office/drawing/2014/main" id="{6DF8D03F-01C0-C44B-8B2D-6EB4D42CB8D8}"/>
              </a:ext>
            </a:extLst>
          </p:cNvPr>
          <p:cNvSpPr/>
          <p:nvPr/>
        </p:nvSpPr>
        <p:spPr>
          <a:xfrm>
            <a:off x="6755537" y="3316532"/>
            <a:ext cx="719191" cy="71919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/>
          </a:p>
        </p:txBody>
      </p:sp>
      <p:sp>
        <p:nvSpPr>
          <p:cNvPr id="13" name="圆角矩形 12">
            <a:extLst>
              <a:ext uri="{FF2B5EF4-FFF2-40B4-BE49-F238E27FC236}">
                <a16:creationId xmlns:a16="http://schemas.microsoft.com/office/drawing/2014/main" id="{B1F1D2D7-A4C4-D844-8BB2-99B6CADED6B0}"/>
              </a:ext>
            </a:extLst>
          </p:cNvPr>
          <p:cNvSpPr/>
          <p:nvPr/>
        </p:nvSpPr>
        <p:spPr>
          <a:xfrm>
            <a:off x="7612857" y="3316532"/>
            <a:ext cx="719191" cy="71919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/>
          </a:p>
        </p:txBody>
      </p:sp>
      <p:sp>
        <p:nvSpPr>
          <p:cNvPr id="14" name="左大括号 13">
            <a:extLst>
              <a:ext uri="{FF2B5EF4-FFF2-40B4-BE49-F238E27FC236}">
                <a16:creationId xmlns:a16="http://schemas.microsoft.com/office/drawing/2014/main" id="{628EEB79-4A19-5A42-9E25-4C2B04FCBA47}"/>
              </a:ext>
            </a:extLst>
          </p:cNvPr>
          <p:cNvSpPr/>
          <p:nvPr/>
        </p:nvSpPr>
        <p:spPr>
          <a:xfrm rot="5400000">
            <a:off x="4019846" y="1428186"/>
            <a:ext cx="265011" cy="3251289"/>
          </a:xfrm>
          <a:prstGeom prst="leftBrac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5" name="左大括号 14">
            <a:extLst>
              <a:ext uri="{FF2B5EF4-FFF2-40B4-BE49-F238E27FC236}">
                <a16:creationId xmlns:a16="http://schemas.microsoft.com/office/drawing/2014/main" id="{67148ABA-368F-F342-90BE-7A130E858D18}"/>
              </a:ext>
            </a:extLst>
          </p:cNvPr>
          <p:cNvSpPr/>
          <p:nvPr/>
        </p:nvSpPr>
        <p:spPr>
          <a:xfrm rot="16200000">
            <a:off x="5714557" y="2064157"/>
            <a:ext cx="265012" cy="4969974"/>
          </a:xfrm>
          <a:prstGeom prst="leftBrac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4A90AA16-82AE-DA40-AE16-D5896C093221}"/>
                  </a:ext>
                </a:extLst>
              </p:cNvPr>
              <p:cNvSpPr txBox="1"/>
              <p:nvPr/>
            </p:nvSpPr>
            <p:spPr>
              <a:xfrm>
                <a:off x="3859674" y="2480566"/>
                <a:ext cx="58535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1" i="1">
                              <a:latin typeface="Cambria Math" panose="02040503050406030204" pitchFamily="18" charset="0"/>
                            </a:rPr>
                            <m:t>𝑸</m:t>
                          </m:r>
                        </m:e>
                        <m:sub>
                          <m:r>
                            <a:rPr kumimoji="1" lang="en-US" altLang="zh-CN" b="1" i="1">
                              <a:latin typeface="Cambria Math" panose="02040503050406030204" pitchFamily="18" charset="0"/>
                            </a:rPr>
                            <m:t>𝑾</m:t>
                          </m:r>
                        </m:sub>
                      </m:sSub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4A90AA16-82AE-DA40-AE16-D5896C0932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9674" y="2480566"/>
                <a:ext cx="585353" cy="369332"/>
              </a:xfrm>
              <a:prstGeom prst="rect">
                <a:avLst/>
              </a:prstGeom>
              <a:blipFill>
                <a:blip r:embed="rId3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86295E65-5F92-0F40-8402-E78B524AA373}"/>
                  </a:ext>
                </a:extLst>
              </p:cNvPr>
              <p:cNvSpPr txBox="1"/>
              <p:nvPr/>
            </p:nvSpPr>
            <p:spPr>
              <a:xfrm>
                <a:off x="5554386" y="4865240"/>
                <a:ext cx="53726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1" i="1">
                              <a:latin typeface="Cambria Math" panose="02040503050406030204" pitchFamily="18" charset="0"/>
                            </a:rPr>
                            <m:t>𝑸</m:t>
                          </m:r>
                        </m:e>
                        <m:sub>
                          <m:r>
                            <a:rPr kumimoji="1" lang="en-US" altLang="zh-CN" b="1" i="1" smtClean="0">
                              <a:latin typeface="Cambria Math" panose="02040503050406030204" pitchFamily="18" charset="0"/>
                            </a:rPr>
                            <m:t>𝑹</m:t>
                          </m:r>
                        </m:sub>
                      </m:sSub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86295E65-5F92-0F40-8402-E78B524AA3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4386" y="4865240"/>
                <a:ext cx="537262" cy="369332"/>
              </a:xfrm>
              <a:prstGeom prst="rect">
                <a:avLst/>
              </a:prstGeom>
              <a:blipFill>
                <a:blip r:embed="rId4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AA5715C6-C706-8C4E-ABAA-E8F8BE13B942}"/>
                  </a:ext>
                </a:extLst>
              </p:cNvPr>
              <p:cNvSpPr txBox="1"/>
              <p:nvPr/>
            </p:nvSpPr>
            <p:spPr>
              <a:xfrm>
                <a:off x="8976660" y="3329190"/>
                <a:ext cx="162243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dirty="0"/>
                  <a:t>N=7,k=3,m=4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1" i="1">
                            <a:latin typeface="Cambria Math" panose="02040503050406030204" pitchFamily="18" charset="0"/>
                          </a:rPr>
                          <m:t>𝑸</m:t>
                        </m:r>
                      </m:e>
                      <m:sub>
                        <m:r>
                          <a:rPr kumimoji="1" lang="en-US" altLang="zh-CN" b="1" i="1">
                            <a:latin typeface="Cambria Math" panose="02040503050406030204" pitchFamily="18" charset="0"/>
                          </a:rPr>
                          <m:t>𝑾</m:t>
                        </m:r>
                      </m:sub>
                    </m:sSub>
                  </m:oMath>
                </a14:m>
                <a:r>
                  <a:rPr kumimoji="1" lang="en-US" altLang="zh-CN" dirty="0"/>
                  <a:t>=4,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1" i="1">
                            <a:latin typeface="Cambria Math" panose="02040503050406030204" pitchFamily="18" charset="0"/>
                          </a:rPr>
                          <m:t>𝑸</m:t>
                        </m:r>
                      </m:e>
                      <m:sub>
                        <m:r>
                          <a:rPr kumimoji="1" lang="en-US" altLang="zh-CN" b="1" i="1" smtClean="0">
                            <a:latin typeface="Cambria Math" panose="02040503050406030204" pitchFamily="18" charset="0"/>
                          </a:rPr>
                          <m:t>𝑹</m:t>
                        </m:r>
                      </m:sub>
                    </m:sSub>
                    <m:r>
                      <a:rPr kumimoji="1" lang="en-US" altLang="zh-CN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kumimoji="1" lang="en-US" altLang="zh-CN" b="1" i="1" smtClean="0"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AA5715C6-C706-8C4E-ABAA-E8F8BE13B9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76660" y="3329190"/>
                <a:ext cx="1622432" cy="646331"/>
              </a:xfrm>
              <a:prstGeom prst="rect">
                <a:avLst/>
              </a:prstGeom>
              <a:blipFill>
                <a:blip r:embed="rId5"/>
                <a:stretch>
                  <a:fillRect l="-3101" t="-1923" b="-1346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896299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BB24EBF-DB87-AD4C-94DB-73C9A766E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8797"/>
            <a:ext cx="10515600" cy="688515"/>
          </a:xfrm>
        </p:spPr>
        <p:txBody>
          <a:bodyPr>
            <a:normAutofit/>
          </a:bodyPr>
          <a:lstStyle/>
          <a:p>
            <a:r>
              <a:rPr lang="en" altLang="zh-CN" b="0" dirty="0"/>
              <a:t>RS-</a:t>
            </a:r>
            <a:r>
              <a:rPr lang="en" altLang="zh-CN" b="0" dirty="0" err="1"/>
              <a:t>Paxos</a:t>
            </a:r>
            <a:r>
              <a:rPr lang="en" altLang="zh-CN" b="0" dirty="0"/>
              <a:t> </a:t>
            </a:r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D4F71546-FFC5-4040-A093-B1C57780A52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-382295" y="4573502"/>
                <a:ext cx="10515600" cy="4963126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1" i="1" smtClean="0">
                          <a:latin typeface="Cambria Math" panose="02040503050406030204" pitchFamily="18" charset="0"/>
                        </a:rPr>
                        <m:t>𝑳</m:t>
                      </m:r>
                      <m:r>
                        <a:rPr kumimoji="1" lang="en-US" altLang="zh-CN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kumimoji="1" lang="en-US" altLang="zh-CN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𝑵</m:t>
                      </m:r>
                      <m:r>
                        <a:rPr kumimoji="1" lang="en-US" altLang="zh-CN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kumimoji="1" lang="en-US" altLang="zh-CN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𝒎𝒂𝒙</m:t>
                      </m:r>
                      <m:d>
                        <m:dPr>
                          <m:begChr m:val="{"/>
                          <m:endChr m:val="}"/>
                          <m:ctrlPr>
                            <a:rPr kumimoji="1" lang="en-US" altLang="zh-CN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1" lang="en-US" altLang="zh-CN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𝑸</m:t>
                              </m:r>
                            </m:e>
                            <m:sub>
                              <m:r>
                                <a:rPr kumimoji="1" lang="en-US" altLang="zh-CN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𝑹</m:t>
                              </m:r>
                            </m:sub>
                          </m:sSub>
                          <m:r>
                            <a:rPr kumimoji="1" lang="en-US" altLang="zh-CN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kumimoji="1" lang="en-US" altLang="zh-CN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𝑸</m:t>
                              </m:r>
                            </m:e>
                            <m:sub>
                              <m:r>
                                <a:rPr kumimoji="1" lang="en-US" altLang="zh-CN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𝒘</m:t>
                              </m:r>
                            </m:sub>
                          </m:sSub>
                        </m:e>
                      </m:d>
                      <m:r>
                        <a:rPr kumimoji="1" lang="en-US" altLang="zh-CN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kumimoji="1" lang="en-US" altLang="zh-CN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𝑵</m:t>
                      </m:r>
                      <m:r>
                        <a:rPr kumimoji="1" lang="en-US" altLang="zh-CN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kumimoji="1"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kumimoji="1"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𝑸</m:t>
                          </m:r>
                        </m:e>
                        <m:sub>
                          <m:r>
                            <a:rPr kumimoji="1"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𝑹</m:t>
                          </m:r>
                        </m:sub>
                      </m:sSub>
                      <m:r>
                        <a:rPr kumimoji="1" lang="en-US" altLang="zh-CN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kumimoji="1"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𝑸</m:t>
                          </m:r>
                        </m:e>
                        <m:sub>
                          <m:r>
                            <a:rPr kumimoji="1"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𝒘</m:t>
                          </m:r>
                        </m:sub>
                      </m:sSub>
                      <m:r>
                        <a:rPr kumimoji="1" lang="en-US" altLang="zh-CN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)/</m:t>
                      </m:r>
                      <m:r>
                        <a:rPr kumimoji="1" lang="en-US" altLang="zh-CN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kumimoji="1" lang="en-US" altLang="zh-CN" dirty="0"/>
              </a:p>
              <a:p>
                <a:pPr marL="0" indent="0">
                  <a:buNone/>
                </a:pPr>
                <a:r>
                  <a:rPr kumimoji="1" lang="en-US" altLang="zh-CN" dirty="0">
                    <a:ea typeface="Cambria Math" panose="02040503050406030204" pitchFamily="18" charset="0"/>
                  </a:rPr>
                  <a:t>	        </a:t>
                </a:r>
                <a14:m>
                  <m:oMath xmlns:m="http://schemas.openxmlformats.org/officeDocument/2006/math">
                    <m:r>
                      <a:rPr kumimoji="1"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kumimoji="1"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𝑵</m:t>
                    </m:r>
                    <m:r>
                      <a:rPr kumimoji="1"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kumimoji="1" lang="en-US" altLang="zh-CN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kumimoji="1" lang="en-US" altLang="zh-CN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𝑵</m:t>
                    </m:r>
                    <m:r>
                      <a:rPr kumimoji="1"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kumimoji="1" lang="en-US" altLang="zh-CN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𝒌</m:t>
                    </m:r>
                    <m:r>
                      <a:rPr kumimoji="1"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r>
                      <a:rPr kumimoji="1" lang="en-US" altLang="zh-CN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a:rPr kumimoji="1"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</m:oMath>
                </a14:m>
                <a:endParaRPr kumimoji="1" lang="en-US" altLang="zh-CN" dirty="0"/>
              </a:p>
              <a:p>
                <a:pPr marL="0" indent="0">
                  <a:buNone/>
                </a:pPr>
                <a:r>
                  <a:rPr kumimoji="1" lang="en-US" altLang="zh-CN" dirty="0"/>
                  <a:t>		</a:t>
                </a:r>
                <a14:m>
                  <m:oMath xmlns:m="http://schemas.openxmlformats.org/officeDocument/2006/math">
                    <m:r>
                      <a:rPr kumimoji="1" lang="en-US" altLang="zh-CN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kumimoji="1" lang="en-US" altLang="zh-CN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F</m:t>
                    </m:r>
                    <m:r>
                      <a:rPr kumimoji="1"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−(</m:t>
                    </m:r>
                    <m:r>
                      <a:rPr kumimoji="1" lang="en-US" altLang="zh-CN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𝒌</m:t>
                    </m:r>
                    <m:r>
                      <a:rPr kumimoji="1" lang="en-US" altLang="zh-CN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kumimoji="1" lang="en-US" altLang="zh-CN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r>
                      <a:rPr kumimoji="1"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)/</m:t>
                    </m:r>
                    <m:r>
                      <a:rPr kumimoji="1"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</m:oMath>
                </a14:m>
                <a:endParaRPr kumimoji="1" lang="en-US" altLang="zh-CN" dirty="0"/>
              </a:p>
              <a:p>
                <a:pPr marL="0" indent="0">
                  <a:buNone/>
                </a:pPr>
                <a:endParaRPr kumimoji="1" lang="en-US" altLang="zh-CN" dirty="0"/>
              </a:p>
              <a:p>
                <a:pPr marL="0" indent="0">
                  <a:buNone/>
                </a:pPr>
                <a:endParaRPr kumimoji="1" lang="en-US" altLang="zh-CN" dirty="0"/>
              </a:p>
              <a:p>
                <a:pPr marL="0" indent="0">
                  <a:buNone/>
                </a:pPr>
                <a:r>
                  <a:rPr kumimoji="1" lang="en-US" altLang="zh-CN" dirty="0"/>
                  <a:t>		</a:t>
                </a:r>
              </a:p>
              <a:p>
                <a:pPr marL="0" indent="0">
                  <a:buNone/>
                </a:pPr>
                <a:endParaRPr kumimoji="1" lang="en-US" altLang="zh-CN" dirty="0"/>
              </a:p>
              <a:p>
                <a:pPr marL="0" indent="0">
                  <a:buNone/>
                </a:pPr>
                <a:endParaRPr kumimoji="1" lang="en-US" altLang="zh-CN" dirty="0"/>
              </a:p>
              <a:p>
                <a:pPr marL="0" indent="0">
                  <a:buNone/>
                </a:pPr>
                <a:r>
                  <a:rPr kumimoji="1" lang="en-US" altLang="zh-CN" dirty="0"/>
                  <a:t>			</a:t>
                </a: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D4F71546-FFC5-4040-A093-B1C57780A52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-382295" y="4573502"/>
                <a:ext cx="10515600" cy="4963126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圆角矩形 3">
            <a:extLst>
              <a:ext uri="{FF2B5EF4-FFF2-40B4-BE49-F238E27FC236}">
                <a16:creationId xmlns:a16="http://schemas.microsoft.com/office/drawing/2014/main" id="{BE0EA3A3-8368-684D-9609-C6B7B1C21C08}"/>
              </a:ext>
            </a:extLst>
          </p:cNvPr>
          <p:cNvSpPr/>
          <p:nvPr/>
        </p:nvSpPr>
        <p:spPr>
          <a:xfrm>
            <a:off x="1118823" y="2353110"/>
            <a:ext cx="719191" cy="71919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圆角矩形 4">
            <a:extLst>
              <a:ext uri="{FF2B5EF4-FFF2-40B4-BE49-F238E27FC236}">
                <a16:creationId xmlns:a16="http://schemas.microsoft.com/office/drawing/2014/main" id="{7E368B4F-5D45-8441-92CD-90920290EF80}"/>
              </a:ext>
            </a:extLst>
          </p:cNvPr>
          <p:cNvSpPr/>
          <p:nvPr/>
        </p:nvSpPr>
        <p:spPr>
          <a:xfrm>
            <a:off x="1983347" y="2353110"/>
            <a:ext cx="719191" cy="71919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圆角矩形 5">
            <a:extLst>
              <a:ext uri="{FF2B5EF4-FFF2-40B4-BE49-F238E27FC236}">
                <a16:creationId xmlns:a16="http://schemas.microsoft.com/office/drawing/2014/main" id="{B20BC4BB-E4CA-BA46-B62D-F0BC389A0D91}"/>
              </a:ext>
            </a:extLst>
          </p:cNvPr>
          <p:cNvSpPr/>
          <p:nvPr/>
        </p:nvSpPr>
        <p:spPr>
          <a:xfrm>
            <a:off x="2815554" y="2346781"/>
            <a:ext cx="719191" cy="71919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/>
          </a:p>
        </p:txBody>
      </p:sp>
      <p:sp>
        <p:nvSpPr>
          <p:cNvPr id="10" name="圆角矩形 9">
            <a:extLst>
              <a:ext uri="{FF2B5EF4-FFF2-40B4-BE49-F238E27FC236}">
                <a16:creationId xmlns:a16="http://schemas.microsoft.com/office/drawing/2014/main" id="{55AD29AF-621C-634F-BCD8-9608D69FAF23}"/>
              </a:ext>
            </a:extLst>
          </p:cNvPr>
          <p:cNvSpPr/>
          <p:nvPr/>
        </p:nvSpPr>
        <p:spPr>
          <a:xfrm>
            <a:off x="3680078" y="2346781"/>
            <a:ext cx="719191" cy="71919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1" name="圆角矩形 10">
            <a:extLst>
              <a:ext uri="{FF2B5EF4-FFF2-40B4-BE49-F238E27FC236}">
                <a16:creationId xmlns:a16="http://schemas.microsoft.com/office/drawing/2014/main" id="{337A2A46-6D2D-1147-A2F3-FBA79A700299}"/>
              </a:ext>
            </a:extLst>
          </p:cNvPr>
          <p:cNvSpPr/>
          <p:nvPr/>
        </p:nvSpPr>
        <p:spPr>
          <a:xfrm>
            <a:off x="4544602" y="2346781"/>
            <a:ext cx="719191" cy="71919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圆角矩形 11">
            <a:extLst>
              <a:ext uri="{FF2B5EF4-FFF2-40B4-BE49-F238E27FC236}">
                <a16:creationId xmlns:a16="http://schemas.microsoft.com/office/drawing/2014/main" id="{6DF8D03F-01C0-C44B-8B2D-6EB4D42CB8D8}"/>
              </a:ext>
            </a:extLst>
          </p:cNvPr>
          <p:cNvSpPr/>
          <p:nvPr/>
        </p:nvSpPr>
        <p:spPr>
          <a:xfrm>
            <a:off x="5376809" y="2340452"/>
            <a:ext cx="719191" cy="719191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/>
          </a:p>
        </p:txBody>
      </p:sp>
      <p:sp>
        <p:nvSpPr>
          <p:cNvPr id="13" name="圆角矩形 12">
            <a:extLst>
              <a:ext uri="{FF2B5EF4-FFF2-40B4-BE49-F238E27FC236}">
                <a16:creationId xmlns:a16="http://schemas.microsoft.com/office/drawing/2014/main" id="{B1F1D2D7-A4C4-D844-8BB2-99B6CADED6B0}"/>
              </a:ext>
            </a:extLst>
          </p:cNvPr>
          <p:cNvSpPr/>
          <p:nvPr/>
        </p:nvSpPr>
        <p:spPr>
          <a:xfrm>
            <a:off x="6234129" y="2340452"/>
            <a:ext cx="719191" cy="719191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/>
          </a:p>
        </p:txBody>
      </p:sp>
      <p:sp>
        <p:nvSpPr>
          <p:cNvPr id="14" name="左大括号 13">
            <a:extLst>
              <a:ext uri="{FF2B5EF4-FFF2-40B4-BE49-F238E27FC236}">
                <a16:creationId xmlns:a16="http://schemas.microsoft.com/office/drawing/2014/main" id="{628EEB79-4A19-5A42-9E25-4C2B04FCBA47}"/>
              </a:ext>
            </a:extLst>
          </p:cNvPr>
          <p:cNvSpPr/>
          <p:nvPr/>
        </p:nvSpPr>
        <p:spPr>
          <a:xfrm rot="5400000">
            <a:off x="2641118" y="452106"/>
            <a:ext cx="265011" cy="3251289"/>
          </a:xfrm>
          <a:prstGeom prst="leftBrac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5" name="左大括号 14">
            <a:extLst>
              <a:ext uri="{FF2B5EF4-FFF2-40B4-BE49-F238E27FC236}">
                <a16:creationId xmlns:a16="http://schemas.microsoft.com/office/drawing/2014/main" id="{67148ABA-368F-F342-90BE-7A130E858D18}"/>
              </a:ext>
            </a:extLst>
          </p:cNvPr>
          <p:cNvSpPr/>
          <p:nvPr/>
        </p:nvSpPr>
        <p:spPr>
          <a:xfrm rot="16200000">
            <a:off x="4335829" y="1088077"/>
            <a:ext cx="265012" cy="4969974"/>
          </a:xfrm>
          <a:prstGeom prst="leftBrac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4A90AA16-82AE-DA40-AE16-D5896C093221}"/>
                  </a:ext>
                </a:extLst>
              </p:cNvPr>
              <p:cNvSpPr txBox="1"/>
              <p:nvPr/>
            </p:nvSpPr>
            <p:spPr>
              <a:xfrm>
                <a:off x="2480946" y="1504486"/>
                <a:ext cx="58535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1" i="1">
                              <a:latin typeface="Cambria Math" panose="02040503050406030204" pitchFamily="18" charset="0"/>
                            </a:rPr>
                            <m:t>𝑸</m:t>
                          </m:r>
                        </m:e>
                        <m:sub>
                          <m:r>
                            <a:rPr kumimoji="1" lang="en-US" altLang="zh-CN" b="1" i="1">
                              <a:latin typeface="Cambria Math" panose="02040503050406030204" pitchFamily="18" charset="0"/>
                            </a:rPr>
                            <m:t>𝑾</m:t>
                          </m:r>
                        </m:sub>
                      </m:sSub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4A90AA16-82AE-DA40-AE16-D5896C0932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0946" y="1504486"/>
                <a:ext cx="585353" cy="369332"/>
              </a:xfrm>
              <a:prstGeom prst="rect">
                <a:avLst/>
              </a:prstGeom>
              <a:blipFill>
                <a:blip r:embed="rId3"/>
                <a:stretch>
                  <a:fillRect b="-322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86295E65-5F92-0F40-8402-E78B524AA373}"/>
                  </a:ext>
                </a:extLst>
              </p:cNvPr>
              <p:cNvSpPr txBox="1"/>
              <p:nvPr/>
            </p:nvSpPr>
            <p:spPr>
              <a:xfrm>
                <a:off x="4175658" y="3889160"/>
                <a:ext cx="53726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1" i="1">
                              <a:latin typeface="Cambria Math" panose="02040503050406030204" pitchFamily="18" charset="0"/>
                            </a:rPr>
                            <m:t>𝑸</m:t>
                          </m:r>
                        </m:e>
                        <m:sub>
                          <m:r>
                            <a:rPr kumimoji="1" lang="en-US" altLang="zh-CN" b="1" i="1" smtClean="0">
                              <a:latin typeface="Cambria Math" panose="02040503050406030204" pitchFamily="18" charset="0"/>
                            </a:rPr>
                            <m:t>𝑹</m:t>
                          </m:r>
                        </m:sub>
                      </m:sSub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86295E65-5F92-0F40-8402-E78B524AA3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5658" y="3889160"/>
                <a:ext cx="537262" cy="369332"/>
              </a:xfrm>
              <a:prstGeom prst="rect">
                <a:avLst/>
              </a:prstGeom>
              <a:blipFill>
                <a:blip r:embed="rId4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AA5715C6-C706-8C4E-ABAA-E8F8BE13B942}"/>
                  </a:ext>
                </a:extLst>
              </p:cNvPr>
              <p:cNvSpPr txBox="1"/>
              <p:nvPr/>
            </p:nvSpPr>
            <p:spPr>
              <a:xfrm>
                <a:off x="7597932" y="2353110"/>
                <a:ext cx="162243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dirty="0"/>
                  <a:t>N=7,k=3,m=4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1" i="1">
                            <a:latin typeface="Cambria Math" panose="02040503050406030204" pitchFamily="18" charset="0"/>
                          </a:rPr>
                          <m:t>𝑸</m:t>
                        </m:r>
                      </m:e>
                      <m:sub>
                        <m:r>
                          <a:rPr kumimoji="1" lang="en-US" altLang="zh-CN" b="1" i="1">
                            <a:latin typeface="Cambria Math" panose="02040503050406030204" pitchFamily="18" charset="0"/>
                          </a:rPr>
                          <m:t>𝑾</m:t>
                        </m:r>
                      </m:sub>
                    </m:sSub>
                  </m:oMath>
                </a14:m>
                <a:r>
                  <a:rPr kumimoji="1" lang="en-US" altLang="zh-CN" dirty="0"/>
                  <a:t>=4,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1" i="1">
                            <a:latin typeface="Cambria Math" panose="02040503050406030204" pitchFamily="18" charset="0"/>
                          </a:rPr>
                          <m:t>𝑸</m:t>
                        </m:r>
                      </m:e>
                      <m:sub>
                        <m:r>
                          <a:rPr kumimoji="1" lang="en-US" altLang="zh-CN" b="1" i="1" smtClean="0">
                            <a:latin typeface="Cambria Math" panose="02040503050406030204" pitchFamily="18" charset="0"/>
                          </a:rPr>
                          <m:t>𝑹</m:t>
                        </m:r>
                      </m:sub>
                    </m:sSub>
                    <m:r>
                      <a:rPr kumimoji="1" lang="en-US" altLang="zh-CN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kumimoji="1" lang="en-US" altLang="zh-CN" b="1" i="1" smtClean="0"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AA5715C6-C706-8C4E-ABAA-E8F8BE13B9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7932" y="2353110"/>
                <a:ext cx="1622432" cy="646331"/>
              </a:xfrm>
              <a:prstGeom prst="rect">
                <a:avLst/>
              </a:prstGeom>
              <a:blipFill>
                <a:blip r:embed="rId5"/>
                <a:stretch>
                  <a:fillRect l="-2326" t="-1923" b="-1346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338302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Outline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>
                <a:solidFill>
                  <a:schemeClr val="accent3"/>
                </a:solidFill>
              </a:rPr>
              <a:t>Motivation</a:t>
            </a:r>
          </a:p>
          <a:p>
            <a:r>
              <a:rPr lang="en-US" altLang="zh-CN" dirty="0">
                <a:solidFill>
                  <a:schemeClr val="accent3"/>
                </a:solidFill>
              </a:rPr>
              <a:t>Background </a:t>
            </a:r>
          </a:p>
          <a:p>
            <a:r>
              <a:rPr lang="en-US" altLang="zh-CN" dirty="0"/>
              <a:t>Design and implementation</a:t>
            </a:r>
          </a:p>
          <a:p>
            <a:r>
              <a:rPr lang="en-US" altLang="zh-CN" dirty="0">
                <a:solidFill>
                  <a:schemeClr val="bg2">
                    <a:lumMod val="90000"/>
                  </a:schemeClr>
                </a:solidFill>
              </a:rPr>
              <a:t>Safety Argument</a:t>
            </a:r>
          </a:p>
          <a:p>
            <a:r>
              <a:rPr lang="en-US" altLang="zh-CN" dirty="0">
                <a:solidFill>
                  <a:schemeClr val="bg2">
                    <a:lumMod val="90000"/>
                  </a:schemeClr>
                </a:solidFill>
              </a:rPr>
              <a:t>Experiments and Evaluation</a:t>
            </a:r>
          </a:p>
          <a:p>
            <a:r>
              <a:rPr lang="en-US" altLang="zh-CN" dirty="0">
                <a:solidFill>
                  <a:schemeClr val="bg2">
                    <a:lumMod val="90000"/>
                  </a:schemeClr>
                </a:solidFill>
              </a:rPr>
              <a:t>Conclusion</a:t>
            </a:r>
            <a:endParaRPr lang="zh-CN" altLang="en-US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9C099-8673-48F8-A45A-DC7D246BC1B7}" type="datetime1">
              <a:rPr lang="zh-CN" altLang="en-US" smtClean="0"/>
              <a:t>2020/5/15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142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animClr clrSpc="rgb" dir="cw">
                                      <p:cBhvr>
                                        <p:cTn id="7" dur="1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set>
                                      <p:cBhvr>
                                        <p:cTn id="8" dur="1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1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animClr clrSpc="rgb" dir="cw">
                                      <p:cBhvr>
                                        <p:cTn id="12" dur="1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set>
                                      <p:cBhvr>
                                        <p:cTn id="13" dur="1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1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animClr clrSpc="rgb" dir="cw">
                                      <p:cBhvr>
                                        <p:cTn id="17" dur="1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set>
                                      <p:cBhvr>
                                        <p:cTn id="18" dur="1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1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BB24EBF-DB87-AD4C-94DB-73C9A766E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8797"/>
            <a:ext cx="10515600" cy="688515"/>
          </a:xfrm>
        </p:spPr>
        <p:txBody>
          <a:bodyPr>
            <a:normAutofit/>
          </a:bodyPr>
          <a:lstStyle/>
          <a:p>
            <a:r>
              <a:rPr lang="en-US" altLang="zh-CN" dirty="0" err="1"/>
              <a:t>CRaft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4F71546-FFC5-4040-A093-B1C57780A5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/>
              <a:t>Liveness level: </a:t>
            </a:r>
            <a:r>
              <a:rPr kumimoji="1" lang="en-US" altLang="zh-CN" dirty="0">
                <a:solidFill>
                  <a:srgbClr val="C00000"/>
                </a:solidFill>
              </a:rPr>
              <a:t>F</a:t>
            </a:r>
          </a:p>
          <a:p>
            <a:pPr lvl="1"/>
            <a:r>
              <a:rPr kumimoji="1" lang="en-US" altLang="zh-CN" dirty="0"/>
              <a:t>Need complete entry!</a:t>
            </a:r>
          </a:p>
          <a:p>
            <a:pPr marL="457200" lvl="1" indent="0">
              <a:buNone/>
            </a:pPr>
            <a:endParaRPr kumimoji="1"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924450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BB24EBF-DB87-AD4C-94DB-73C9A766E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8797"/>
            <a:ext cx="10515600" cy="688515"/>
          </a:xfrm>
        </p:spPr>
        <p:txBody>
          <a:bodyPr>
            <a:normAutofit/>
          </a:bodyPr>
          <a:lstStyle/>
          <a:p>
            <a:r>
              <a:rPr lang="en-US" altLang="zh-CN" dirty="0" err="1"/>
              <a:t>CRaft</a:t>
            </a:r>
            <a:endParaRPr kumimoji="1" lang="zh-CN" altLang="en-US" dirty="0"/>
          </a:p>
        </p:txBody>
      </p:sp>
      <p:sp>
        <p:nvSpPr>
          <p:cNvPr id="4" name="圆角矩形 3">
            <a:extLst>
              <a:ext uri="{FF2B5EF4-FFF2-40B4-BE49-F238E27FC236}">
                <a16:creationId xmlns:a16="http://schemas.microsoft.com/office/drawing/2014/main" id="{FD857D4D-E31A-6C48-A7DE-27930E3D93E8}"/>
              </a:ext>
            </a:extLst>
          </p:cNvPr>
          <p:cNvSpPr/>
          <p:nvPr/>
        </p:nvSpPr>
        <p:spPr>
          <a:xfrm>
            <a:off x="2818826" y="1925936"/>
            <a:ext cx="719191" cy="71919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圆角矩形 4">
            <a:extLst>
              <a:ext uri="{FF2B5EF4-FFF2-40B4-BE49-F238E27FC236}">
                <a16:creationId xmlns:a16="http://schemas.microsoft.com/office/drawing/2014/main" id="{77C6F801-D3E7-5147-B658-EBCCB92CDED4}"/>
              </a:ext>
            </a:extLst>
          </p:cNvPr>
          <p:cNvSpPr/>
          <p:nvPr/>
        </p:nvSpPr>
        <p:spPr>
          <a:xfrm>
            <a:off x="3683350" y="1925936"/>
            <a:ext cx="719191" cy="71919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圆角矩形 5">
            <a:extLst>
              <a:ext uri="{FF2B5EF4-FFF2-40B4-BE49-F238E27FC236}">
                <a16:creationId xmlns:a16="http://schemas.microsoft.com/office/drawing/2014/main" id="{DC5C2E5A-2CDE-3448-AD56-ECE9DD07289D}"/>
              </a:ext>
            </a:extLst>
          </p:cNvPr>
          <p:cNvSpPr/>
          <p:nvPr/>
        </p:nvSpPr>
        <p:spPr>
          <a:xfrm>
            <a:off x="4515557" y="1919607"/>
            <a:ext cx="719191" cy="71919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/>
          </a:p>
        </p:txBody>
      </p:sp>
      <p:sp>
        <p:nvSpPr>
          <p:cNvPr id="7" name="圆角矩形 6">
            <a:extLst>
              <a:ext uri="{FF2B5EF4-FFF2-40B4-BE49-F238E27FC236}">
                <a16:creationId xmlns:a16="http://schemas.microsoft.com/office/drawing/2014/main" id="{B77E5DF1-B994-D441-ACA5-82C4DB0237A6}"/>
              </a:ext>
            </a:extLst>
          </p:cNvPr>
          <p:cNvSpPr/>
          <p:nvPr/>
        </p:nvSpPr>
        <p:spPr>
          <a:xfrm>
            <a:off x="5380081" y="1919607"/>
            <a:ext cx="719191" cy="71919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圆角矩形 7">
            <a:extLst>
              <a:ext uri="{FF2B5EF4-FFF2-40B4-BE49-F238E27FC236}">
                <a16:creationId xmlns:a16="http://schemas.microsoft.com/office/drawing/2014/main" id="{1050B9E7-BF6A-A54B-9346-6A62CE545350}"/>
              </a:ext>
            </a:extLst>
          </p:cNvPr>
          <p:cNvSpPr/>
          <p:nvPr/>
        </p:nvSpPr>
        <p:spPr>
          <a:xfrm>
            <a:off x="6244605" y="1919607"/>
            <a:ext cx="719191" cy="719191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" name="圆角矩形 8">
            <a:extLst>
              <a:ext uri="{FF2B5EF4-FFF2-40B4-BE49-F238E27FC236}">
                <a16:creationId xmlns:a16="http://schemas.microsoft.com/office/drawing/2014/main" id="{82DEEFC1-B5EC-3B4B-9A82-54E6C29EA73B}"/>
              </a:ext>
            </a:extLst>
          </p:cNvPr>
          <p:cNvSpPr/>
          <p:nvPr/>
        </p:nvSpPr>
        <p:spPr>
          <a:xfrm>
            <a:off x="7076812" y="1913278"/>
            <a:ext cx="719191" cy="719191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/>
          </a:p>
        </p:txBody>
      </p:sp>
      <p:sp>
        <p:nvSpPr>
          <p:cNvPr id="10" name="圆角矩形 9">
            <a:extLst>
              <a:ext uri="{FF2B5EF4-FFF2-40B4-BE49-F238E27FC236}">
                <a16:creationId xmlns:a16="http://schemas.microsoft.com/office/drawing/2014/main" id="{08CB03AA-55B2-8944-9746-1902833E5392}"/>
              </a:ext>
            </a:extLst>
          </p:cNvPr>
          <p:cNvSpPr/>
          <p:nvPr/>
        </p:nvSpPr>
        <p:spPr>
          <a:xfrm>
            <a:off x="7934132" y="1913278"/>
            <a:ext cx="719191" cy="719191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/>
          </a:p>
        </p:txBody>
      </p:sp>
      <p:sp>
        <p:nvSpPr>
          <p:cNvPr id="11" name="左大括号 10">
            <a:extLst>
              <a:ext uri="{FF2B5EF4-FFF2-40B4-BE49-F238E27FC236}">
                <a16:creationId xmlns:a16="http://schemas.microsoft.com/office/drawing/2014/main" id="{A0C80D14-C88A-0349-9855-F952475EB312}"/>
              </a:ext>
            </a:extLst>
          </p:cNvPr>
          <p:cNvSpPr/>
          <p:nvPr/>
        </p:nvSpPr>
        <p:spPr>
          <a:xfrm rot="5400000">
            <a:off x="4341121" y="24932"/>
            <a:ext cx="265011" cy="3251289"/>
          </a:xfrm>
          <a:prstGeom prst="leftBrac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左大括号 11">
            <a:extLst>
              <a:ext uri="{FF2B5EF4-FFF2-40B4-BE49-F238E27FC236}">
                <a16:creationId xmlns:a16="http://schemas.microsoft.com/office/drawing/2014/main" id="{C3AB92CB-17C0-2B43-8BE2-80664DEBDAC4}"/>
              </a:ext>
            </a:extLst>
          </p:cNvPr>
          <p:cNvSpPr/>
          <p:nvPr/>
        </p:nvSpPr>
        <p:spPr>
          <a:xfrm rot="16200000">
            <a:off x="7340392" y="1917597"/>
            <a:ext cx="217146" cy="2408719"/>
          </a:xfrm>
          <a:prstGeom prst="leftBrac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2E95CD1D-22AB-0B43-A737-1A3A3C803B7E}"/>
              </a:ext>
            </a:extLst>
          </p:cNvPr>
          <p:cNvSpPr txBox="1"/>
          <p:nvPr/>
        </p:nvSpPr>
        <p:spPr>
          <a:xfrm>
            <a:off x="4180949" y="1077312"/>
            <a:ext cx="558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F+1</a:t>
            </a:r>
            <a:endParaRPr kumimoji="1" lang="zh-CN" altLang="en-US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BAB69CF1-ECD6-674D-B648-89B065F1D540}"/>
              </a:ext>
            </a:extLst>
          </p:cNvPr>
          <p:cNvSpPr txBox="1"/>
          <p:nvPr/>
        </p:nvSpPr>
        <p:spPr>
          <a:xfrm>
            <a:off x="7292512" y="342044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F</a:t>
            </a:r>
            <a:endParaRPr kumimoji="1" lang="zh-CN" altLang="en-US" dirty="0"/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652A980A-F712-6F4E-83F7-75D18F71D36C}"/>
              </a:ext>
            </a:extLst>
          </p:cNvPr>
          <p:cNvSpPr txBox="1"/>
          <p:nvPr/>
        </p:nvSpPr>
        <p:spPr>
          <a:xfrm>
            <a:off x="370703" y="213771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CN" altLang="en-US" dirty="0"/>
          </a:p>
        </p:txBody>
      </p:sp>
      <p:sp>
        <p:nvSpPr>
          <p:cNvPr id="16" name="下箭头 15">
            <a:extLst>
              <a:ext uri="{FF2B5EF4-FFF2-40B4-BE49-F238E27FC236}">
                <a16:creationId xmlns:a16="http://schemas.microsoft.com/office/drawing/2014/main" id="{D60370D7-F3F8-0641-9165-1A0BC8BB970E}"/>
              </a:ext>
            </a:extLst>
          </p:cNvPr>
          <p:cNvSpPr/>
          <p:nvPr/>
        </p:nvSpPr>
        <p:spPr>
          <a:xfrm>
            <a:off x="5511114" y="3323968"/>
            <a:ext cx="494270" cy="5684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8" name="圆角矩形 17">
            <a:extLst>
              <a:ext uri="{FF2B5EF4-FFF2-40B4-BE49-F238E27FC236}">
                <a16:creationId xmlns:a16="http://schemas.microsoft.com/office/drawing/2014/main" id="{FD857D4D-E31A-6C48-A7DE-27930E3D93E8}"/>
              </a:ext>
            </a:extLst>
          </p:cNvPr>
          <p:cNvSpPr/>
          <p:nvPr/>
        </p:nvSpPr>
        <p:spPr>
          <a:xfrm>
            <a:off x="2886146" y="4727981"/>
            <a:ext cx="719191" cy="719191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/>
          </a:p>
        </p:txBody>
      </p:sp>
      <p:sp>
        <p:nvSpPr>
          <p:cNvPr id="19" name="圆角矩形 18">
            <a:extLst>
              <a:ext uri="{FF2B5EF4-FFF2-40B4-BE49-F238E27FC236}">
                <a16:creationId xmlns:a16="http://schemas.microsoft.com/office/drawing/2014/main" id="{77C6F801-D3E7-5147-B658-EBCCB92CDED4}"/>
              </a:ext>
            </a:extLst>
          </p:cNvPr>
          <p:cNvSpPr/>
          <p:nvPr/>
        </p:nvSpPr>
        <p:spPr>
          <a:xfrm>
            <a:off x="3750670" y="4727981"/>
            <a:ext cx="719191" cy="719191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/>
          </a:p>
        </p:txBody>
      </p:sp>
      <p:sp>
        <p:nvSpPr>
          <p:cNvPr id="20" name="圆角矩形 19">
            <a:extLst>
              <a:ext uri="{FF2B5EF4-FFF2-40B4-BE49-F238E27FC236}">
                <a16:creationId xmlns:a16="http://schemas.microsoft.com/office/drawing/2014/main" id="{DC5C2E5A-2CDE-3448-AD56-ECE9DD07289D}"/>
              </a:ext>
            </a:extLst>
          </p:cNvPr>
          <p:cNvSpPr/>
          <p:nvPr/>
        </p:nvSpPr>
        <p:spPr>
          <a:xfrm>
            <a:off x="4582877" y="4721652"/>
            <a:ext cx="719191" cy="719191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/>
          </a:p>
        </p:txBody>
      </p:sp>
      <p:sp>
        <p:nvSpPr>
          <p:cNvPr id="21" name="圆角矩形 20">
            <a:extLst>
              <a:ext uri="{FF2B5EF4-FFF2-40B4-BE49-F238E27FC236}">
                <a16:creationId xmlns:a16="http://schemas.microsoft.com/office/drawing/2014/main" id="{B77E5DF1-B994-D441-ACA5-82C4DB0237A6}"/>
              </a:ext>
            </a:extLst>
          </p:cNvPr>
          <p:cNvSpPr/>
          <p:nvPr/>
        </p:nvSpPr>
        <p:spPr>
          <a:xfrm>
            <a:off x="5447401" y="4721652"/>
            <a:ext cx="719191" cy="71919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/>
          </a:p>
        </p:txBody>
      </p:sp>
      <p:sp>
        <p:nvSpPr>
          <p:cNvPr id="22" name="圆角矩形 21">
            <a:extLst>
              <a:ext uri="{FF2B5EF4-FFF2-40B4-BE49-F238E27FC236}">
                <a16:creationId xmlns:a16="http://schemas.microsoft.com/office/drawing/2014/main" id="{1050B9E7-BF6A-A54B-9346-6A62CE545350}"/>
              </a:ext>
            </a:extLst>
          </p:cNvPr>
          <p:cNvSpPr/>
          <p:nvPr/>
        </p:nvSpPr>
        <p:spPr>
          <a:xfrm>
            <a:off x="6311925" y="4721652"/>
            <a:ext cx="719191" cy="71919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/>
          </a:p>
        </p:txBody>
      </p:sp>
      <p:sp>
        <p:nvSpPr>
          <p:cNvPr id="23" name="圆角矩形 22">
            <a:extLst>
              <a:ext uri="{FF2B5EF4-FFF2-40B4-BE49-F238E27FC236}">
                <a16:creationId xmlns:a16="http://schemas.microsoft.com/office/drawing/2014/main" id="{82DEEFC1-B5EC-3B4B-9A82-54E6C29EA73B}"/>
              </a:ext>
            </a:extLst>
          </p:cNvPr>
          <p:cNvSpPr/>
          <p:nvPr/>
        </p:nvSpPr>
        <p:spPr>
          <a:xfrm>
            <a:off x="7144132" y="4715323"/>
            <a:ext cx="719191" cy="71919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/>
          </a:p>
        </p:txBody>
      </p:sp>
      <p:sp>
        <p:nvSpPr>
          <p:cNvPr id="24" name="圆角矩形 23">
            <a:extLst>
              <a:ext uri="{FF2B5EF4-FFF2-40B4-BE49-F238E27FC236}">
                <a16:creationId xmlns:a16="http://schemas.microsoft.com/office/drawing/2014/main" id="{08CB03AA-55B2-8944-9746-1902833E5392}"/>
              </a:ext>
            </a:extLst>
          </p:cNvPr>
          <p:cNvSpPr/>
          <p:nvPr/>
        </p:nvSpPr>
        <p:spPr>
          <a:xfrm>
            <a:off x="8001452" y="4715323"/>
            <a:ext cx="719191" cy="71919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/>
          </a:p>
        </p:txBody>
      </p:sp>
      <p:sp>
        <p:nvSpPr>
          <p:cNvPr id="25" name="左大括号 24">
            <a:extLst>
              <a:ext uri="{FF2B5EF4-FFF2-40B4-BE49-F238E27FC236}">
                <a16:creationId xmlns:a16="http://schemas.microsoft.com/office/drawing/2014/main" id="{A0C80D14-C88A-0349-9855-F952475EB312}"/>
              </a:ext>
            </a:extLst>
          </p:cNvPr>
          <p:cNvSpPr/>
          <p:nvPr/>
        </p:nvSpPr>
        <p:spPr>
          <a:xfrm rot="5400000">
            <a:off x="4408441" y="2826977"/>
            <a:ext cx="265011" cy="3251289"/>
          </a:xfrm>
          <a:prstGeom prst="leftBrac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/>
          </a:p>
        </p:txBody>
      </p:sp>
      <p:sp>
        <p:nvSpPr>
          <p:cNvPr id="27" name="左大括号 26">
            <a:extLst>
              <a:ext uri="{FF2B5EF4-FFF2-40B4-BE49-F238E27FC236}">
                <a16:creationId xmlns:a16="http://schemas.microsoft.com/office/drawing/2014/main" id="{C3AB92CB-17C0-2B43-8BE2-80664DEBDAC4}"/>
              </a:ext>
            </a:extLst>
          </p:cNvPr>
          <p:cNvSpPr/>
          <p:nvPr/>
        </p:nvSpPr>
        <p:spPr>
          <a:xfrm rot="16200000">
            <a:off x="7407712" y="4719642"/>
            <a:ext cx="217146" cy="2408719"/>
          </a:xfrm>
          <a:prstGeom prst="leftBrac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/>
          </a:p>
        </p:txBody>
      </p:sp>
      <p:sp>
        <p:nvSpPr>
          <p:cNvPr id="28" name="文本框 13">
            <a:extLst>
              <a:ext uri="{FF2B5EF4-FFF2-40B4-BE49-F238E27FC236}">
                <a16:creationId xmlns:a16="http://schemas.microsoft.com/office/drawing/2014/main" id="{BAB69CF1-ECD6-674D-B648-89B065F1D540}"/>
              </a:ext>
            </a:extLst>
          </p:cNvPr>
          <p:cNvSpPr txBox="1"/>
          <p:nvPr/>
        </p:nvSpPr>
        <p:spPr>
          <a:xfrm>
            <a:off x="7359832" y="622249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zh-CN" dirty="0"/>
              <a:t>F</a:t>
            </a:r>
            <a:endParaRPr kumimoji="1" lang="zh-CN" altLang="en-US" dirty="0"/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75D4A50F-3CBC-7047-B953-A20FCBEC8852}"/>
              </a:ext>
            </a:extLst>
          </p:cNvPr>
          <p:cNvSpPr txBox="1"/>
          <p:nvPr/>
        </p:nvSpPr>
        <p:spPr>
          <a:xfrm>
            <a:off x="4303794" y="3912099"/>
            <a:ext cx="558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F+1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427844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BB24EBF-DB87-AD4C-94DB-73C9A766E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8797"/>
            <a:ext cx="10515600" cy="688515"/>
          </a:xfrm>
        </p:spPr>
        <p:txBody>
          <a:bodyPr>
            <a:normAutofit/>
          </a:bodyPr>
          <a:lstStyle/>
          <a:p>
            <a:r>
              <a:rPr kumimoji="1" lang="en" altLang="zh-CN" dirty="0"/>
              <a:t>Coded-fragment Replication</a:t>
            </a:r>
            <a:endParaRPr kumimoji="1" lang="zh-CN" altLang="en-US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F63B1677-141E-7044-838D-259D6D145272}"/>
              </a:ext>
            </a:extLst>
          </p:cNvPr>
          <p:cNvSpPr/>
          <p:nvPr/>
        </p:nvSpPr>
        <p:spPr>
          <a:xfrm>
            <a:off x="2062619" y="3095807"/>
            <a:ext cx="2192055" cy="14937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content</a:t>
            </a:r>
            <a:endParaRPr kumimoji="1" lang="zh-CN" altLang="en-US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1AC0765A-3762-134E-8DA8-7BAB73C4879F}"/>
              </a:ext>
            </a:extLst>
          </p:cNvPr>
          <p:cNvSpPr/>
          <p:nvPr/>
        </p:nvSpPr>
        <p:spPr>
          <a:xfrm>
            <a:off x="2062618" y="2773260"/>
            <a:ext cx="2192055" cy="32254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Index</a:t>
            </a:r>
            <a:r>
              <a:rPr kumimoji="1" lang="zh-CN" altLang="en-US" dirty="0"/>
              <a:t> </a:t>
            </a:r>
            <a:r>
              <a:rPr kumimoji="1" lang="en-US" altLang="zh-CN" dirty="0"/>
              <a:t>Term</a:t>
            </a:r>
            <a:endParaRPr kumimoji="1" lang="zh-CN" altLang="en-US" dirty="0"/>
          </a:p>
        </p:txBody>
      </p:sp>
      <p:sp>
        <p:nvSpPr>
          <p:cNvPr id="9" name="右箭头 8">
            <a:extLst>
              <a:ext uri="{FF2B5EF4-FFF2-40B4-BE49-F238E27FC236}">
                <a16:creationId xmlns:a16="http://schemas.microsoft.com/office/drawing/2014/main" id="{751E0748-6DDA-734A-80EE-A42BF747D28E}"/>
              </a:ext>
            </a:extLst>
          </p:cNvPr>
          <p:cNvSpPr/>
          <p:nvPr/>
        </p:nvSpPr>
        <p:spPr>
          <a:xfrm>
            <a:off x="4968658" y="3449666"/>
            <a:ext cx="1127342" cy="4513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1C893CB3-ABAA-3F4E-8270-97AF50E79DDA}"/>
              </a:ext>
            </a:extLst>
          </p:cNvPr>
          <p:cNvSpPr/>
          <p:nvPr/>
        </p:nvSpPr>
        <p:spPr>
          <a:xfrm>
            <a:off x="6753616" y="2513350"/>
            <a:ext cx="2192055" cy="48538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Content</a:t>
            </a:r>
            <a:r>
              <a:rPr kumimoji="1" lang="zh-CN" altLang="en-US" dirty="0"/>
              <a:t> </a:t>
            </a:r>
            <a:r>
              <a:rPr kumimoji="1" lang="en-US" altLang="zh-CN" dirty="0"/>
              <a:t>fragment</a:t>
            </a:r>
            <a:endParaRPr kumimoji="1" lang="zh-CN" altLang="en-US" dirty="0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CAA78C18-A8CD-904F-A512-9D113A6D502D}"/>
              </a:ext>
            </a:extLst>
          </p:cNvPr>
          <p:cNvSpPr/>
          <p:nvPr/>
        </p:nvSpPr>
        <p:spPr>
          <a:xfrm>
            <a:off x="6753615" y="2229633"/>
            <a:ext cx="2192055" cy="28371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Index</a:t>
            </a:r>
            <a:r>
              <a:rPr kumimoji="1" lang="zh-CN" altLang="en-US" dirty="0"/>
              <a:t> </a:t>
            </a:r>
            <a:r>
              <a:rPr kumimoji="1" lang="en-US" altLang="zh-CN" dirty="0"/>
              <a:t>Term</a:t>
            </a:r>
            <a:endParaRPr kumimoji="1" lang="zh-CN" altLang="en-US" dirty="0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1C893CB3-ABAA-3F4E-8270-97AF50E79DDA}"/>
              </a:ext>
            </a:extLst>
          </p:cNvPr>
          <p:cNvSpPr/>
          <p:nvPr/>
        </p:nvSpPr>
        <p:spPr>
          <a:xfrm>
            <a:off x="6753616" y="4344652"/>
            <a:ext cx="2192055" cy="48538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en-US" altLang="zh-CN" dirty="0"/>
              <a:t>Content</a:t>
            </a:r>
            <a:r>
              <a:rPr kumimoji="1" lang="zh-CN" altLang="en-US" dirty="0"/>
              <a:t> </a:t>
            </a:r>
            <a:r>
              <a:rPr kumimoji="1" lang="en-US" altLang="zh-CN" dirty="0"/>
              <a:t>fragment</a:t>
            </a:r>
            <a:endParaRPr kumimoji="1" lang="zh-CN" altLang="en-US" dirty="0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CAA78C18-A8CD-904F-A512-9D113A6D502D}"/>
              </a:ext>
            </a:extLst>
          </p:cNvPr>
          <p:cNvSpPr/>
          <p:nvPr/>
        </p:nvSpPr>
        <p:spPr>
          <a:xfrm>
            <a:off x="6753615" y="4060935"/>
            <a:ext cx="2192055" cy="28371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en-US" altLang="zh-CN" dirty="0"/>
              <a:t>Index</a:t>
            </a:r>
            <a:r>
              <a:rPr kumimoji="1" lang="zh-CN" altLang="en-US" dirty="0"/>
              <a:t> </a:t>
            </a:r>
            <a:r>
              <a:rPr kumimoji="1" lang="en-US" altLang="zh-CN" dirty="0"/>
              <a:t>Term</a:t>
            </a:r>
            <a:endParaRPr kumimoji="1" lang="zh-CN" altLang="en-US" dirty="0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1C893CB3-ABAA-3F4E-8270-97AF50E79DDA}"/>
              </a:ext>
            </a:extLst>
          </p:cNvPr>
          <p:cNvSpPr/>
          <p:nvPr/>
        </p:nvSpPr>
        <p:spPr>
          <a:xfrm>
            <a:off x="6753616" y="5382745"/>
            <a:ext cx="2192055" cy="48538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en-US" altLang="zh-CN" dirty="0"/>
              <a:t>Content</a:t>
            </a:r>
            <a:r>
              <a:rPr kumimoji="1" lang="zh-CN" altLang="en-US" dirty="0"/>
              <a:t> </a:t>
            </a:r>
            <a:r>
              <a:rPr kumimoji="1" lang="en-US" altLang="zh-CN" dirty="0"/>
              <a:t>fragment</a:t>
            </a:r>
            <a:endParaRPr kumimoji="1" lang="zh-CN" altLang="en-US" dirty="0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CAA78C18-A8CD-904F-A512-9D113A6D502D}"/>
              </a:ext>
            </a:extLst>
          </p:cNvPr>
          <p:cNvSpPr/>
          <p:nvPr/>
        </p:nvSpPr>
        <p:spPr>
          <a:xfrm>
            <a:off x="6753615" y="5099028"/>
            <a:ext cx="2192055" cy="28371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en-US" altLang="zh-CN" dirty="0"/>
              <a:t>Index</a:t>
            </a:r>
            <a:r>
              <a:rPr kumimoji="1" lang="zh-CN" altLang="en-US" dirty="0"/>
              <a:t> </a:t>
            </a:r>
            <a:r>
              <a:rPr kumimoji="1" lang="en-US" altLang="zh-CN" dirty="0"/>
              <a:t>Term</a:t>
            </a:r>
            <a:endParaRPr kumimoji="1" lang="zh-CN" altLang="en-US" dirty="0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AE2EF5DC-F2BA-A54E-ACA4-50F219452187}"/>
              </a:ext>
            </a:extLst>
          </p:cNvPr>
          <p:cNvSpPr txBox="1"/>
          <p:nvPr/>
        </p:nvSpPr>
        <p:spPr>
          <a:xfrm>
            <a:off x="7411060" y="3066687"/>
            <a:ext cx="8771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3600" dirty="0"/>
              <a:t>…..</a:t>
            </a:r>
            <a:endParaRPr kumimoji="1" lang="zh-CN" altLang="en-US" sz="3600" dirty="0"/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57A1D55C-9F85-7248-8277-51145ABDF58C}"/>
              </a:ext>
            </a:extLst>
          </p:cNvPr>
          <p:cNvSpPr txBox="1"/>
          <p:nvPr/>
        </p:nvSpPr>
        <p:spPr>
          <a:xfrm>
            <a:off x="838200" y="1284140"/>
            <a:ext cx="2486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The encoding procedure 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128141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BB24EBF-DB87-AD4C-94DB-73C9A766E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8797"/>
            <a:ext cx="10515600" cy="688515"/>
          </a:xfrm>
        </p:spPr>
        <p:txBody>
          <a:bodyPr>
            <a:normAutofit/>
          </a:bodyPr>
          <a:lstStyle/>
          <a:p>
            <a:r>
              <a:rPr kumimoji="1" lang="en" altLang="zh-CN" dirty="0"/>
              <a:t>Coded-fragment Replication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4F71546-FFC5-4040-A093-B1C57780A5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13837"/>
            <a:ext cx="10515600" cy="4963126"/>
          </a:xfrm>
        </p:spPr>
        <p:txBody>
          <a:bodyPr/>
          <a:lstStyle/>
          <a:p>
            <a:r>
              <a:rPr lang="en" altLang="zh-CN" dirty="0"/>
              <a:t>Data is committed when (</a:t>
            </a:r>
            <a:r>
              <a:rPr lang="en" altLang="zh-CN" dirty="0" err="1">
                <a:solidFill>
                  <a:srgbClr val="C00000"/>
                </a:solidFill>
              </a:rPr>
              <a:t>F+k</a:t>
            </a:r>
            <a:r>
              <a:rPr lang="en" altLang="zh-CN" dirty="0"/>
              <a:t>) fragments are stored, </a:t>
            </a:r>
          </a:p>
          <a:p>
            <a:endParaRPr kumimoji="1" lang="en-US" altLang="zh-CN" dirty="0">
              <a:solidFill>
                <a:srgbClr val="C00000"/>
              </a:solidFill>
            </a:endParaRPr>
          </a:p>
        </p:txBody>
      </p:sp>
      <p:sp>
        <p:nvSpPr>
          <p:cNvPr id="5" name="圆角矩形 4">
            <a:extLst>
              <a:ext uri="{FF2B5EF4-FFF2-40B4-BE49-F238E27FC236}">
                <a16:creationId xmlns:a16="http://schemas.microsoft.com/office/drawing/2014/main" id="{FD857D4D-E31A-6C48-A7DE-27930E3D93E8}"/>
              </a:ext>
            </a:extLst>
          </p:cNvPr>
          <p:cNvSpPr/>
          <p:nvPr/>
        </p:nvSpPr>
        <p:spPr>
          <a:xfrm>
            <a:off x="1976253" y="3836865"/>
            <a:ext cx="719191" cy="71919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/>
          </a:p>
        </p:txBody>
      </p:sp>
      <p:sp>
        <p:nvSpPr>
          <p:cNvPr id="6" name="圆角矩形 5">
            <a:extLst>
              <a:ext uri="{FF2B5EF4-FFF2-40B4-BE49-F238E27FC236}">
                <a16:creationId xmlns:a16="http://schemas.microsoft.com/office/drawing/2014/main" id="{77C6F801-D3E7-5147-B658-EBCCB92CDED4}"/>
              </a:ext>
            </a:extLst>
          </p:cNvPr>
          <p:cNvSpPr/>
          <p:nvPr/>
        </p:nvSpPr>
        <p:spPr>
          <a:xfrm>
            <a:off x="2840777" y="3836865"/>
            <a:ext cx="719191" cy="71919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/>
          </a:p>
        </p:txBody>
      </p:sp>
      <p:sp>
        <p:nvSpPr>
          <p:cNvPr id="7" name="圆角矩形 6">
            <a:extLst>
              <a:ext uri="{FF2B5EF4-FFF2-40B4-BE49-F238E27FC236}">
                <a16:creationId xmlns:a16="http://schemas.microsoft.com/office/drawing/2014/main" id="{DC5C2E5A-2CDE-3448-AD56-ECE9DD07289D}"/>
              </a:ext>
            </a:extLst>
          </p:cNvPr>
          <p:cNvSpPr/>
          <p:nvPr/>
        </p:nvSpPr>
        <p:spPr>
          <a:xfrm>
            <a:off x="3672984" y="3830536"/>
            <a:ext cx="719191" cy="71919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/>
          </a:p>
        </p:txBody>
      </p:sp>
      <p:sp>
        <p:nvSpPr>
          <p:cNvPr id="8" name="圆角矩形 7">
            <a:extLst>
              <a:ext uri="{FF2B5EF4-FFF2-40B4-BE49-F238E27FC236}">
                <a16:creationId xmlns:a16="http://schemas.microsoft.com/office/drawing/2014/main" id="{B77E5DF1-B994-D441-ACA5-82C4DB0237A6}"/>
              </a:ext>
            </a:extLst>
          </p:cNvPr>
          <p:cNvSpPr/>
          <p:nvPr/>
        </p:nvSpPr>
        <p:spPr>
          <a:xfrm>
            <a:off x="4537508" y="3830536"/>
            <a:ext cx="719191" cy="71919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/>
          </a:p>
        </p:txBody>
      </p:sp>
      <p:sp>
        <p:nvSpPr>
          <p:cNvPr id="9" name="圆角矩形 8">
            <a:extLst>
              <a:ext uri="{FF2B5EF4-FFF2-40B4-BE49-F238E27FC236}">
                <a16:creationId xmlns:a16="http://schemas.microsoft.com/office/drawing/2014/main" id="{1050B9E7-BF6A-A54B-9346-6A62CE545350}"/>
              </a:ext>
            </a:extLst>
          </p:cNvPr>
          <p:cNvSpPr/>
          <p:nvPr/>
        </p:nvSpPr>
        <p:spPr>
          <a:xfrm>
            <a:off x="5402032" y="3830536"/>
            <a:ext cx="719191" cy="719191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/>
          </a:p>
        </p:txBody>
      </p:sp>
      <p:sp>
        <p:nvSpPr>
          <p:cNvPr id="10" name="圆角矩形 9">
            <a:extLst>
              <a:ext uri="{FF2B5EF4-FFF2-40B4-BE49-F238E27FC236}">
                <a16:creationId xmlns:a16="http://schemas.microsoft.com/office/drawing/2014/main" id="{82DEEFC1-B5EC-3B4B-9A82-54E6C29EA73B}"/>
              </a:ext>
            </a:extLst>
          </p:cNvPr>
          <p:cNvSpPr/>
          <p:nvPr/>
        </p:nvSpPr>
        <p:spPr>
          <a:xfrm>
            <a:off x="6234239" y="3824207"/>
            <a:ext cx="719191" cy="719191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/>
          </a:p>
        </p:txBody>
      </p:sp>
      <p:sp>
        <p:nvSpPr>
          <p:cNvPr id="11" name="圆角矩形 10">
            <a:extLst>
              <a:ext uri="{FF2B5EF4-FFF2-40B4-BE49-F238E27FC236}">
                <a16:creationId xmlns:a16="http://schemas.microsoft.com/office/drawing/2014/main" id="{08CB03AA-55B2-8944-9746-1902833E5392}"/>
              </a:ext>
            </a:extLst>
          </p:cNvPr>
          <p:cNvSpPr/>
          <p:nvPr/>
        </p:nvSpPr>
        <p:spPr>
          <a:xfrm>
            <a:off x="7091559" y="3824207"/>
            <a:ext cx="719191" cy="719191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/>
          </a:p>
        </p:txBody>
      </p:sp>
      <p:sp>
        <p:nvSpPr>
          <p:cNvPr id="12" name="左大括号 11">
            <a:extLst>
              <a:ext uri="{FF2B5EF4-FFF2-40B4-BE49-F238E27FC236}">
                <a16:creationId xmlns:a16="http://schemas.microsoft.com/office/drawing/2014/main" id="{A0C80D14-C88A-0349-9855-F952475EB312}"/>
              </a:ext>
            </a:extLst>
          </p:cNvPr>
          <p:cNvSpPr/>
          <p:nvPr/>
        </p:nvSpPr>
        <p:spPr>
          <a:xfrm rot="5400000">
            <a:off x="5182282" y="1138361"/>
            <a:ext cx="265011" cy="4948021"/>
          </a:xfrm>
          <a:prstGeom prst="leftBrac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/>
          </a:p>
        </p:txBody>
      </p:sp>
      <p:sp>
        <p:nvSpPr>
          <p:cNvPr id="13" name="左大括号 12">
            <a:extLst>
              <a:ext uri="{FF2B5EF4-FFF2-40B4-BE49-F238E27FC236}">
                <a16:creationId xmlns:a16="http://schemas.microsoft.com/office/drawing/2014/main" id="{C3AB92CB-17C0-2B43-8BE2-80664DEBDAC4}"/>
              </a:ext>
            </a:extLst>
          </p:cNvPr>
          <p:cNvSpPr/>
          <p:nvPr/>
        </p:nvSpPr>
        <p:spPr>
          <a:xfrm rot="16200000">
            <a:off x="3626254" y="3222105"/>
            <a:ext cx="145539" cy="3406021"/>
          </a:xfrm>
          <a:prstGeom prst="leftBrac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BAB69CF1-ECD6-674D-B648-89B065F1D540}"/>
              </a:ext>
            </a:extLst>
          </p:cNvPr>
          <p:cNvSpPr txBox="1"/>
          <p:nvPr/>
        </p:nvSpPr>
        <p:spPr>
          <a:xfrm>
            <a:off x="3516531" y="5402758"/>
            <a:ext cx="558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zh-CN" dirty="0"/>
              <a:t>F+1</a:t>
            </a:r>
            <a:endParaRPr kumimoji="1" lang="zh-CN" altLang="en-US" dirty="0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0C003AEB-B1AA-BC43-B62A-7D58D5DEB6CA}"/>
              </a:ext>
            </a:extLst>
          </p:cNvPr>
          <p:cNvSpPr txBox="1"/>
          <p:nvPr/>
        </p:nvSpPr>
        <p:spPr>
          <a:xfrm>
            <a:off x="5035704" y="2974009"/>
            <a:ext cx="558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zh-CN" dirty="0" err="1"/>
              <a:t>F+k</a:t>
            </a:r>
            <a:endParaRPr kumimoji="1" lang="zh-CN" altLang="en-US" dirty="0"/>
          </a:p>
        </p:txBody>
      </p:sp>
      <p:sp>
        <p:nvSpPr>
          <p:cNvPr id="16" name="文本框 17">
            <a:extLst>
              <a:ext uri="{FF2B5EF4-FFF2-40B4-BE49-F238E27FC236}">
                <a16:creationId xmlns:a16="http://schemas.microsoft.com/office/drawing/2014/main" id="{AA5715C6-C706-8C4E-ABAA-E8F8BE13B942}"/>
              </a:ext>
            </a:extLst>
          </p:cNvPr>
          <p:cNvSpPr txBox="1"/>
          <p:nvPr/>
        </p:nvSpPr>
        <p:spPr>
          <a:xfrm>
            <a:off x="8956007" y="3860636"/>
            <a:ext cx="10278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zh-CN" dirty="0"/>
              <a:t>N=7,F=3</a:t>
            </a:r>
          </a:p>
          <a:p>
            <a:r>
              <a:rPr kumimoji="1" lang="en-US" altLang="zh-CN" dirty="0"/>
              <a:t>k=3,m=4</a:t>
            </a:r>
          </a:p>
        </p:txBody>
      </p:sp>
    </p:spTree>
    <p:extLst>
      <p:ext uri="{BB962C8B-B14F-4D97-AF65-F5344CB8AC3E}">
        <p14:creationId xmlns:p14="http://schemas.microsoft.com/office/powerpoint/2010/main" val="22071929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BB24EBF-DB87-AD4C-94DB-73C9A766E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8797"/>
            <a:ext cx="10515600" cy="688515"/>
          </a:xfrm>
        </p:spPr>
        <p:txBody>
          <a:bodyPr>
            <a:normAutofit/>
          </a:bodyPr>
          <a:lstStyle/>
          <a:p>
            <a:r>
              <a:rPr kumimoji="1" lang="en" altLang="zh-CN" dirty="0"/>
              <a:t>Complete-entry Replication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4F71546-FFC5-4040-A093-B1C57780A5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13837"/>
            <a:ext cx="10515600" cy="4963126"/>
          </a:xfrm>
        </p:spPr>
        <p:txBody>
          <a:bodyPr/>
          <a:lstStyle/>
          <a:p>
            <a:r>
              <a:rPr kumimoji="1" lang="en-US" altLang="zh-CN" dirty="0"/>
              <a:t>If </a:t>
            </a:r>
            <a:r>
              <a:rPr kumimoji="1" lang="en-US" altLang="zh-CN" dirty="0">
                <a:solidFill>
                  <a:srgbClr val="C00000"/>
                </a:solidFill>
              </a:rPr>
              <a:t>less</a:t>
            </a:r>
            <a:r>
              <a:rPr kumimoji="1" lang="en-US" altLang="zh-CN" dirty="0"/>
              <a:t> then (</a:t>
            </a:r>
            <a:r>
              <a:rPr kumimoji="1" lang="en-US" altLang="zh-CN" dirty="0" err="1"/>
              <a:t>F+k</a:t>
            </a:r>
            <a:r>
              <a:rPr kumimoji="1" lang="en-US" altLang="zh-CN" dirty="0"/>
              <a:t>) healthy </a:t>
            </a:r>
            <a:r>
              <a:rPr kumimoji="1" lang="en-US" altLang="zh-CN" dirty="0" err="1"/>
              <a:t>sevrer</a:t>
            </a:r>
            <a:r>
              <a:rPr kumimoji="1" lang="en-US" altLang="zh-CN" dirty="0"/>
              <a:t>?</a:t>
            </a:r>
          </a:p>
          <a:p>
            <a:pPr lvl="1"/>
            <a:r>
              <a:rPr kumimoji="1" lang="en-US" altLang="zh-CN" dirty="0"/>
              <a:t>Use complete-entry replication</a:t>
            </a:r>
          </a:p>
          <a:p>
            <a:endParaRPr kumimoji="1" lang="en-US" altLang="zh-CN" dirty="0"/>
          </a:p>
          <a:p>
            <a:r>
              <a:rPr kumimoji="1" lang="en-US" altLang="zh-CN" dirty="0"/>
              <a:t>Parameter: p</a:t>
            </a:r>
          </a:p>
          <a:p>
            <a:pPr lvl="1"/>
            <a:r>
              <a:rPr kumimoji="1" lang="en-US" altLang="zh-CN" dirty="0">
                <a:latin typeface="+mj-lt"/>
              </a:rPr>
              <a:t>The leader send complete copies of an entry to (</a:t>
            </a:r>
            <a:r>
              <a:rPr kumimoji="1" lang="en-US" altLang="zh-CN" dirty="0">
                <a:solidFill>
                  <a:srgbClr val="C00000"/>
                </a:solidFill>
                <a:latin typeface="+mj-lt"/>
              </a:rPr>
              <a:t>F + p</a:t>
            </a:r>
            <a:r>
              <a:rPr kumimoji="1" lang="en-US" altLang="zh-CN" dirty="0">
                <a:latin typeface="+mj-lt"/>
              </a:rPr>
              <a:t>) followers </a:t>
            </a:r>
          </a:p>
          <a:p>
            <a:pPr lvl="1"/>
            <a:r>
              <a:rPr kumimoji="1" lang="en-US" altLang="zh-CN" dirty="0">
                <a:latin typeface="+mj-lt"/>
              </a:rPr>
              <a:t> then send coded-fragments to remaining (</a:t>
            </a:r>
            <a:r>
              <a:rPr kumimoji="1" lang="en-US" altLang="zh-CN" dirty="0">
                <a:solidFill>
                  <a:srgbClr val="C00000"/>
                </a:solidFill>
                <a:latin typeface="+mj-lt"/>
              </a:rPr>
              <a:t>F − p</a:t>
            </a:r>
            <a:r>
              <a:rPr kumimoji="1" lang="en-US" altLang="zh-CN" dirty="0">
                <a:latin typeface="+mj-lt"/>
              </a:rPr>
              <a:t>) followers</a:t>
            </a:r>
          </a:p>
          <a:p>
            <a:pPr lvl="1"/>
            <a:endParaRPr kumimoji="1" lang="en-US" altLang="zh-CN" dirty="0">
              <a:latin typeface="+mj-lt"/>
            </a:endParaRPr>
          </a:p>
          <a:p>
            <a:pPr lvl="1"/>
            <a:endParaRPr kumimoji="1" lang="en-US" altLang="zh-CN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968043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BB24EBF-DB87-AD4C-94DB-73C9A766E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8797"/>
            <a:ext cx="10515600" cy="688515"/>
          </a:xfrm>
        </p:spPr>
        <p:txBody>
          <a:bodyPr>
            <a:normAutofit/>
          </a:bodyPr>
          <a:lstStyle/>
          <a:p>
            <a:r>
              <a:rPr kumimoji="1" lang="en" altLang="zh-CN" dirty="0"/>
              <a:t>Complete-entry Replication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4F71546-FFC5-4040-A093-B1C57780A5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13837"/>
            <a:ext cx="10515600" cy="4963126"/>
          </a:xfrm>
        </p:spPr>
        <p:txBody>
          <a:bodyPr/>
          <a:lstStyle/>
          <a:p>
            <a:pPr marL="457200" lvl="1" indent="0">
              <a:buNone/>
            </a:pPr>
            <a:endParaRPr kumimoji="1" lang="en-US" altLang="zh-CN" dirty="0">
              <a:latin typeface="+mj-lt"/>
            </a:endParaRPr>
          </a:p>
          <a:p>
            <a:pPr lvl="1"/>
            <a:endParaRPr kumimoji="1" lang="en-US" altLang="zh-CN" dirty="0">
              <a:latin typeface="+mj-lt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56887FFE-5899-1A4F-AA83-E3EEEEE22D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662" y="1845588"/>
            <a:ext cx="11163300" cy="349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1697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Outline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Motivation</a:t>
            </a:r>
          </a:p>
          <a:p>
            <a:r>
              <a:rPr lang="en-US" altLang="zh-CN" dirty="0">
                <a:solidFill>
                  <a:schemeClr val="bg2">
                    <a:lumMod val="90000"/>
                  </a:schemeClr>
                </a:solidFill>
              </a:rPr>
              <a:t>Background </a:t>
            </a:r>
          </a:p>
          <a:p>
            <a:r>
              <a:rPr lang="en-US" altLang="zh-CN" dirty="0">
                <a:solidFill>
                  <a:schemeClr val="bg2">
                    <a:lumMod val="90000"/>
                  </a:schemeClr>
                </a:solidFill>
              </a:rPr>
              <a:t>Design and implementation</a:t>
            </a:r>
          </a:p>
          <a:p>
            <a:r>
              <a:rPr lang="en-US" altLang="zh-CN" dirty="0">
                <a:solidFill>
                  <a:schemeClr val="bg2">
                    <a:lumMod val="90000"/>
                  </a:schemeClr>
                </a:solidFill>
              </a:rPr>
              <a:t>Safety Argument</a:t>
            </a:r>
          </a:p>
          <a:p>
            <a:r>
              <a:rPr lang="en-US" altLang="zh-CN" dirty="0">
                <a:solidFill>
                  <a:schemeClr val="bg2">
                    <a:lumMod val="90000"/>
                  </a:schemeClr>
                </a:solidFill>
              </a:rPr>
              <a:t>Experiments and Evaluation</a:t>
            </a:r>
          </a:p>
          <a:p>
            <a:r>
              <a:rPr lang="en-US" altLang="zh-CN" dirty="0">
                <a:solidFill>
                  <a:schemeClr val="bg2">
                    <a:lumMod val="90000"/>
                  </a:schemeClr>
                </a:solidFill>
              </a:rPr>
              <a:t>Conclusion</a:t>
            </a:r>
            <a:endParaRPr lang="zh-CN" altLang="en-US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9C099-8673-48F8-A45A-DC7D246BC1B7}" type="datetime1">
              <a:rPr lang="zh-CN" altLang="en-US" smtClean="0"/>
              <a:t>2020/5/15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6210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animClr clrSpc="rgb" dir="cw">
                                      <p:cBhvr>
                                        <p:cTn id="7" dur="1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set>
                                      <p:cBhvr>
                                        <p:cTn id="8" dur="1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1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animClr clrSpc="rgb" dir="cw">
                                      <p:cBhvr>
                                        <p:cTn id="12" dur="1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set>
                                      <p:cBhvr>
                                        <p:cTn id="13" dur="1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1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animClr clrSpc="rgb" dir="cw">
                                      <p:cBhvr>
                                        <p:cTn id="17" dur="1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set>
                                      <p:cBhvr>
                                        <p:cTn id="18" dur="1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1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BB24EBF-DB87-AD4C-94DB-73C9A766E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8797"/>
            <a:ext cx="10515600" cy="688515"/>
          </a:xfrm>
        </p:spPr>
        <p:txBody>
          <a:bodyPr>
            <a:normAutofit/>
          </a:bodyPr>
          <a:lstStyle/>
          <a:p>
            <a:r>
              <a:rPr kumimoji="1" lang="en" altLang="zh-CN" dirty="0"/>
              <a:t>Prediction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4F71546-FFC5-4040-A093-B1C57780A5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13837"/>
            <a:ext cx="10515600" cy="4963126"/>
          </a:xfrm>
        </p:spPr>
        <p:txBody>
          <a:bodyPr/>
          <a:lstStyle/>
          <a:p>
            <a:r>
              <a:rPr kumimoji="1" lang="en-US" altLang="zh-CN" dirty="0"/>
              <a:t>use the most recent </a:t>
            </a:r>
            <a:r>
              <a:rPr kumimoji="1" lang="en-US" altLang="zh-CN" dirty="0">
                <a:solidFill>
                  <a:srgbClr val="C00000"/>
                </a:solidFill>
              </a:rPr>
              <a:t>heartbeat</a:t>
            </a:r>
            <a:r>
              <a:rPr kumimoji="1" lang="en-US" altLang="zh-CN" dirty="0"/>
              <a:t> answers to estimate the number of healthy servers.</a:t>
            </a:r>
            <a:endParaRPr kumimoji="1" lang="en-US" altLang="zh-CN" dirty="0">
              <a:latin typeface="+mj-lt"/>
            </a:endParaRPr>
          </a:p>
        </p:txBody>
      </p:sp>
      <p:sp>
        <p:nvSpPr>
          <p:cNvPr id="4" name="圆角矩形 3">
            <a:extLst>
              <a:ext uri="{FF2B5EF4-FFF2-40B4-BE49-F238E27FC236}">
                <a16:creationId xmlns:a16="http://schemas.microsoft.com/office/drawing/2014/main" id="{162A5700-14A1-8749-A70F-5B6A47FB3E20}"/>
              </a:ext>
            </a:extLst>
          </p:cNvPr>
          <p:cNvSpPr/>
          <p:nvPr/>
        </p:nvSpPr>
        <p:spPr>
          <a:xfrm>
            <a:off x="1377863" y="2417524"/>
            <a:ext cx="2091847" cy="6137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" altLang="zh-CN" dirty="0"/>
              <a:t>Leader starts to replicate an entry</a:t>
            </a:r>
            <a:endParaRPr kumimoji="1" lang="zh-CN" altLang="en-US" dirty="0"/>
          </a:p>
        </p:txBody>
      </p:sp>
      <p:sp>
        <p:nvSpPr>
          <p:cNvPr id="5" name="菱形 4">
            <a:extLst>
              <a:ext uri="{FF2B5EF4-FFF2-40B4-BE49-F238E27FC236}">
                <a16:creationId xmlns:a16="http://schemas.microsoft.com/office/drawing/2014/main" id="{E88E46AC-690A-6842-9893-2A2F7E7D8B2A}"/>
              </a:ext>
            </a:extLst>
          </p:cNvPr>
          <p:cNvSpPr/>
          <p:nvPr/>
        </p:nvSpPr>
        <p:spPr>
          <a:xfrm>
            <a:off x="4346531" y="5120190"/>
            <a:ext cx="2592888" cy="901652"/>
          </a:xfrm>
          <a:prstGeom prst="diamon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" altLang="zh-CN" dirty="0"/>
              <a:t>Success</a:t>
            </a:r>
            <a:r>
              <a:rPr kumimoji="1" lang="zh-CN" altLang="en-US" dirty="0"/>
              <a:t>？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3F77C9AA-3DC1-6047-9DE5-0097324D6862}"/>
              </a:ext>
            </a:extLst>
          </p:cNvPr>
          <p:cNvSpPr/>
          <p:nvPr/>
        </p:nvSpPr>
        <p:spPr>
          <a:xfrm>
            <a:off x="4784942" y="2542790"/>
            <a:ext cx="1716066" cy="16910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" altLang="zh-CN" dirty="0"/>
              <a:t>Complete-entry replication</a:t>
            </a:r>
          </a:p>
          <a:p>
            <a:pPr algn="ctr"/>
            <a:r>
              <a:rPr kumimoji="1" lang="en" altLang="zh-CN" dirty="0"/>
              <a:t>And</a:t>
            </a:r>
          </a:p>
          <a:p>
            <a:pPr algn="ctr"/>
            <a:r>
              <a:rPr kumimoji="1" lang="en" altLang="zh-CN" dirty="0"/>
              <a:t>Coded-fragment replication</a:t>
            </a:r>
            <a:endParaRPr kumimoji="1" lang="zh-CN" altLang="en-US" dirty="0"/>
          </a:p>
          <a:p>
            <a:pPr algn="ctr"/>
            <a:endParaRPr kumimoji="1" lang="zh-CN" altLang="en-US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F7C514E6-AC45-FD4B-B950-EF48930B2467}"/>
              </a:ext>
            </a:extLst>
          </p:cNvPr>
          <p:cNvSpPr/>
          <p:nvPr/>
        </p:nvSpPr>
        <p:spPr>
          <a:xfrm>
            <a:off x="1377863" y="5168618"/>
            <a:ext cx="1716066" cy="8047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" altLang="zh-CN" dirty="0"/>
              <a:t>Coded-fragment replication</a:t>
            </a:r>
            <a:endParaRPr kumimoji="1" lang="zh-CN" altLang="en-US" dirty="0"/>
          </a:p>
        </p:txBody>
      </p:sp>
      <p:sp>
        <p:nvSpPr>
          <p:cNvPr id="8" name="菱形 7">
            <a:extLst>
              <a:ext uri="{FF2B5EF4-FFF2-40B4-BE49-F238E27FC236}">
                <a16:creationId xmlns:a16="http://schemas.microsoft.com/office/drawing/2014/main" id="{E1C32DBB-F5E5-A448-90E1-216904916685}"/>
              </a:ext>
            </a:extLst>
          </p:cNvPr>
          <p:cNvSpPr/>
          <p:nvPr/>
        </p:nvSpPr>
        <p:spPr>
          <a:xfrm>
            <a:off x="982771" y="3294624"/>
            <a:ext cx="2882030" cy="1116021"/>
          </a:xfrm>
          <a:prstGeom prst="diamon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" altLang="zh-CN" dirty="0"/>
              <a:t>heartbeat answers less than (</a:t>
            </a:r>
            <a:r>
              <a:rPr kumimoji="1" lang="en" altLang="zh-CN" dirty="0" err="1"/>
              <a:t>F+k</a:t>
            </a:r>
            <a:r>
              <a:rPr kumimoji="1" lang="en" altLang="zh-CN" dirty="0"/>
              <a:t>)?</a:t>
            </a:r>
            <a:endParaRPr kumimoji="1" lang="zh-CN" altLang="en-US" dirty="0"/>
          </a:p>
        </p:txBody>
      </p:sp>
      <p:sp>
        <p:nvSpPr>
          <p:cNvPr id="9" name="圆角矩形 8">
            <a:extLst>
              <a:ext uri="{FF2B5EF4-FFF2-40B4-BE49-F238E27FC236}">
                <a16:creationId xmlns:a16="http://schemas.microsoft.com/office/drawing/2014/main" id="{AB5AE9B0-18A7-614D-8014-253B7AEA6788}"/>
              </a:ext>
            </a:extLst>
          </p:cNvPr>
          <p:cNvSpPr/>
          <p:nvPr/>
        </p:nvSpPr>
        <p:spPr>
          <a:xfrm>
            <a:off x="8192021" y="5215701"/>
            <a:ext cx="2091847" cy="6137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" altLang="zh-CN" dirty="0"/>
              <a:t>Leader commits the entry</a:t>
            </a:r>
            <a:endParaRPr kumimoji="1" lang="zh-CN" altLang="en-US" dirty="0"/>
          </a:p>
        </p:txBody>
      </p:sp>
      <p:sp>
        <p:nvSpPr>
          <p:cNvPr id="10" name="菱形 9">
            <a:extLst>
              <a:ext uri="{FF2B5EF4-FFF2-40B4-BE49-F238E27FC236}">
                <a16:creationId xmlns:a16="http://schemas.microsoft.com/office/drawing/2014/main" id="{88580946-4F1F-9343-8EEA-D6194FC29044}"/>
              </a:ext>
            </a:extLst>
          </p:cNvPr>
          <p:cNvSpPr/>
          <p:nvPr/>
        </p:nvSpPr>
        <p:spPr>
          <a:xfrm>
            <a:off x="7785968" y="3411039"/>
            <a:ext cx="2592888" cy="901652"/>
          </a:xfrm>
          <a:prstGeom prst="diamon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" altLang="zh-CN" dirty="0"/>
              <a:t>Success</a:t>
            </a:r>
            <a:r>
              <a:rPr kumimoji="1" lang="zh-CN" altLang="en-US" dirty="0"/>
              <a:t>？</a:t>
            </a:r>
            <a:endParaRPr kumimoji="1" lang="en-US" altLang="zh-CN" dirty="0"/>
          </a:p>
        </p:txBody>
      </p:sp>
      <p:cxnSp>
        <p:nvCxnSpPr>
          <p:cNvPr id="12" name="直线箭头连接符 11">
            <a:extLst>
              <a:ext uri="{FF2B5EF4-FFF2-40B4-BE49-F238E27FC236}">
                <a16:creationId xmlns:a16="http://schemas.microsoft.com/office/drawing/2014/main" id="{76AAB8D1-453F-4140-AAD6-EDA8050203E1}"/>
              </a:ext>
            </a:extLst>
          </p:cNvPr>
          <p:cNvCxnSpPr>
            <a:stCxn id="4" idx="2"/>
          </p:cNvCxnSpPr>
          <p:nvPr/>
        </p:nvCxnSpPr>
        <p:spPr>
          <a:xfrm flipH="1">
            <a:off x="2423786" y="3031299"/>
            <a:ext cx="1" cy="244535"/>
          </a:xfrm>
          <a:prstGeom prst="straightConnector1">
            <a:avLst/>
          </a:prstGeom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3" name="直线箭头连接符 12">
            <a:extLst>
              <a:ext uri="{FF2B5EF4-FFF2-40B4-BE49-F238E27FC236}">
                <a16:creationId xmlns:a16="http://schemas.microsoft.com/office/drawing/2014/main" id="{41360FD6-C814-9644-A6D8-82203D15D056}"/>
              </a:ext>
            </a:extLst>
          </p:cNvPr>
          <p:cNvCxnSpPr>
            <a:cxnSpLocks/>
          </p:cNvCxnSpPr>
          <p:nvPr/>
        </p:nvCxnSpPr>
        <p:spPr>
          <a:xfrm flipH="1">
            <a:off x="2423786" y="4422829"/>
            <a:ext cx="2" cy="745789"/>
          </a:xfrm>
          <a:prstGeom prst="straightConnector1">
            <a:avLst/>
          </a:prstGeom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5" name="直线箭头连接符 14">
            <a:extLst>
              <a:ext uri="{FF2B5EF4-FFF2-40B4-BE49-F238E27FC236}">
                <a16:creationId xmlns:a16="http://schemas.microsoft.com/office/drawing/2014/main" id="{E5210919-EB01-1F45-8250-6A2782A4AF87}"/>
              </a:ext>
            </a:extLst>
          </p:cNvPr>
          <p:cNvCxnSpPr>
            <a:cxnSpLocks/>
          </p:cNvCxnSpPr>
          <p:nvPr/>
        </p:nvCxnSpPr>
        <p:spPr>
          <a:xfrm>
            <a:off x="3093931" y="5562836"/>
            <a:ext cx="1252600" cy="8180"/>
          </a:xfrm>
          <a:prstGeom prst="straightConnector1">
            <a:avLst/>
          </a:prstGeom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7" name="直线箭头连接符 16">
            <a:extLst>
              <a:ext uri="{FF2B5EF4-FFF2-40B4-BE49-F238E27FC236}">
                <a16:creationId xmlns:a16="http://schemas.microsoft.com/office/drawing/2014/main" id="{26BC1015-0B91-3949-88A5-F6136FB81D63}"/>
              </a:ext>
            </a:extLst>
          </p:cNvPr>
          <p:cNvCxnSpPr>
            <a:cxnSpLocks/>
          </p:cNvCxnSpPr>
          <p:nvPr/>
        </p:nvCxnSpPr>
        <p:spPr>
          <a:xfrm>
            <a:off x="6939419" y="5576330"/>
            <a:ext cx="1252600" cy="8180"/>
          </a:xfrm>
          <a:prstGeom prst="straightConnector1">
            <a:avLst/>
          </a:prstGeom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8" name="直线箭头连接符 17">
            <a:extLst>
              <a:ext uri="{FF2B5EF4-FFF2-40B4-BE49-F238E27FC236}">
                <a16:creationId xmlns:a16="http://schemas.microsoft.com/office/drawing/2014/main" id="{2B1BFF15-DAC3-F64F-A9CC-741AB3D97B8F}"/>
              </a:ext>
            </a:extLst>
          </p:cNvPr>
          <p:cNvCxnSpPr>
            <a:cxnSpLocks/>
          </p:cNvCxnSpPr>
          <p:nvPr/>
        </p:nvCxnSpPr>
        <p:spPr>
          <a:xfrm>
            <a:off x="3864801" y="3852634"/>
            <a:ext cx="920141" cy="0"/>
          </a:xfrm>
          <a:prstGeom prst="straightConnector1">
            <a:avLst/>
          </a:prstGeom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1" name="直线箭头连接符 20">
            <a:extLst>
              <a:ext uri="{FF2B5EF4-FFF2-40B4-BE49-F238E27FC236}">
                <a16:creationId xmlns:a16="http://schemas.microsoft.com/office/drawing/2014/main" id="{08C2DB6B-CB10-E74F-BFC2-F04C23299329}"/>
              </a:ext>
            </a:extLst>
          </p:cNvPr>
          <p:cNvCxnSpPr>
            <a:cxnSpLocks/>
          </p:cNvCxnSpPr>
          <p:nvPr/>
        </p:nvCxnSpPr>
        <p:spPr>
          <a:xfrm>
            <a:off x="6501008" y="3861865"/>
            <a:ext cx="1284960" cy="0"/>
          </a:xfrm>
          <a:prstGeom prst="straightConnector1">
            <a:avLst/>
          </a:prstGeom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5" name="直线箭头连接符 24">
            <a:extLst>
              <a:ext uri="{FF2B5EF4-FFF2-40B4-BE49-F238E27FC236}">
                <a16:creationId xmlns:a16="http://schemas.microsoft.com/office/drawing/2014/main" id="{4F7618E1-E5B7-1548-8321-04B3C453EC76}"/>
              </a:ext>
            </a:extLst>
          </p:cNvPr>
          <p:cNvCxnSpPr>
            <a:cxnSpLocks/>
          </p:cNvCxnSpPr>
          <p:nvPr/>
        </p:nvCxnSpPr>
        <p:spPr>
          <a:xfrm flipV="1">
            <a:off x="5642975" y="4233797"/>
            <a:ext cx="0" cy="886393"/>
          </a:xfrm>
          <a:prstGeom prst="straightConnector1">
            <a:avLst/>
          </a:prstGeom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8" name="直线箭头连接符 27">
            <a:extLst>
              <a:ext uri="{FF2B5EF4-FFF2-40B4-BE49-F238E27FC236}">
                <a16:creationId xmlns:a16="http://schemas.microsoft.com/office/drawing/2014/main" id="{41360FD6-C814-9644-A6D8-82203D15D056}"/>
              </a:ext>
            </a:extLst>
          </p:cNvPr>
          <p:cNvCxnSpPr>
            <a:cxnSpLocks/>
          </p:cNvCxnSpPr>
          <p:nvPr/>
        </p:nvCxnSpPr>
        <p:spPr>
          <a:xfrm>
            <a:off x="9082414" y="4304098"/>
            <a:ext cx="0" cy="911603"/>
          </a:xfrm>
          <a:prstGeom prst="straightConnector1">
            <a:avLst/>
          </a:prstGeom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1" name="肘形连接符 30">
            <a:extLst>
              <a:ext uri="{FF2B5EF4-FFF2-40B4-BE49-F238E27FC236}">
                <a16:creationId xmlns:a16="http://schemas.microsoft.com/office/drawing/2014/main" id="{04BC5738-2F2F-C24F-B5DB-7D2E8F594626}"/>
              </a:ext>
            </a:extLst>
          </p:cNvPr>
          <p:cNvCxnSpPr>
            <a:cxnSpLocks/>
            <a:stCxn id="10" idx="0"/>
            <a:endCxn id="6" idx="0"/>
          </p:cNvCxnSpPr>
          <p:nvPr/>
        </p:nvCxnSpPr>
        <p:spPr>
          <a:xfrm rot="16200000" flipV="1">
            <a:off x="6928570" y="1257196"/>
            <a:ext cx="868249" cy="3439437"/>
          </a:xfrm>
          <a:prstGeom prst="bentConnector3">
            <a:avLst>
              <a:gd name="adj1" fmla="val 126329"/>
            </a:avLst>
          </a:prstGeom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6" name="文本框 35">
            <a:extLst>
              <a:ext uri="{FF2B5EF4-FFF2-40B4-BE49-F238E27FC236}">
                <a16:creationId xmlns:a16="http://schemas.microsoft.com/office/drawing/2014/main" id="{3597D5D1-B3A3-4B49-B83F-0B48545EECB8}"/>
              </a:ext>
            </a:extLst>
          </p:cNvPr>
          <p:cNvSpPr txBox="1"/>
          <p:nvPr/>
        </p:nvSpPr>
        <p:spPr>
          <a:xfrm>
            <a:off x="4066260" y="3510734"/>
            <a:ext cx="572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Yes</a:t>
            </a:r>
            <a:endParaRPr kumimoji="1" lang="zh-CN" altLang="en-US" dirty="0"/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5ACC657D-80DC-954E-AC79-7A1CD5427977}"/>
              </a:ext>
            </a:extLst>
          </p:cNvPr>
          <p:cNvSpPr txBox="1"/>
          <p:nvPr/>
        </p:nvSpPr>
        <p:spPr>
          <a:xfrm>
            <a:off x="2438399" y="4586227"/>
            <a:ext cx="572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No</a:t>
            </a:r>
            <a:endParaRPr kumimoji="1" lang="zh-CN" altLang="en-US" dirty="0"/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EDD8E00B-5C62-E44A-BC84-4F2A045E008F}"/>
              </a:ext>
            </a:extLst>
          </p:cNvPr>
          <p:cNvSpPr txBox="1"/>
          <p:nvPr/>
        </p:nvSpPr>
        <p:spPr>
          <a:xfrm>
            <a:off x="5651322" y="4504592"/>
            <a:ext cx="572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No</a:t>
            </a:r>
            <a:endParaRPr kumimoji="1" lang="zh-CN" altLang="en-US" dirty="0"/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89105C1D-CC39-EE48-A0DD-77AF1C55757E}"/>
              </a:ext>
            </a:extLst>
          </p:cNvPr>
          <p:cNvSpPr txBox="1"/>
          <p:nvPr/>
        </p:nvSpPr>
        <p:spPr>
          <a:xfrm>
            <a:off x="7225420" y="2323363"/>
            <a:ext cx="572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No</a:t>
            </a:r>
            <a:endParaRPr kumimoji="1" lang="zh-CN" altLang="en-US" dirty="0"/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182D7325-4AFF-CB47-B1FE-E07817DAF6C6}"/>
              </a:ext>
            </a:extLst>
          </p:cNvPr>
          <p:cNvSpPr txBox="1"/>
          <p:nvPr/>
        </p:nvSpPr>
        <p:spPr>
          <a:xfrm>
            <a:off x="9111116" y="4554918"/>
            <a:ext cx="572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Yes</a:t>
            </a:r>
            <a:endParaRPr kumimoji="1" lang="zh-CN" altLang="en-US" dirty="0"/>
          </a:p>
        </p:txBody>
      </p:sp>
      <p:sp>
        <p:nvSpPr>
          <p:cNvPr id="41" name="文本框 35">
            <a:extLst>
              <a:ext uri="{FF2B5EF4-FFF2-40B4-BE49-F238E27FC236}">
                <a16:creationId xmlns:a16="http://schemas.microsoft.com/office/drawing/2014/main" id="{3597D5D1-B3A3-4B49-B83F-0B48545EECB8}"/>
              </a:ext>
            </a:extLst>
          </p:cNvPr>
          <p:cNvSpPr txBox="1"/>
          <p:nvPr/>
        </p:nvSpPr>
        <p:spPr>
          <a:xfrm>
            <a:off x="7282837" y="5175600"/>
            <a:ext cx="572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zh-CN" dirty="0"/>
              <a:t>Yes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902740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BB24EBF-DB87-AD4C-94DB-73C9A766E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8797"/>
            <a:ext cx="10515600" cy="688515"/>
          </a:xfrm>
        </p:spPr>
        <p:txBody>
          <a:bodyPr>
            <a:normAutofit/>
          </a:bodyPr>
          <a:lstStyle/>
          <a:p>
            <a:r>
              <a:rPr kumimoji="1" lang="en" altLang="zh-CN" dirty="0"/>
              <a:t>Newly-elected Leader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4F71546-FFC5-4040-A093-B1C57780A5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/>
              <a:t>If only have coded fragments?</a:t>
            </a:r>
          </a:p>
          <a:p>
            <a:pPr lvl="1"/>
            <a:r>
              <a:rPr kumimoji="1" lang="en-US" altLang="zh-CN" dirty="0"/>
              <a:t>Add new operation : </a:t>
            </a:r>
            <a:r>
              <a:rPr kumimoji="1" lang="en-US" altLang="zh-CN" dirty="0" err="1">
                <a:solidFill>
                  <a:srgbClr val="C00000"/>
                </a:solidFill>
              </a:rPr>
              <a:t>LeaderPre</a:t>
            </a:r>
            <a:endParaRPr kumimoji="1" lang="en-US" altLang="zh-CN" dirty="0">
              <a:solidFill>
                <a:srgbClr val="C00000"/>
              </a:solidFill>
            </a:endParaRPr>
          </a:p>
          <a:p>
            <a:pPr marL="457200" lvl="1" indent="0">
              <a:buNone/>
            </a:pPr>
            <a:r>
              <a:rPr kumimoji="1" lang="en-US" altLang="zh-CN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4" name="圆角矩形 3">
            <a:extLst>
              <a:ext uri="{FF2B5EF4-FFF2-40B4-BE49-F238E27FC236}">
                <a16:creationId xmlns:a16="http://schemas.microsoft.com/office/drawing/2014/main" id="{162A5700-14A1-8749-A70F-5B6A47FB3E20}"/>
              </a:ext>
            </a:extLst>
          </p:cNvPr>
          <p:cNvSpPr/>
          <p:nvPr/>
        </p:nvSpPr>
        <p:spPr>
          <a:xfrm>
            <a:off x="1379690" y="2572645"/>
            <a:ext cx="2091847" cy="6137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en" altLang="zh-CN" dirty="0" err="1"/>
              <a:t>LeadPre</a:t>
            </a:r>
            <a:r>
              <a:rPr kumimoji="1" lang="en" altLang="zh-CN" dirty="0"/>
              <a:t> start</a:t>
            </a:r>
            <a:endParaRPr kumimoji="1" lang="zh-CN" altLang="en-US" dirty="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3F77C9AA-3DC1-6047-9DE5-0097324D6862}"/>
              </a:ext>
            </a:extLst>
          </p:cNvPr>
          <p:cNvSpPr/>
          <p:nvPr/>
        </p:nvSpPr>
        <p:spPr>
          <a:xfrm>
            <a:off x="4786769" y="3566159"/>
            <a:ext cx="1716066" cy="82275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en-US" altLang="zh-CN" dirty="0"/>
              <a:t>Require followers</a:t>
            </a:r>
            <a:endParaRPr kumimoji="1" lang="zh-CN" altLang="en-US" dirty="0"/>
          </a:p>
          <a:p>
            <a:pPr algn="ctr"/>
            <a:endParaRPr kumimoji="1" lang="zh-CN" altLang="en-US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F7C514E6-AC45-FD4B-B950-EF48930B2467}"/>
              </a:ext>
            </a:extLst>
          </p:cNvPr>
          <p:cNvSpPr/>
          <p:nvPr/>
        </p:nvSpPr>
        <p:spPr>
          <a:xfrm>
            <a:off x="1379690" y="5323739"/>
            <a:ext cx="1716066" cy="84504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" altLang="zh-CN" dirty="0"/>
              <a:t>require at least </a:t>
            </a:r>
            <a:r>
              <a:rPr lang="en" altLang="zh-CN" b="1" dirty="0"/>
              <a:t>F+1 </a:t>
            </a:r>
            <a:r>
              <a:rPr lang="en" altLang="zh-CN" dirty="0"/>
              <a:t>followers </a:t>
            </a:r>
          </a:p>
          <a:p>
            <a:pPr algn="ctr"/>
            <a:endParaRPr kumimoji="1" lang="zh-CN" altLang="en-US" dirty="0"/>
          </a:p>
        </p:txBody>
      </p:sp>
      <p:sp>
        <p:nvSpPr>
          <p:cNvPr id="8" name="菱形 7">
            <a:extLst>
              <a:ext uri="{FF2B5EF4-FFF2-40B4-BE49-F238E27FC236}">
                <a16:creationId xmlns:a16="http://schemas.microsoft.com/office/drawing/2014/main" id="{E1C32DBB-F5E5-A448-90E1-216904916685}"/>
              </a:ext>
            </a:extLst>
          </p:cNvPr>
          <p:cNvSpPr/>
          <p:nvPr/>
        </p:nvSpPr>
        <p:spPr>
          <a:xfrm>
            <a:off x="984598" y="3449745"/>
            <a:ext cx="2882030" cy="1116021"/>
          </a:xfrm>
          <a:prstGeom prst="diamon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en" altLang="zh-CN" dirty="0"/>
              <a:t>Is</a:t>
            </a:r>
            <a:r>
              <a:rPr kumimoji="1" lang="zh-CN" altLang="en-US" dirty="0"/>
              <a:t> </a:t>
            </a:r>
            <a:r>
              <a:rPr kumimoji="1" lang="en-US" altLang="zh-CN" dirty="0"/>
              <a:t>committed</a:t>
            </a:r>
            <a:r>
              <a:rPr kumimoji="1" lang="zh-CN" altLang="en-US" dirty="0"/>
              <a:t>？</a:t>
            </a:r>
          </a:p>
        </p:txBody>
      </p:sp>
      <p:sp>
        <p:nvSpPr>
          <p:cNvPr id="9" name="圆角矩形 8">
            <a:extLst>
              <a:ext uri="{FF2B5EF4-FFF2-40B4-BE49-F238E27FC236}">
                <a16:creationId xmlns:a16="http://schemas.microsoft.com/office/drawing/2014/main" id="{AB5AE9B0-18A7-614D-8014-253B7AEA6788}"/>
              </a:ext>
            </a:extLst>
          </p:cNvPr>
          <p:cNvSpPr/>
          <p:nvPr/>
        </p:nvSpPr>
        <p:spPr>
          <a:xfrm>
            <a:off x="8390609" y="1705020"/>
            <a:ext cx="2091847" cy="6137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en" altLang="zh-CN" dirty="0"/>
              <a:t>delete</a:t>
            </a:r>
            <a:endParaRPr kumimoji="1" lang="zh-CN" altLang="en-US" dirty="0"/>
          </a:p>
        </p:txBody>
      </p:sp>
      <p:sp>
        <p:nvSpPr>
          <p:cNvPr id="10" name="菱形 9">
            <a:extLst>
              <a:ext uri="{FF2B5EF4-FFF2-40B4-BE49-F238E27FC236}">
                <a16:creationId xmlns:a16="http://schemas.microsoft.com/office/drawing/2014/main" id="{88580946-4F1F-9343-8EEA-D6194FC29044}"/>
              </a:ext>
            </a:extLst>
          </p:cNvPr>
          <p:cNvSpPr/>
          <p:nvPr/>
        </p:nvSpPr>
        <p:spPr>
          <a:xfrm>
            <a:off x="7768223" y="3065112"/>
            <a:ext cx="3336620" cy="1824851"/>
          </a:xfrm>
          <a:prstGeom prst="diamon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en-US" altLang="zh-CN" dirty="0"/>
              <a:t>Is more than (F+1)answers  or have one complete copy</a:t>
            </a:r>
          </a:p>
        </p:txBody>
      </p:sp>
      <p:cxnSp>
        <p:nvCxnSpPr>
          <p:cNvPr id="11" name="直线箭头连接符 10">
            <a:extLst>
              <a:ext uri="{FF2B5EF4-FFF2-40B4-BE49-F238E27FC236}">
                <a16:creationId xmlns:a16="http://schemas.microsoft.com/office/drawing/2014/main" id="{76AAB8D1-453F-4140-AAD6-EDA8050203E1}"/>
              </a:ext>
            </a:extLst>
          </p:cNvPr>
          <p:cNvCxnSpPr>
            <a:stCxn id="4" idx="2"/>
          </p:cNvCxnSpPr>
          <p:nvPr/>
        </p:nvCxnSpPr>
        <p:spPr>
          <a:xfrm flipH="1">
            <a:off x="2425613" y="3186420"/>
            <a:ext cx="1" cy="244535"/>
          </a:xfrm>
          <a:prstGeom prst="straightConnector1">
            <a:avLst/>
          </a:prstGeom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2" name="直线箭头连接符 11">
            <a:extLst>
              <a:ext uri="{FF2B5EF4-FFF2-40B4-BE49-F238E27FC236}">
                <a16:creationId xmlns:a16="http://schemas.microsoft.com/office/drawing/2014/main" id="{41360FD6-C814-9644-A6D8-82203D15D056}"/>
              </a:ext>
            </a:extLst>
          </p:cNvPr>
          <p:cNvCxnSpPr>
            <a:cxnSpLocks/>
          </p:cNvCxnSpPr>
          <p:nvPr/>
        </p:nvCxnSpPr>
        <p:spPr>
          <a:xfrm flipH="1">
            <a:off x="2425613" y="4577950"/>
            <a:ext cx="2" cy="745789"/>
          </a:xfrm>
          <a:prstGeom prst="straightConnector1">
            <a:avLst/>
          </a:prstGeom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3" name="直线箭头连接符 12">
            <a:extLst>
              <a:ext uri="{FF2B5EF4-FFF2-40B4-BE49-F238E27FC236}">
                <a16:creationId xmlns:a16="http://schemas.microsoft.com/office/drawing/2014/main" id="{E5210919-EB01-1F45-8250-6A2782A4AF87}"/>
              </a:ext>
            </a:extLst>
          </p:cNvPr>
          <p:cNvCxnSpPr>
            <a:cxnSpLocks/>
          </p:cNvCxnSpPr>
          <p:nvPr/>
        </p:nvCxnSpPr>
        <p:spPr>
          <a:xfrm>
            <a:off x="3095758" y="5717957"/>
            <a:ext cx="5400277" cy="0"/>
          </a:xfrm>
          <a:prstGeom prst="straightConnector1">
            <a:avLst/>
          </a:prstGeom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4" name="直线箭头连接符 13">
            <a:extLst>
              <a:ext uri="{FF2B5EF4-FFF2-40B4-BE49-F238E27FC236}">
                <a16:creationId xmlns:a16="http://schemas.microsoft.com/office/drawing/2014/main" id="{26BC1015-0B91-3949-88A5-F6136FB81D63}"/>
              </a:ext>
            </a:extLst>
          </p:cNvPr>
          <p:cNvCxnSpPr>
            <a:cxnSpLocks/>
          </p:cNvCxnSpPr>
          <p:nvPr/>
        </p:nvCxnSpPr>
        <p:spPr>
          <a:xfrm flipV="1">
            <a:off x="9436533" y="2345319"/>
            <a:ext cx="0" cy="719793"/>
          </a:xfrm>
          <a:prstGeom prst="straightConnector1">
            <a:avLst/>
          </a:prstGeom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5" name="直线箭头连接符 14">
            <a:extLst>
              <a:ext uri="{FF2B5EF4-FFF2-40B4-BE49-F238E27FC236}">
                <a16:creationId xmlns:a16="http://schemas.microsoft.com/office/drawing/2014/main" id="{2B1BFF15-DAC3-F64F-A9CC-741AB3D97B8F}"/>
              </a:ext>
            </a:extLst>
          </p:cNvPr>
          <p:cNvCxnSpPr>
            <a:cxnSpLocks/>
          </p:cNvCxnSpPr>
          <p:nvPr/>
        </p:nvCxnSpPr>
        <p:spPr>
          <a:xfrm>
            <a:off x="3866628" y="4007755"/>
            <a:ext cx="920141" cy="0"/>
          </a:xfrm>
          <a:prstGeom prst="straightConnector1">
            <a:avLst/>
          </a:prstGeom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6" name="直线箭头连接符 15">
            <a:extLst>
              <a:ext uri="{FF2B5EF4-FFF2-40B4-BE49-F238E27FC236}">
                <a16:creationId xmlns:a16="http://schemas.microsoft.com/office/drawing/2014/main" id="{08C2DB6B-CB10-E74F-BFC2-F04C23299329}"/>
              </a:ext>
            </a:extLst>
          </p:cNvPr>
          <p:cNvCxnSpPr>
            <a:cxnSpLocks/>
          </p:cNvCxnSpPr>
          <p:nvPr/>
        </p:nvCxnSpPr>
        <p:spPr>
          <a:xfrm>
            <a:off x="6502835" y="4016986"/>
            <a:ext cx="1284960" cy="0"/>
          </a:xfrm>
          <a:prstGeom prst="straightConnector1">
            <a:avLst/>
          </a:prstGeom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8" name="直线箭头连接符 17">
            <a:extLst>
              <a:ext uri="{FF2B5EF4-FFF2-40B4-BE49-F238E27FC236}">
                <a16:creationId xmlns:a16="http://schemas.microsoft.com/office/drawing/2014/main" id="{41360FD6-C814-9644-A6D8-82203D15D056}"/>
              </a:ext>
            </a:extLst>
          </p:cNvPr>
          <p:cNvCxnSpPr>
            <a:cxnSpLocks/>
          </p:cNvCxnSpPr>
          <p:nvPr/>
        </p:nvCxnSpPr>
        <p:spPr>
          <a:xfrm>
            <a:off x="9436533" y="4867937"/>
            <a:ext cx="0" cy="462784"/>
          </a:xfrm>
          <a:prstGeom prst="straightConnector1">
            <a:avLst/>
          </a:prstGeom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0" name="文本框 35">
            <a:extLst>
              <a:ext uri="{FF2B5EF4-FFF2-40B4-BE49-F238E27FC236}">
                <a16:creationId xmlns:a16="http://schemas.microsoft.com/office/drawing/2014/main" id="{3597D5D1-B3A3-4B49-B83F-0B48545EECB8}"/>
              </a:ext>
            </a:extLst>
          </p:cNvPr>
          <p:cNvSpPr txBox="1"/>
          <p:nvPr/>
        </p:nvSpPr>
        <p:spPr>
          <a:xfrm>
            <a:off x="4068087" y="3665855"/>
            <a:ext cx="572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zh-CN" dirty="0"/>
              <a:t>No</a:t>
            </a:r>
            <a:endParaRPr kumimoji="1" lang="zh-CN" altLang="en-US" dirty="0"/>
          </a:p>
        </p:txBody>
      </p:sp>
      <p:sp>
        <p:nvSpPr>
          <p:cNvPr id="21" name="文本框 36">
            <a:extLst>
              <a:ext uri="{FF2B5EF4-FFF2-40B4-BE49-F238E27FC236}">
                <a16:creationId xmlns:a16="http://schemas.microsoft.com/office/drawing/2014/main" id="{5ACC657D-80DC-954E-AC79-7A1CD5427977}"/>
              </a:ext>
            </a:extLst>
          </p:cNvPr>
          <p:cNvSpPr txBox="1"/>
          <p:nvPr/>
        </p:nvSpPr>
        <p:spPr>
          <a:xfrm>
            <a:off x="2440226" y="4741348"/>
            <a:ext cx="572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zh-CN" dirty="0"/>
              <a:t>Yes </a:t>
            </a:r>
            <a:endParaRPr kumimoji="1" lang="zh-CN" altLang="en-US" dirty="0"/>
          </a:p>
        </p:txBody>
      </p:sp>
      <p:sp>
        <p:nvSpPr>
          <p:cNvPr id="24" name="文本框 39">
            <a:extLst>
              <a:ext uri="{FF2B5EF4-FFF2-40B4-BE49-F238E27FC236}">
                <a16:creationId xmlns:a16="http://schemas.microsoft.com/office/drawing/2014/main" id="{182D7325-4AFF-CB47-B1FE-E07817DAF6C6}"/>
              </a:ext>
            </a:extLst>
          </p:cNvPr>
          <p:cNvSpPr txBox="1"/>
          <p:nvPr/>
        </p:nvSpPr>
        <p:spPr>
          <a:xfrm>
            <a:off x="9537129" y="2572645"/>
            <a:ext cx="572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zh-CN" dirty="0"/>
              <a:t>No</a:t>
            </a:r>
            <a:endParaRPr kumimoji="1" lang="zh-CN" altLang="en-US" dirty="0"/>
          </a:p>
        </p:txBody>
      </p:sp>
      <p:sp>
        <p:nvSpPr>
          <p:cNvPr id="25" name="文本框 35">
            <a:extLst>
              <a:ext uri="{FF2B5EF4-FFF2-40B4-BE49-F238E27FC236}">
                <a16:creationId xmlns:a16="http://schemas.microsoft.com/office/drawing/2014/main" id="{3597D5D1-B3A3-4B49-B83F-0B48545EECB8}"/>
              </a:ext>
            </a:extLst>
          </p:cNvPr>
          <p:cNvSpPr txBox="1"/>
          <p:nvPr/>
        </p:nvSpPr>
        <p:spPr>
          <a:xfrm>
            <a:off x="9436533" y="4934888"/>
            <a:ext cx="572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zh-CN" dirty="0"/>
              <a:t>Yes</a:t>
            </a:r>
            <a:endParaRPr kumimoji="1" lang="zh-CN" altLang="en-US" dirty="0"/>
          </a:p>
        </p:txBody>
      </p:sp>
      <p:sp>
        <p:nvSpPr>
          <p:cNvPr id="36" name="圆角矩形 35">
            <a:extLst>
              <a:ext uri="{FF2B5EF4-FFF2-40B4-BE49-F238E27FC236}">
                <a16:creationId xmlns:a16="http://schemas.microsoft.com/office/drawing/2014/main" id="{867843C2-9ED3-0748-9FA6-3D33CBBCC9E4}"/>
              </a:ext>
            </a:extLst>
          </p:cNvPr>
          <p:cNvSpPr/>
          <p:nvPr/>
        </p:nvSpPr>
        <p:spPr>
          <a:xfrm>
            <a:off x="8533091" y="5323739"/>
            <a:ext cx="2091847" cy="6137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en" altLang="zh-CN" dirty="0"/>
              <a:t>Success recovery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512834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BB24EBF-DB87-AD4C-94DB-73C9A766E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8797"/>
            <a:ext cx="10515600" cy="688515"/>
          </a:xfrm>
        </p:spPr>
        <p:txBody>
          <a:bodyPr>
            <a:normAutofit/>
          </a:bodyPr>
          <a:lstStyle/>
          <a:p>
            <a:r>
              <a:rPr lang="en-US" altLang="zh-CN" dirty="0"/>
              <a:t>More about </a:t>
            </a:r>
            <a:r>
              <a:rPr lang="en-US" altLang="zh-CN" dirty="0" err="1"/>
              <a:t>CRaft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4F71546-FFC5-4040-A093-B1C57780A5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/>
              <a:t>Snapshot</a:t>
            </a:r>
            <a:r>
              <a:rPr kumimoji="1" lang="zh-CN" altLang="en-US" dirty="0"/>
              <a:t>？</a:t>
            </a:r>
            <a:endParaRPr kumimoji="1" lang="en-US" altLang="zh-CN" dirty="0"/>
          </a:p>
          <a:p>
            <a:endParaRPr kumimoji="1" lang="en-US" altLang="zh-CN" dirty="0"/>
          </a:p>
          <a:p>
            <a:pPr marL="457200" lvl="1" indent="0">
              <a:buNone/>
            </a:pPr>
            <a:endParaRPr kumimoji="1"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7170547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Outline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>
                <a:solidFill>
                  <a:schemeClr val="accent3"/>
                </a:solidFill>
              </a:rPr>
              <a:t>Motivation</a:t>
            </a:r>
          </a:p>
          <a:p>
            <a:r>
              <a:rPr lang="en-US" altLang="zh-CN" dirty="0">
                <a:solidFill>
                  <a:schemeClr val="accent3"/>
                </a:solidFill>
              </a:rPr>
              <a:t>Background </a:t>
            </a:r>
          </a:p>
          <a:p>
            <a:r>
              <a:rPr lang="en-US" altLang="zh-CN" dirty="0">
                <a:solidFill>
                  <a:schemeClr val="accent3"/>
                </a:solidFill>
              </a:rPr>
              <a:t>Design and implementation</a:t>
            </a:r>
          </a:p>
          <a:p>
            <a:r>
              <a:rPr lang="en-US" altLang="zh-CN" dirty="0"/>
              <a:t>Safety Argument</a:t>
            </a:r>
          </a:p>
          <a:p>
            <a:r>
              <a:rPr lang="en-US" altLang="zh-CN" dirty="0">
                <a:solidFill>
                  <a:schemeClr val="bg2">
                    <a:lumMod val="90000"/>
                  </a:schemeClr>
                </a:solidFill>
              </a:rPr>
              <a:t>Experiments and Evaluation</a:t>
            </a:r>
          </a:p>
          <a:p>
            <a:r>
              <a:rPr lang="en-US" altLang="zh-CN" dirty="0">
                <a:solidFill>
                  <a:schemeClr val="bg2">
                    <a:lumMod val="90000"/>
                  </a:schemeClr>
                </a:solidFill>
              </a:rPr>
              <a:t>Conclusion</a:t>
            </a:r>
            <a:endParaRPr lang="zh-CN" altLang="en-US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9C099-8673-48F8-A45A-DC7D246BC1B7}" type="datetime1">
              <a:rPr lang="zh-CN" altLang="en-US" smtClean="0"/>
              <a:t>2020/5/15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1052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animClr clrSpc="rgb" dir="cw">
                                      <p:cBhvr>
                                        <p:cTn id="7" dur="1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set>
                                      <p:cBhvr>
                                        <p:cTn id="8" dur="1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1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animClr clrSpc="rgb" dir="cw">
                                      <p:cBhvr>
                                        <p:cTn id="12" dur="1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set>
                                      <p:cBhvr>
                                        <p:cTn id="13" dur="1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BB24EBF-DB87-AD4C-94DB-73C9A766E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8797"/>
            <a:ext cx="10515600" cy="688515"/>
          </a:xfrm>
        </p:spPr>
        <p:txBody>
          <a:bodyPr>
            <a:normAutofit/>
          </a:bodyPr>
          <a:lstStyle/>
          <a:p>
            <a:r>
              <a:rPr lang="en-US" altLang="zh-CN" b="0" dirty="0"/>
              <a:t>Theorem 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4F71546-FFC5-4040-A093-B1C57780A5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altLang="zh-CN" b="0"/>
          </a:p>
          <a:p>
            <a:r>
              <a:rPr lang="en-US" altLang="zh-CN" b="0"/>
              <a:t>Log Matching Property: </a:t>
            </a:r>
          </a:p>
          <a:p>
            <a:pPr lvl="1"/>
            <a:r>
              <a:rPr lang="en-US" altLang="zh-CN" sz="2400" b="0"/>
              <a:t>If two logs contain an entry with the same index and term, then the logs are the same in all entries up through the given index.</a:t>
            </a:r>
            <a:endParaRPr lang="zh-CN" altLang="en-US" sz="2400" b="0"/>
          </a:p>
          <a:p>
            <a:endParaRPr kumimoji="1" lang="en-US" altLang="zh-CN" dirty="0"/>
          </a:p>
        </p:txBody>
      </p:sp>
      <p:graphicFrame>
        <p:nvGraphicFramePr>
          <p:cNvPr id="11" name="表格 11">
            <a:extLst>
              <a:ext uri="{FF2B5EF4-FFF2-40B4-BE49-F238E27FC236}">
                <a16:creationId xmlns:a16="http://schemas.microsoft.com/office/drawing/2014/main" id="{E8A9C6FD-DA5F-4758-A76D-992CACF0EB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0668868"/>
              </p:ext>
            </p:extLst>
          </p:nvPr>
        </p:nvGraphicFramePr>
        <p:xfrm>
          <a:off x="2031999" y="3561873"/>
          <a:ext cx="8128002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4667">
                  <a:extLst>
                    <a:ext uri="{9D8B030D-6E8A-4147-A177-3AD203B41FA5}">
                      <a16:colId xmlns:a16="http://schemas.microsoft.com/office/drawing/2014/main" val="2751470366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3325996995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651954917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4188651293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3410011690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390682873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index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……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9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11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14027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Leader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……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37056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Follower1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……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58198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Follower2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……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77762594"/>
                  </a:ext>
                </a:extLst>
              </a:tr>
            </a:tbl>
          </a:graphicData>
        </a:graphic>
      </p:graphicFrame>
      <p:graphicFrame>
        <p:nvGraphicFramePr>
          <p:cNvPr id="13" name="表格 12">
            <a:extLst>
              <a:ext uri="{FF2B5EF4-FFF2-40B4-BE49-F238E27FC236}">
                <a16:creationId xmlns:a16="http://schemas.microsoft.com/office/drawing/2014/main" id="{AC4F771B-D6E9-47F7-8713-A9B584048B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8894097"/>
              </p:ext>
            </p:extLst>
          </p:nvPr>
        </p:nvGraphicFramePr>
        <p:xfrm>
          <a:off x="4741333" y="5435283"/>
          <a:ext cx="2709334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4667">
                  <a:extLst>
                    <a:ext uri="{9D8B030D-6E8A-4147-A177-3AD203B41FA5}">
                      <a16:colId xmlns:a16="http://schemas.microsoft.com/office/drawing/2014/main" val="1997491241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9931412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11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22925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9435813"/>
                  </a:ext>
                </a:extLst>
              </a:tr>
            </a:tbl>
          </a:graphicData>
        </a:graphic>
      </p:graphicFrame>
      <p:sp>
        <p:nvSpPr>
          <p:cNvPr id="14" name="文本框 13">
            <a:extLst>
              <a:ext uri="{FF2B5EF4-FFF2-40B4-BE49-F238E27FC236}">
                <a16:creationId xmlns:a16="http://schemas.microsoft.com/office/drawing/2014/main" id="{56F75BFB-3EA8-41DA-8F52-4C9108014625}"/>
              </a:ext>
            </a:extLst>
          </p:cNvPr>
          <p:cNvSpPr txBox="1"/>
          <p:nvPr/>
        </p:nvSpPr>
        <p:spPr>
          <a:xfrm>
            <a:off x="2505075" y="5668611"/>
            <a:ext cx="1643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Content of RPC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220577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BB24EBF-DB87-AD4C-94DB-73C9A766E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8797"/>
            <a:ext cx="10515600" cy="688515"/>
          </a:xfrm>
        </p:spPr>
        <p:txBody>
          <a:bodyPr>
            <a:normAutofit/>
          </a:bodyPr>
          <a:lstStyle/>
          <a:p>
            <a:r>
              <a:rPr lang="en-US" altLang="zh-CN" b="0" dirty="0"/>
              <a:t>Theorem 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4F71546-FFC5-4040-A093-B1C57780A5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altLang="zh-CN" b="0" dirty="0"/>
          </a:p>
          <a:p>
            <a:r>
              <a:rPr lang="en-US" altLang="zh-CN" b="0" dirty="0"/>
              <a:t>Log Matching Property: </a:t>
            </a:r>
          </a:p>
          <a:p>
            <a:pPr lvl="1"/>
            <a:r>
              <a:rPr lang="en-US" altLang="zh-CN" sz="2400" b="0" dirty="0"/>
              <a:t>If two logs contain an entry with the same index and term, then the logs are the same in all entries up through the given index.</a:t>
            </a:r>
            <a:endParaRPr lang="zh-CN" altLang="en-US" sz="2400" b="0" dirty="0"/>
          </a:p>
          <a:p>
            <a:endParaRPr kumimoji="1" lang="en-US" altLang="zh-CN" dirty="0"/>
          </a:p>
          <a:p>
            <a:r>
              <a:rPr lang="en-US" altLang="zh-CN" b="0" dirty="0"/>
              <a:t>Leader Completeness Property: </a:t>
            </a:r>
          </a:p>
          <a:p>
            <a:pPr lvl="1"/>
            <a:r>
              <a:rPr lang="en-US" altLang="zh-CN" sz="2400" b="0" dirty="0"/>
              <a:t>If a log entry e is committed in a given term (Term T), then e will be present in the logs of the leaders for all higher-numbered terms, and e will not be deleted in any higher-numbered term’s </a:t>
            </a:r>
            <a:r>
              <a:rPr lang="en-US" altLang="zh-CN" sz="2400" b="0" dirty="0" err="1"/>
              <a:t>LeaderPre</a:t>
            </a:r>
            <a:endParaRPr kumimoji="1" lang="en-US" altLang="zh-CN" sz="2400" dirty="0"/>
          </a:p>
          <a:p>
            <a:pPr marL="457200" lvl="1" indent="0">
              <a:buNone/>
            </a:pPr>
            <a:endParaRPr kumimoji="1"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7845404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BB24EBF-DB87-AD4C-94DB-73C9A766E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8797"/>
            <a:ext cx="10515600" cy="688515"/>
          </a:xfrm>
        </p:spPr>
        <p:txBody>
          <a:bodyPr>
            <a:normAutofit/>
          </a:bodyPr>
          <a:lstStyle/>
          <a:p>
            <a:r>
              <a:rPr kumimoji="1" lang="en-US" altLang="zh-CN" b="0" dirty="0"/>
              <a:t>Proof of LCP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4F71546-FFC5-4040-A093-B1C57780A5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en-US" altLang="zh-CN" b="0" dirty="0" err="1"/>
              <a:t>LeaderU</a:t>
            </a:r>
            <a:r>
              <a:rPr kumimoji="1" lang="en-US" altLang="zh-CN" b="0" dirty="0"/>
              <a:t> does not have e at the time of its election;</a:t>
            </a:r>
          </a:p>
          <a:p>
            <a:endParaRPr kumimoji="1" lang="en-US" altLang="zh-CN" b="0" dirty="0"/>
          </a:p>
          <a:p>
            <a:r>
              <a:rPr kumimoji="1" lang="en-US" altLang="zh-CN" b="0" dirty="0"/>
              <a:t>e is deleted in </a:t>
            </a:r>
            <a:r>
              <a:rPr kumimoji="1" lang="en-US" altLang="zh-CN" b="0" dirty="0" err="1"/>
              <a:t>LeaderPre</a:t>
            </a:r>
            <a:r>
              <a:rPr kumimoji="1" lang="en-US" altLang="zh-CN" b="0" dirty="0"/>
              <a:t> by </a:t>
            </a:r>
            <a:r>
              <a:rPr kumimoji="1" lang="en-US" altLang="zh-CN" b="0" dirty="0" err="1"/>
              <a:t>LeaderU</a:t>
            </a:r>
            <a:r>
              <a:rPr kumimoji="1" lang="en-US" altLang="zh-CN" b="0" dirty="0"/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23000968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圆角矩形 6">
            <a:extLst>
              <a:ext uri="{FF2B5EF4-FFF2-40B4-BE49-F238E27FC236}">
                <a16:creationId xmlns:a16="http://schemas.microsoft.com/office/drawing/2014/main" id="{116AB5F2-614B-4546-B72F-41FBA155DA33}"/>
              </a:ext>
            </a:extLst>
          </p:cNvPr>
          <p:cNvSpPr/>
          <p:nvPr/>
        </p:nvSpPr>
        <p:spPr>
          <a:xfrm>
            <a:off x="4247820" y="2709809"/>
            <a:ext cx="719191" cy="71919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6" name="圆角矩形 6">
            <a:extLst>
              <a:ext uri="{FF2B5EF4-FFF2-40B4-BE49-F238E27FC236}">
                <a16:creationId xmlns:a16="http://schemas.microsoft.com/office/drawing/2014/main" id="{619A7271-C328-4531-AE3D-B9125160E1D2}"/>
              </a:ext>
            </a:extLst>
          </p:cNvPr>
          <p:cNvSpPr/>
          <p:nvPr/>
        </p:nvSpPr>
        <p:spPr>
          <a:xfrm>
            <a:off x="5096185" y="2722468"/>
            <a:ext cx="719191" cy="71919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7" name="圆角矩形 6">
            <a:extLst>
              <a:ext uri="{FF2B5EF4-FFF2-40B4-BE49-F238E27FC236}">
                <a16:creationId xmlns:a16="http://schemas.microsoft.com/office/drawing/2014/main" id="{85BEF66F-534F-4A3F-9211-DAA1C75A6D96}"/>
              </a:ext>
            </a:extLst>
          </p:cNvPr>
          <p:cNvSpPr/>
          <p:nvPr/>
        </p:nvSpPr>
        <p:spPr>
          <a:xfrm>
            <a:off x="5953505" y="2709809"/>
            <a:ext cx="719191" cy="71919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4BB24EBF-DB87-AD4C-94DB-73C9A766E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8797"/>
            <a:ext cx="10515600" cy="688515"/>
          </a:xfrm>
        </p:spPr>
        <p:txBody>
          <a:bodyPr>
            <a:normAutofit/>
          </a:bodyPr>
          <a:lstStyle/>
          <a:p>
            <a:r>
              <a:rPr kumimoji="1" lang="en-US" altLang="zh-CN" b="0" dirty="0"/>
              <a:t>Proof of LCP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4F71546-FFC5-4040-A093-B1C57780A5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en-US" altLang="zh-CN" b="0" dirty="0" err="1"/>
              <a:t>LeaderU</a:t>
            </a:r>
            <a:r>
              <a:rPr kumimoji="1" lang="en-US" altLang="zh-CN" b="0" dirty="0"/>
              <a:t> does not have e at the time of its election;</a:t>
            </a:r>
          </a:p>
        </p:txBody>
      </p:sp>
      <p:sp>
        <p:nvSpPr>
          <p:cNvPr id="5" name="圆角矩形 3">
            <a:extLst>
              <a:ext uri="{FF2B5EF4-FFF2-40B4-BE49-F238E27FC236}">
                <a16:creationId xmlns:a16="http://schemas.microsoft.com/office/drawing/2014/main" id="{24A39CB8-40A3-468F-B095-D97FD35B79F7}"/>
              </a:ext>
            </a:extLst>
          </p:cNvPr>
          <p:cNvSpPr/>
          <p:nvPr/>
        </p:nvSpPr>
        <p:spPr>
          <a:xfrm>
            <a:off x="838200" y="2722468"/>
            <a:ext cx="719191" cy="71919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e'</a:t>
            </a:r>
            <a:endParaRPr kumimoji="1" lang="zh-CN" altLang="en-US" dirty="0"/>
          </a:p>
        </p:txBody>
      </p:sp>
      <p:sp>
        <p:nvSpPr>
          <p:cNvPr id="6" name="圆角矩形 4">
            <a:extLst>
              <a:ext uri="{FF2B5EF4-FFF2-40B4-BE49-F238E27FC236}">
                <a16:creationId xmlns:a16="http://schemas.microsoft.com/office/drawing/2014/main" id="{6298DDF2-D8F5-42D9-B0C0-3A43E6FF5BF9}"/>
              </a:ext>
            </a:extLst>
          </p:cNvPr>
          <p:cNvSpPr/>
          <p:nvPr/>
        </p:nvSpPr>
        <p:spPr>
          <a:xfrm>
            <a:off x="1702724" y="2722468"/>
            <a:ext cx="719191" cy="71919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/>
              <a:t>e'</a:t>
            </a:r>
            <a:endParaRPr kumimoji="1" lang="zh-CN" altLang="en-US" dirty="0"/>
          </a:p>
        </p:txBody>
      </p:sp>
      <p:sp>
        <p:nvSpPr>
          <p:cNvPr id="7" name="圆角矩形 5">
            <a:extLst>
              <a:ext uri="{FF2B5EF4-FFF2-40B4-BE49-F238E27FC236}">
                <a16:creationId xmlns:a16="http://schemas.microsoft.com/office/drawing/2014/main" id="{0ADC2CC9-7BCB-4E71-A76A-B68A450C17E4}"/>
              </a:ext>
            </a:extLst>
          </p:cNvPr>
          <p:cNvSpPr/>
          <p:nvPr/>
        </p:nvSpPr>
        <p:spPr>
          <a:xfrm>
            <a:off x="2534931" y="2716139"/>
            <a:ext cx="719191" cy="71919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en-US" altLang="zh-CN" dirty="0"/>
              <a:t>e'</a:t>
            </a:r>
            <a:endParaRPr kumimoji="1" lang="zh-CN" altLang="en-US" dirty="0"/>
          </a:p>
        </p:txBody>
      </p:sp>
      <p:sp>
        <p:nvSpPr>
          <p:cNvPr id="8" name="圆角矩形 6">
            <a:extLst>
              <a:ext uri="{FF2B5EF4-FFF2-40B4-BE49-F238E27FC236}">
                <a16:creationId xmlns:a16="http://schemas.microsoft.com/office/drawing/2014/main" id="{4FF80692-72F6-4202-A260-7349480512F2}"/>
              </a:ext>
            </a:extLst>
          </p:cNvPr>
          <p:cNvSpPr/>
          <p:nvPr/>
        </p:nvSpPr>
        <p:spPr>
          <a:xfrm>
            <a:off x="3399455" y="2716139"/>
            <a:ext cx="719191" cy="71919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e'</a:t>
            </a:r>
            <a:endParaRPr kumimoji="1" lang="zh-CN" altLang="en-US" dirty="0"/>
          </a:p>
        </p:txBody>
      </p:sp>
      <p:sp>
        <p:nvSpPr>
          <p:cNvPr id="12" name="左大括号 11">
            <a:extLst>
              <a:ext uri="{FF2B5EF4-FFF2-40B4-BE49-F238E27FC236}">
                <a16:creationId xmlns:a16="http://schemas.microsoft.com/office/drawing/2014/main" id="{96BBEF47-8723-4C79-8636-914D2365C0D6}"/>
              </a:ext>
            </a:extLst>
          </p:cNvPr>
          <p:cNvSpPr/>
          <p:nvPr/>
        </p:nvSpPr>
        <p:spPr>
          <a:xfrm rot="5400000">
            <a:off x="2360495" y="821464"/>
            <a:ext cx="265011" cy="3251289"/>
          </a:xfrm>
          <a:prstGeom prst="leftBrac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左大括号 12">
            <a:extLst>
              <a:ext uri="{FF2B5EF4-FFF2-40B4-BE49-F238E27FC236}">
                <a16:creationId xmlns:a16="http://schemas.microsoft.com/office/drawing/2014/main" id="{F65A59DE-29B5-4E3F-B407-96C8F2753240}"/>
              </a:ext>
            </a:extLst>
          </p:cNvPr>
          <p:cNvSpPr/>
          <p:nvPr/>
        </p:nvSpPr>
        <p:spPr>
          <a:xfrm rot="16200000">
            <a:off x="4967650" y="2263680"/>
            <a:ext cx="158814" cy="3251286"/>
          </a:xfrm>
          <a:prstGeom prst="leftBrac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70B1BBB8-33A4-4E56-8719-871996AC571C}"/>
              </a:ext>
            </a:extLst>
          </p:cNvPr>
          <p:cNvSpPr txBox="1"/>
          <p:nvPr/>
        </p:nvSpPr>
        <p:spPr>
          <a:xfrm>
            <a:off x="1416101" y="1807925"/>
            <a:ext cx="2342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zh-CN" dirty="0"/>
              <a:t>F+1(</a:t>
            </a:r>
            <a:r>
              <a:rPr kumimoji="1" lang="en-US" altLang="zh-CN" dirty="0" err="1"/>
              <a:t>LeaderT</a:t>
            </a:r>
            <a:r>
              <a:rPr kumimoji="1" lang="en-US" altLang="zh-CN" dirty="0"/>
              <a:t> replicate)</a:t>
            </a:r>
            <a:endParaRPr kumimoji="1" lang="zh-CN" altLang="en-US" dirty="0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8E05C3BF-39F4-4387-A702-998BF496A804}"/>
              </a:ext>
            </a:extLst>
          </p:cNvPr>
          <p:cNvSpPr txBox="1"/>
          <p:nvPr/>
        </p:nvSpPr>
        <p:spPr>
          <a:xfrm>
            <a:off x="4095696" y="4107656"/>
            <a:ext cx="23022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zh-CN" dirty="0"/>
              <a:t>F+1(vote for </a:t>
            </a:r>
            <a:r>
              <a:rPr kumimoji="1" lang="en-US" altLang="zh-CN" dirty="0" err="1"/>
              <a:t>LeaderU</a:t>
            </a:r>
            <a:r>
              <a:rPr kumimoji="1" lang="en-US" altLang="zh-CN" dirty="0"/>
              <a:t>)</a:t>
            </a:r>
            <a:endParaRPr kumimoji="1" lang="zh-CN" altLang="en-US" dirty="0"/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F90A641E-5443-4ED6-8AEA-068D08315D5B}"/>
              </a:ext>
            </a:extLst>
          </p:cNvPr>
          <p:cNvSpPr txBox="1"/>
          <p:nvPr/>
        </p:nvSpPr>
        <p:spPr>
          <a:xfrm>
            <a:off x="7129751" y="2605009"/>
            <a:ext cx="369524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i="1" dirty="0"/>
              <a:t>e’ can be complete copy </a:t>
            </a:r>
          </a:p>
          <a:p>
            <a:r>
              <a:rPr lang="en-US" altLang="zh-CN" sz="2800" i="1" dirty="0"/>
              <a:t>or coded-fragments of e</a:t>
            </a:r>
            <a:endParaRPr lang="zh-CN" altLang="en-US" sz="2800" i="1" dirty="0"/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F05B429C-7E34-4125-A315-F34C10D5D869}"/>
              </a:ext>
            </a:extLst>
          </p:cNvPr>
          <p:cNvSpPr txBox="1"/>
          <p:nvPr/>
        </p:nvSpPr>
        <p:spPr>
          <a:xfrm>
            <a:off x="3658697" y="3441659"/>
            <a:ext cx="2760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i="1" dirty="0"/>
              <a:t>x</a:t>
            </a:r>
            <a:endParaRPr lang="zh-CN" altLang="en-US" sz="1600" i="1" dirty="0"/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F9DF191D-0F46-4122-A202-DE35D801A30E}"/>
              </a:ext>
            </a:extLst>
          </p:cNvPr>
          <p:cNvSpPr/>
          <p:nvPr/>
        </p:nvSpPr>
        <p:spPr>
          <a:xfrm>
            <a:off x="1452871" y="4832969"/>
            <a:ext cx="575954" cy="63373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400" dirty="0"/>
              <a:t>1</a:t>
            </a:r>
            <a:endParaRPr lang="zh-CN" altLang="en-US" sz="2400" dirty="0"/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EFC97450-3FD2-40CA-90BA-81926BB81C78}"/>
              </a:ext>
            </a:extLst>
          </p:cNvPr>
          <p:cNvSpPr txBox="1"/>
          <p:nvPr/>
        </p:nvSpPr>
        <p:spPr>
          <a:xfrm>
            <a:off x="1059776" y="4899139"/>
            <a:ext cx="2984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i="1" dirty="0"/>
              <a:t>x</a:t>
            </a:r>
            <a:endParaRPr lang="zh-CN" altLang="en-US" sz="2000" i="1" dirty="0"/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517103E2-DB80-411E-AE97-9AFBE57E45BA}"/>
              </a:ext>
            </a:extLst>
          </p:cNvPr>
          <p:cNvSpPr txBox="1"/>
          <p:nvPr/>
        </p:nvSpPr>
        <p:spPr>
          <a:xfrm>
            <a:off x="5301154" y="4878154"/>
            <a:ext cx="10967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i="1" dirty="0" err="1"/>
              <a:t>LeaderU</a:t>
            </a:r>
            <a:endParaRPr lang="zh-CN" altLang="en-US" sz="2000" i="1" dirty="0"/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8294B1D3-91A6-4B9E-A292-92BAEC414FEA}"/>
              </a:ext>
            </a:extLst>
          </p:cNvPr>
          <p:cNvSpPr txBox="1"/>
          <p:nvPr/>
        </p:nvSpPr>
        <p:spPr>
          <a:xfrm>
            <a:off x="2123121" y="4832969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i="1" dirty="0"/>
              <a:t>……</a:t>
            </a:r>
            <a:endParaRPr lang="zh-CN" altLang="en-US" sz="2000" b="1" i="1" dirty="0"/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F78A2EED-EDC8-4A9F-A2D9-890321B19326}"/>
              </a:ext>
            </a:extLst>
          </p:cNvPr>
          <p:cNvSpPr/>
          <p:nvPr/>
        </p:nvSpPr>
        <p:spPr>
          <a:xfrm>
            <a:off x="2951829" y="4820516"/>
            <a:ext cx="604585" cy="66523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400" dirty="0"/>
              <a:t>e’</a:t>
            </a:r>
            <a:endParaRPr lang="zh-CN" altLang="en-US" sz="2400" dirty="0"/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2AFE9E16-BFD0-49FC-A6C9-6BBADAB344A6}"/>
              </a:ext>
            </a:extLst>
          </p:cNvPr>
          <p:cNvSpPr/>
          <p:nvPr/>
        </p:nvSpPr>
        <p:spPr>
          <a:xfrm>
            <a:off x="6643711" y="4832969"/>
            <a:ext cx="575954" cy="63373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400" dirty="0"/>
              <a:t>1</a:t>
            </a:r>
            <a:endParaRPr lang="zh-CN" altLang="en-US" sz="2400" dirty="0"/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A0B489C3-1C20-40C4-B879-BD1731EB7AA3}"/>
              </a:ext>
            </a:extLst>
          </p:cNvPr>
          <p:cNvSpPr txBox="1"/>
          <p:nvPr/>
        </p:nvSpPr>
        <p:spPr>
          <a:xfrm>
            <a:off x="7313961" y="4832969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i="1" dirty="0"/>
              <a:t>……</a:t>
            </a:r>
            <a:endParaRPr lang="zh-CN" altLang="en-US" sz="2000" b="1" i="1" dirty="0"/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7713C49A-19B5-4C37-AE2F-7CC8A6D3A686}"/>
              </a:ext>
            </a:extLst>
          </p:cNvPr>
          <p:cNvSpPr/>
          <p:nvPr/>
        </p:nvSpPr>
        <p:spPr>
          <a:xfrm>
            <a:off x="8142669" y="4820516"/>
            <a:ext cx="604585" cy="66523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400" dirty="0"/>
              <a:t>e’</a:t>
            </a:r>
            <a:endParaRPr lang="zh-CN" altLang="en-US" sz="2400" dirty="0"/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0C1A3055-377C-4195-9A62-6346E2DCC3F4}"/>
              </a:ext>
            </a:extLst>
          </p:cNvPr>
          <p:cNvSpPr txBox="1"/>
          <p:nvPr/>
        </p:nvSpPr>
        <p:spPr>
          <a:xfrm>
            <a:off x="8907973" y="4832969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i="1" dirty="0"/>
              <a:t>……</a:t>
            </a:r>
            <a:endParaRPr lang="zh-CN" altLang="en-US" sz="2000" b="1" i="1" dirty="0"/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D8E24CB2-5A9A-4AD1-84D7-AC81DBF3E601}"/>
              </a:ext>
            </a:extLst>
          </p:cNvPr>
          <p:cNvSpPr txBox="1"/>
          <p:nvPr/>
        </p:nvSpPr>
        <p:spPr>
          <a:xfrm>
            <a:off x="5291304" y="5861607"/>
            <a:ext cx="10679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i="1" dirty="0" err="1"/>
              <a:t>LeaderP</a:t>
            </a:r>
            <a:endParaRPr lang="zh-CN" altLang="en-US" sz="2000" i="1" dirty="0"/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83009246-15B8-4EAC-B3C7-FE165F89B2A2}"/>
              </a:ext>
            </a:extLst>
          </p:cNvPr>
          <p:cNvSpPr/>
          <p:nvPr/>
        </p:nvSpPr>
        <p:spPr>
          <a:xfrm>
            <a:off x="6633861" y="5816422"/>
            <a:ext cx="575954" cy="63373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400" dirty="0"/>
              <a:t>1</a:t>
            </a:r>
            <a:endParaRPr lang="zh-CN" altLang="en-US" sz="2400" dirty="0"/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84436556-5FED-4684-9A96-9D5C7D7582A6}"/>
              </a:ext>
            </a:extLst>
          </p:cNvPr>
          <p:cNvSpPr txBox="1"/>
          <p:nvPr/>
        </p:nvSpPr>
        <p:spPr>
          <a:xfrm>
            <a:off x="7304111" y="5816422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i="1" dirty="0"/>
              <a:t>……</a:t>
            </a:r>
            <a:endParaRPr lang="zh-CN" altLang="en-US" sz="2000" b="1" i="1" dirty="0"/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22652717-4480-4647-84DC-5045A3755A28}"/>
              </a:ext>
            </a:extLst>
          </p:cNvPr>
          <p:cNvSpPr/>
          <p:nvPr/>
        </p:nvSpPr>
        <p:spPr>
          <a:xfrm>
            <a:off x="8132819" y="5803969"/>
            <a:ext cx="604585" cy="66523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400" dirty="0"/>
              <a:t>e’</a:t>
            </a:r>
            <a:endParaRPr lang="zh-CN" altLang="en-US" sz="2400" dirty="0"/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BDE0E194-DC7D-4C7F-8D2B-7C35B0CE79A2}"/>
              </a:ext>
            </a:extLst>
          </p:cNvPr>
          <p:cNvSpPr txBox="1"/>
          <p:nvPr/>
        </p:nvSpPr>
        <p:spPr>
          <a:xfrm>
            <a:off x="8898123" y="5816422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i="1" dirty="0"/>
              <a:t>……</a:t>
            </a:r>
            <a:endParaRPr lang="zh-CN" altLang="en-US" sz="2000" b="1" i="1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01473500-4449-4EB4-BD11-8D7217E1E98B}"/>
              </a:ext>
            </a:extLst>
          </p:cNvPr>
          <p:cNvSpPr/>
          <p:nvPr/>
        </p:nvSpPr>
        <p:spPr>
          <a:xfrm>
            <a:off x="6921838" y="2579615"/>
            <a:ext cx="46811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000000"/>
                </a:solidFill>
                <a:latin typeface="NimbusRomNo9L-Regu"/>
              </a:rPr>
              <a:t>According to assumption, leaders between Term </a:t>
            </a:r>
            <a:r>
              <a:rPr lang="en-US" altLang="zh-CN" dirty="0">
                <a:solidFill>
                  <a:srgbClr val="000000"/>
                </a:solidFill>
                <a:latin typeface="NimbusRomNo9L-ReguItal"/>
              </a:rPr>
              <a:t>T </a:t>
            </a:r>
            <a:r>
              <a:rPr lang="en-US" altLang="zh-CN" dirty="0">
                <a:solidFill>
                  <a:srgbClr val="000000"/>
                </a:solidFill>
                <a:latin typeface="NimbusRomNo9L-Regu"/>
              </a:rPr>
              <a:t>and Term </a:t>
            </a:r>
            <a:r>
              <a:rPr lang="en-US" altLang="zh-CN" dirty="0">
                <a:solidFill>
                  <a:srgbClr val="000000"/>
                </a:solidFill>
                <a:latin typeface="NimbusRomNo9L-ReguItal"/>
              </a:rPr>
              <a:t>U </a:t>
            </a:r>
            <a:r>
              <a:rPr lang="en-US" altLang="zh-CN" dirty="0">
                <a:solidFill>
                  <a:srgbClr val="000000"/>
                </a:solidFill>
                <a:latin typeface="NimbusRomNo9L-Regu"/>
              </a:rPr>
              <a:t>had </a:t>
            </a:r>
            <a:r>
              <a:rPr lang="en-US" altLang="zh-CN" dirty="0">
                <a:solidFill>
                  <a:srgbClr val="000000"/>
                </a:solidFill>
                <a:latin typeface="NimbusRomNo9L-MediItal"/>
              </a:rPr>
              <a:t>e </a:t>
            </a:r>
            <a:r>
              <a:rPr lang="en-US" altLang="zh-CN" dirty="0">
                <a:solidFill>
                  <a:srgbClr val="000000"/>
                </a:solidFill>
                <a:latin typeface="NimbusRomNo9L-Regu"/>
              </a:rPr>
              <a:t>at the time of their own elections, and </a:t>
            </a:r>
            <a:r>
              <a:rPr lang="en-US" altLang="zh-CN" dirty="0">
                <a:solidFill>
                  <a:srgbClr val="000000"/>
                </a:solidFill>
                <a:latin typeface="NimbusRomNo9L-MediItal"/>
              </a:rPr>
              <a:t>e </a:t>
            </a:r>
            <a:r>
              <a:rPr lang="en-US" altLang="zh-CN" dirty="0">
                <a:solidFill>
                  <a:srgbClr val="000000"/>
                </a:solidFill>
                <a:latin typeface="NimbusRomNo9L-Regu"/>
              </a:rPr>
              <a:t>was never deleted in</a:t>
            </a:r>
            <a:r>
              <a:rPr lang="zh-CN" altLang="en-US" dirty="0">
                <a:solidFill>
                  <a:srgbClr val="000000"/>
                </a:solidFill>
                <a:latin typeface="NimbusRomNo9L-Regu"/>
              </a:rPr>
              <a:t> </a:t>
            </a:r>
            <a:r>
              <a:rPr lang="en-US" altLang="zh-CN" dirty="0" err="1">
                <a:solidFill>
                  <a:srgbClr val="000000"/>
                </a:solidFill>
                <a:latin typeface="NimbusRomNo9L-ReguItal"/>
              </a:rPr>
              <a:t>LeaderPre</a:t>
            </a:r>
            <a:r>
              <a:rPr lang="en-US" altLang="zh-CN" dirty="0">
                <a:solidFill>
                  <a:srgbClr val="000000"/>
                </a:solidFill>
                <a:latin typeface="NimbusRomNo9L-ReguItal"/>
              </a:rPr>
              <a:t>.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77011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9" grpId="0"/>
      <p:bldP spid="30" grpId="0" animBg="1"/>
      <p:bldP spid="31" grpId="0"/>
      <p:bldP spid="33" grpId="0" animBg="1"/>
      <p:bldP spid="34" grpId="0"/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BB24EBF-DB87-AD4C-94DB-73C9A766E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8797"/>
            <a:ext cx="10515600" cy="688515"/>
          </a:xfrm>
        </p:spPr>
        <p:txBody>
          <a:bodyPr>
            <a:normAutofit/>
          </a:bodyPr>
          <a:lstStyle/>
          <a:p>
            <a:r>
              <a:rPr kumimoji="1" lang="en-US" altLang="zh-CN" b="0" dirty="0"/>
              <a:t>Proof of LCP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4F71546-FFC5-4040-A093-B1C57780A5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en-US" altLang="zh-CN" b="0" strike="sngStrike" dirty="0" err="1"/>
              <a:t>LeaderU</a:t>
            </a:r>
            <a:r>
              <a:rPr kumimoji="1" lang="en-US" altLang="zh-CN" b="0" strike="sngStrike" dirty="0"/>
              <a:t> does not have e at the time of its election;</a:t>
            </a:r>
          </a:p>
          <a:p>
            <a:pPr marL="0" indent="0">
              <a:buNone/>
            </a:pPr>
            <a:endParaRPr kumimoji="1" lang="en-US" altLang="zh-CN" b="0" strike="sngStrike" dirty="0"/>
          </a:p>
          <a:p>
            <a:r>
              <a:rPr kumimoji="1" lang="en-US" altLang="zh-CN" b="0" dirty="0"/>
              <a:t>e is deleted in </a:t>
            </a:r>
            <a:r>
              <a:rPr kumimoji="1" lang="en-US" altLang="zh-CN" b="0" dirty="0" err="1"/>
              <a:t>LeaderPre</a:t>
            </a:r>
            <a:r>
              <a:rPr kumimoji="1" lang="en-US" altLang="zh-CN" b="0" dirty="0"/>
              <a:t> by </a:t>
            </a:r>
            <a:r>
              <a:rPr kumimoji="1" lang="en-US" altLang="zh-CN" b="0" dirty="0" err="1"/>
              <a:t>LeaderU</a:t>
            </a:r>
            <a:r>
              <a:rPr kumimoji="1" lang="en-US" altLang="zh-CN" b="0" dirty="0"/>
              <a:t>;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01A6D47E-5CDA-4149-BACA-72BB2F7E1BE0}"/>
              </a:ext>
            </a:extLst>
          </p:cNvPr>
          <p:cNvSpPr txBox="1"/>
          <p:nvPr/>
        </p:nvSpPr>
        <p:spPr>
          <a:xfrm>
            <a:off x="1224454" y="4039954"/>
            <a:ext cx="10967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i="1" dirty="0" err="1"/>
              <a:t>LeaderU</a:t>
            </a:r>
            <a:endParaRPr lang="zh-CN" altLang="en-US" sz="2000" i="1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8CCC0C00-9DB5-48F2-A8F4-23D4C787166F}"/>
              </a:ext>
            </a:extLst>
          </p:cNvPr>
          <p:cNvSpPr/>
          <p:nvPr/>
        </p:nvSpPr>
        <p:spPr>
          <a:xfrm>
            <a:off x="2567011" y="3994769"/>
            <a:ext cx="575954" cy="63373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400" dirty="0"/>
              <a:t>1</a:t>
            </a:r>
            <a:endParaRPr lang="zh-CN" altLang="en-US" sz="2400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1247F14D-850A-4D2B-AA82-C63075F45D1A}"/>
              </a:ext>
            </a:extLst>
          </p:cNvPr>
          <p:cNvSpPr txBox="1"/>
          <p:nvPr/>
        </p:nvSpPr>
        <p:spPr>
          <a:xfrm>
            <a:off x="3237261" y="3994769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i="1" dirty="0"/>
              <a:t>……</a:t>
            </a:r>
            <a:endParaRPr lang="zh-CN" altLang="en-US" sz="2000" b="1" i="1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A091624A-D11B-4ADA-B5BE-EB1587DB6E1C}"/>
              </a:ext>
            </a:extLst>
          </p:cNvPr>
          <p:cNvSpPr/>
          <p:nvPr/>
        </p:nvSpPr>
        <p:spPr>
          <a:xfrm>
            <a:off x="4065969" y="3982316"/>
            <a:ext cx="604585" cy="66523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400" dirty="0"/>
              <a:t>e’’</a:t>
            </a:r>
            <a:endParaRPr lang="zh-CN" altLang="en-US" sz="2400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B3D41CB5-9EF1-45D5-B704-6035E614E837}"/>
              </a:ext>
            </a:extLst>
          </p:cNvPr>
          <p:cNvSpPr txBox="1"/>
          <p:nvPr/>
        </p:nvSpPr>
        <p:spPr>
          <a:xfrm>
            <a:off x="4831273" y="3994769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i="1" dirty="0"/>
              <a:t>……</a:t>
            </a:r>
            <a:endParaRPr lang="zh-CN" altLang="en-US" sz="2000" b="1" i="1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A7EEFAAF-6498-4D13-830A-22283D3447A6}"/>
              </a:ext>
            </a:extLst>
          </p:cNvPr>
          <p:cNvSpPr txBox="1"/>
          <p:nvPr/>
        </p:nvSpPr>
        <p:spPr>
          <a:xfrm>
            <a:off x="6358302" y="3834580"/>
            <a:ext cx="426937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i="1" dirty="0"/>
              <a:t>Not the same e’ in last page!</a:t>
            </a:r>
          </a:p>
          <a:p>
            <a:r>
              <a:rPr lang="en-US" altLang="zh-CN" sz="2800" i="1" dirty="0"/>
              <a:t>e’’ represents entry e or</a:t>
            </a:r>
          </a:p>
          <a:p>
            <a:r>
              <a:rPr lang="en-US" altLang="zh-CN" sz="2800" i="1" dirty="0"/>
              <a:t>an entry before e</a:t>
            </a:r>
            <a:endParaRPr lang="zh-CN" alt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1716035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BB24EBF-DB87-AD4C-94DB-73C9A766E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8797"/>
            <a:ext cx="10515600" cy="688515"/>
          </a:xfrm>
        </p:spPr>
        <p:txBody>
          <a:bodyPr>
            <a:normAutofit/>
          </a:bodyPr>
          <a:lstStyle/>
          <a:p>
            <a:r>
              <a:rPr kumimoji="1" lang="en-US" altLang="zh-CN" b="0" dirty="0"/>
              <a:t>Proof of LCP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4F71546-FFC5-4040-A093-B1C57780A5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en-US" altLang="zh-CN" b="0" dirty="0"/>
              <a:t>e is deleted in </a:t>
            </a:r>
            <a:r>
              <a:rPr kumimoji="1" lang="en-US" altLang="zh-CN" b="0" dirty="0" err="1"/>
              <a:t>LeaderPre</a:t>
            </a:r>
            <a:r>
              <a:rPr kumimoji="1" lang="en-US" altLang="zh-CN" b="0" dirty="0"/>
              <a:t> by </a:t>
            </a:r>
            <a:r>
              <a:rPr kumimoji="1" lang="en-US" altLang="zh-CN" b="0" dirty="0" err="1"/>
              <a:t>LeaderU</a:t>
            </a:r>
            <a:r>
              <a:rPr kumimoji="1" lang="en-US" altLang="zh-CN" b="0" dirty="0"/>
              <a:t>;</a:t>
            </a:r>
          </a:p>
        </p:txBody>
      </p:sp>
      <p:sp>
        <p:nvSpPr>
          <p:cNvPr id="46" name="圆角矩形 6">
            <a:extLst>
              <a:ext uri="{FF2B5EF4-FFF2-40B4-BE49-F238E27FC236}">
                <a16:creationId xmlns:a16="http://schemas.microsoft.com/office/drawing/2014/main" id="{8788B7D2-BFB8-48D1-872B-FF8C964AC150}"/>
              </a:ext>
            </a:extLst>
          </p:cNvPr>
          <p:cNvSpPr/>
          <p:nvPr/>
        </p:nvSpPr>
        <p:spPr>
          <a:xfrm>
            <a:off x="5348533" y="3148340"/>
            <a:ext cx="719191" cy="71919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47" name="圆角矩形 6">
            <a:extLst>
              <a:ext uri="{FF2B5EF4-FFF2-40B4-BE49-F238E27FC236}">
                <a16:creationId xmlns:a16="http://schemas.microsoft.com/office/drawing/2014/main" id="{500C6997-2F2F-4D60-A14E-6BFA2A02D8D8}"/>
              </a:ext>
            </a:extLst>
          </p:cNvPr>
          <p:cNvSpPr/>
          <p:nvPr/>
        </p:nvSpPr>
        <p:spPr>
          <a:xfrm>
            <a:off x="6196898" y="3160999"/>
            <a:ext cx="719191" cy="71919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48" name="圆角矩形 6">
            <a:extLst>
              <a:ext uri="{FF2B5EF4-FFF2-40B4-BE49-F238E27FC236}">
                <a16:creationId xmlns:a16="http://schemas.microsoft.com/office/drawing/2014/main" id="{444886F4-4587-499C-BBEF-EE7AC6CE2EC5}"/>
              </a:ext>
            </a:extLst>
          </p:cNvPr>
          <p:cNvSpPr/>
          <p:nvPr/>
        </p:nvSpPr>
        <p:spPr>
          <a:xfrm>
            <a:off x="7054218" y="3148340"/>
            <a:ext cx="719191" cy="71919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49" name="圆角矩形 3">
            <a:extLst>
              <a:ext uri="{FF2B5EF4-FFF2-40B4-BE49-F238E27FC236}">
                <a16:creationId xmlns:a16="http://schemas.microsoft.com/office/drawing/2014/main" id="{E1286734-3135-41BD-A85F-7CFD8E6D923B}"/>
              </a:ext>
            </a:extLst>
          </p:cNvPr>
          <p:cNvSpPr/>
          <p:nvPr/>
        </p:nvSpPr>
        <p:spPr>
          <a:xfrm>
            <a:off x="1938913" y="3160999"/>
            <a:ext cx="719191" cy="71919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e'</a:t>
            </a:r>
            <a:endParaRPr kumimoji="1" lang="zh-CN" altLang="en-US" dirty="0"/>
          </a:p>
        </p:txBody>
      </p:sp>
      <p:sp>
        <p:nvSpPr>
          <p:cNvPr id="50" name="圆角矩形 4">
            <a:extLst>
              <a:ext uri="{FF2B5EF4-FFF2-40B4-BE49-F238E27FC236}">
                <a16:creationId xmlns:a16="http://schemas.microsoft.com/office/drawing/2014/main" id="{0F041A0C-ADAA-4A4A-9A59-07AA81B40C61}"/>
              </a:ext>
            </a:extLst>
          </p:cNvPr>
          <p:cNvSpPr/>
          <p:nvPr/>
        </p:nvSpPr>
        <p:spPr>
          <a:xfrm>
            <a:off x="2803437" y="3160999"/>
            <a:ext cx="719191" cy="71919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/>
              <a:t>e'</a:t>
            </a:r>
            <a:endParaRPr kumimoji="1" lang="zh-CN" altLang="en-US" dirty="0"/>
          </a:p>
        </p:txBody>
      </p:sp>
      <p:sp>
        <p:nvSpPr>
          <p:cNvPr id="51" name="圆角矩形 5">
            <a:extLst>
              <a:ext uri="{FF2B5EF4-FFF2-40B4-BE49-F238E27FC236}">
                <a16:creationId xmlns:a16="http://schemas.microsoft.com/office/drawing/2014/main" id="{43717874-D621-46A8-B9ED-03F17CAF8594}"/>
              </a:ext>
            </a:extLst>
          </p:cNvPr>
          <p:cNvSpPr/>
          <p:nvPr/>
        </p:nvSpPr>
        <p:spPr>
          <a:xfrm>
            <a:off x="3635644" y="3154670"/>
            <a:ext cx="719191" cy="71919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en-US" altLang="zh-CN" dirty="0"/>
              <a:t>e'</a:t>
            </a:r>
            <a:endParaRPr kumimoji="1" lang="zh-CN" altLang="en-US" dirty="0"/>
          </a:p>
        </p:txBody>
      </p:sp>
      <p:sp>
        <p:nvSpPr>
          <p:cNvPr id="52" name="圆角矩形 6">
            <a:extLst>
              <a:ext uri="{FF2B5EF4-FFF2-40B4-BE49-F238E27FC236}">
                <a16:creationId xmlns:a16="http://schemas.microsoft.com/office/drawing/2014/main" id="{45203D2A-5FC4-46D6-BD00-CFC050C8A829}"/>
              </a:ext>
            </a:extLst>
          </p:cNvPr>
          <p:cNvSpPr/>
          <p:nvPr/>
        </p:nvSpPr>
        <p:spPr>
          <a:xfrm>
            <a:off x="4500168" y="3154670"/>
            <a:ext cx="719191" cy="71919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e'</a:t>
            </a:r>
            <a:endParaRPr kumimoji="1" lang="zh-CN" altLang="en-US" dirty="0"/>
          </a:p>
        </p:txBody>
      </p:sp>
      <p:sp>
        <p:nvSpPr>
          <p:cNvPr id="53" name="左大括号 52">
            <a:extLst>
              <a:ext uri="{FF2B5EF4-FFF2-40B4-BE49-F238E27FC236}">
                <a16:creationId xmlns:a16="http://schemas.microsoft.com/office/drawing/2014/main" id="{B7508A3F-1111-4F32-8BE9-DE1F7C147328}"/>
              </a:ext>
            </a:extLst>
          </p:cNvPr>
          <p:cNvSpPr/>
          <p:nvPr/>
        </p:nvSpPr>
        <p:spPr>
          <a:xfrm rot="5400000">
            <a:off x="3563544" y="1245743"/>
            <a:ext cx="265011" cy="3251289"/>
          </a:xfrm>
          <a:prstGeom prst="leftBrac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4" name="左大括号 53">
            <a:extLst>
              <a:ext uri="{FF2B5EF4-FFF2-40B4-BE49-F238E27FC236}">
                <a16:creationId xmlns:a16="http://schemas.microsoft.com/office/drawing/2014/main" id="{524C1628-FC30-43E8-B886-DE5FDD782161}"/>
              </a:ext>
            </a:extLst>
          </p:cNvPr>
          <p:cNvSpPr/>
          <p:nvPr/>
        </p:nvSpPr>
        <p:spPr>
          <a:xfrm rot="16200000">
            <a:off x="6170699" y="2687959"/>
            <a:ext cx="158814" cy="3251286"/>
          </a:xfrm>
          <a:prstGeom prst="leftBrac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5" name="文本框 54">
            <a:extLst>
              <a:ext uri="{FF2B5EF4-FFF2-40B4-BE49-F238E27FC236}">
                <a16:creationId xmlns:a16="http://schemas.microsoft.com/office/drawing/2014/main" id="{53F822E7-198E-4A56-8AFA-E118923F33A8}"/>
              </a:ext>
            </a:extLst>
          </p:cNvPr>
          <p:cNvSpPr txBox="1"/>
          <p:nvPr/>
        </p:nvSpPr>
        <p:spPr>
          <a:xfrm>
            <a:off x="2619150" y="2232204"/>
            <a:ext cx="2342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zh-CN" dirty="0"/>
              <a:t>F+1(</a:t>
            </a:r>
            <a:r>
              <a:rPr kumimoji="1" lang="en-US" altLang="zh-CN" dirty="0" err="1"/>
              <a:t>LeaderT</a:t>
            </a:r>
            <a:r>
              <a:rPr kumimoji="1" lang="en-US" altLang="zh-CN" dirty="0"/>
              <a:t> replicate)</a:t>
            </a:r>
            <a:endParaRPr kumimoji="1" lang="zh-CN" altLang="en-US" dirty="0"/>
          </a:p>
        </p:txBody>
      </p:sp>
      <p:sp>
        <p:nvSpPr>
          <p:cNvPr id="56" name="文本框 55">
            <a:extLst>
              <a:ext uri="{FF2B5EF4-FFF2-40B4-BE49-F238E27FC236}">
                <a16:creationId xmlns:a16="http://schemas.microsoft.com/office/drawing/2014/main" id="{68445E61-44E2-4DC9-A967-7591DA927453}"/>
              </a:ext>
            </a:extLst>
          </p:cNvPr>
          <p:cNvSpPr txBox="1"/>
          <p:nvPr/>
        </p:nvSpPr>
        <p:spPr>
          <a:xfrm>
            <a:off x="5971023" y="4589258"/>
            <a:ext cx="558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zh-CN" dirty="0"/>
              <a:t>F+1</a:t>
            </a:r>
            <a:endParaRPr kumimoji="1" lang="zh-CN" altLang="en-US" dirty="0"/>
          </a:p>
        </p:txBody>
      </p:sp>
      <p:sp>
        <p:nvSpPr>
          <p:cNvPr id="57" name="文本框 56">
            <a:extLst>
              <a:ext uri="{FF2B5EF4-FFF2-40B4-BE49-F238E27FC236}">
                <a16:creationId xmlns:a16="http://schemas.microsoft.com/office/drawing/2014/main" id="{1E20224B-641C-402A-A990-0FC3BBE08CDD}"/>
              </a:ext>
            </a:extLst>
          </p:cNvPr>
          <p:cNvSpPr txBox="1"/>
          <p:nvPr/>
        </p:nvSpPr>
        <p:spPr>
          <a:xfrm>
            <a:off x="4049165" y="5382553"/>
            <a:ext cx="35191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i="1" dirty="0"/>
              <a:t>e’ is complete copy of e</a:t>
            </a:r>
            <a:endParaRPr lang="zh-CN" alt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727332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BB24EBF-DB87-AD4C-94DB-73C9A766E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8797"/>
            <a:ext cx="10515600" cy="688515"/>
          </a:xfrm>
        </p:spPr>
        <p:txBody>
          <a:bodyPr>
            <a:normAutofit/>
          </a:bodyPr>
          <a:lstStyle/>
          <a:p>
            <a:r>
              <a:rPr lang="en-US" altLang="zh-CN" dirty="0"/>
              <a:t>Motivation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4F71546-FFC5-4040-A093-B1C57780A5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en-US" altLang="zh-CN" dirty="0"/>
          </a:p>
          <a:p>
            <a:endParaRPr kumimoji="1" lang="en-US" altLang="zh-CN" dirty="0"/>
          </a:p>
          <a:p>
            <a:endParaRPr kumimoji="1" lang="en-US" altLang="zh-CN" dirty="0"/>
          </a:p>
          <a:p>
            <a:r>
              <a:rPr lang="en" altLang="zh-CN" dirty="0"/>
              <a:t>Reduce Storage Cost and Network Cost</a:t>
            </a:r>
            <a:r>
              <a:rPr lang="zh-CN" altLang="en-US" dirty="0"/>
              <a:t>！！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3645321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BB24EBF-DB87-AD4C-94DB-73C9A766E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8797"/>
            <a:ext cx="10515600" cy="688515"/>
          </a:xfrm>
        </p:spPr>
        <p:txBody>
          <a:bodyPr>
            <a:normAutofit/>
          </a:bodyPr>
          <a:lstStyle/>
          <a:p>
            <a:r>
              <a:rPr kumimoji="1" lang="en-US" altLang="zh-CN" b="0" dirty="0"/>
              <a:t>Proof of LCP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4F71546-FFC5-4040-A093-B1C57780A5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en-US" altLang="zh-CN" b="0" dirty="0"/>
              <a:t>e is deleted in </a:t>
            </a:r>
            <a:r>
              <a:rPr kumimoji="1" lang="en-US" altLang="zh-CN" b="0" dirty="0" err="1"/>
              <a:t>LeaderPre</a:t>
            </a:r>
            <a:r>
              <a:rPr kumimoji="1" lang="en-US" altLang="zh-CN" b="0" dirty="0"/>
              <a:t> by </a:t>
            </a:r>
            <a:r>
              <a:rPr kumimoji="1" lang="en-US" altLang="zh-CN" b="0" dirty="0" err="1"/>
              <a:t>LeaderU</a:t>
            </a:r>
            <a:r>
              <a:rPr kumimoji="1" lang="en-US" altLang="zh-CN" b="0" dirty="0"/>
              <a:t>;</a:t>
            </a:r>
          </a:p>
        </p:txBody>
      </p:sp>
      <p:sp>
        <p:nvSpPr>
          <p:cNvPr id="46" name="圆角矩形 6">
            <a:extLst>
              <a:ext uri="{FF2B5EF4-FFF2-40B4-BE49-F238E27FC236}">
                <a16:creationId xmlns:a16="http://schemas.microsoft.com/office/drawing/2014/main" id="{8788B7D2-BFB8-48D1-872B-FF8C964AC150}"/>
              </a:ext>
            </a:extLst>
          </p:cNvPr>
          <p:cNvSpPr/>
          <p:nvPr/>
        </p:nvSpPr>
        <p:spPr>
          <a:xfrm>
            <a:off x="5698519" y="3176120"/>
            <a:ext cx="719191" cy="71919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/>
              <a:t>e'</a:t>
            </a:r>
            <a:endParaRPr kumimoji="1" lang="zh-CN" altLang="en-US" dirty="0"/>
          </a:p>
        </p:txBody>
      </p:sp>
      <p:sp>
        <p:nvSpPr>
          <p:cNvPr id="47" name="圆角矩形 6">
            <a:extLst>
              <a:ext uri="{FF2B5EF4-FFF2-40B4-BE49-F238E27FC236}">
                <a16:creationId xmlns:a16="http://schemas.microsoft.com/office/drawing/2014/main" id="{500C6997-2F2F-4D60-A14E-6BFA2A02D8D8}"/>
              </a:ext>
            </a:extLst>
          </p:cNvPr>
          <p:cNvSpPr/>
          <p:nvPr/>
        </p:nvSpPr>
        <p:spPr>
          <a:xfrm>
            <a:off x="6546884" y="3188779"/>
            <a:ext cx="719191" cy="71919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/>
              <a:t>e'</a:t>
            </a:r>
            <a:endParaRPr kumimoji="1" lang="zh-CN" altLang="en-US" dirty="0"/>
          </a:p>
        </p:txBody>
      </p:sp>
      <p:sp>
        <p:nvSpPr>
          <p:cNvPr id="48" name="圆角矩形 6">
            <a:extLst>
              <a:ext uri="{FF2B5EF4-FFF2-40B4-BE49-F238E27FC236}">
                <a16:creationId xmlns:a16="http://schemas.microsoft.com/office/drawing/2014/main" id="{444886F4-4587-499C-BBEF-EE7AC6CE2EC5}"/>
              </a:ext>
            </a:extLst>
          </p:cNvPr>
          <p:cNvSpPr/>
          <p:nvPr/>
        </p:nvSpPr>
        <p:spPr>
          <a:xfrm>
            <a:off x="7404204" y="3176120"/>
            <a:ext cx="719191" cy="71919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49" name="圆角矩形 3">
            <a:extLst>
              <a:ext uri="{FF2B5EF4-FFF2-40B4-BE49-F238E27FC236}">
                <a16:creationId xmlns:a16="http://schemas.microsoft.com/office/drawing/2014/main" id="{E1286734-3135-41BD-A85F-7CFD8E6D923B}"/>
              </a:ext>
            </a:extLst>
          </p:cNvPr>
          <p:cNvSpPr/>
          <p:nvPr/>
        </p:nvSpPr>
        <p:spPr>
          <a:xfrm>
            <a:off x="2288899" y="3188779"/>
            <a:ext cx="719191" cy="71919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e'</a:t>
            </a:r>
            <a:endParaRPr kumimoji="1" lang="zh-CN" altLang="en-US" dirty="0"/>
          </a:p>
        </p:txBody>
      </p:sp>
      <p:sp>
        <p:nvSpPr>
          <p:cNvPr id="50" name="圆角矩形 4">
            <a:extLst>
              <a:ext uri="{FF2B5EF4-FFF2-40B4-BE49-F238E27FC236}">
                <a16:creationId xmlns:a16="http://schemas.microsoft.com/office/drawing/2014/main" id="{0F041A0C-ADAA-4A4A-9A59-07AA81B40C61}"/>
              </a:ext>
            </a:extLst>
          </p:cNvPr>
          <p:cNvSpPr/>
          <p:nvPr/>
        </p:nvSpPr>
        <p:spPr>
          <a:xfrm>
            <a:off x="3153423" y="3188779"/>
            <a:ext cx="719191" cy="71919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/>
              <a:t>e'</a:t>
            </a:r>
            <a:endParaRPr kumimoji="1" lang="zh-CN" altLang="en-US" dirty="0"/>
          </a:p>
        </p:txBody>
      </p:sp>
      <p:sp>
        <p:nvSpPr>
          <p:cNvPr id="51" name="圆角矩形 5">
            <a:extLst>
              <a:ext uri="{FF2B5EF4-FFF2-40B4-BE49-F238E27FC236}">
                <a16:creationId xmlns:a16="http://schemas.microsoft.com/office/drawing/2014/main" id="{43717874-D621-46A8-B9ED-03F17CAF8594}"/>
              </a:ext>
            </a:extLst>
          </p:cNvPr>
          <p:cNvSpPr/>
          <p:nvPr/>
        </p:nvSpPr>
        <p:spPr>
          <a:xfrm>
            <a:off x="3985630" y="3182450"/>
            <a:ext cx="719191" cy="71919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en-US" altLang="zh-CN" dirty="0"/>
              <a:t>e'</a:t>
            </a:r>
            <a:endParaRPr kumimoji="1" lang="zh-CN" altLang="en-US" dirty="0"/>
          </a:p>
        </p:txBody>
      </p:sp>
      <p:sp>
        <p:nvSpPr>
          <p:cNvPr id="52" name="圆角矩形 6">
            <a:extLst>
              <a:ext uri="{FF2B5EF4-FFF2-40B4-BE49-F238E27FC236}">
                <a16:creationId xmlns:a16="http://schemas.microsoft.com/office/drawing/2014/main" id="{45203D2A-5FC4-46D6-BD00-CFC050C8A829}"/>
              </a:ext>
            </a:extLst>
          </p:cNvPr>
          <p:cNvSpPr/>
          <p:nvPr/>
        </p:nvSpPr>
        <p:spPr>
          <a:xfrm>
            <a:off x="4850154" y="3182450"/>
            <a:ext cx="719191" cy="71919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e'</a:t>
            </a:r>
            <a:endParaRPr kumimoji="1" lang="zh-CN" altLang="en-US" dirty="0"/>
          </a:p>
        </p:txBody>
      </p:sp>
      <p:sp>
        <p:nvSpPr>
          <p:cNvPr id="53" name="左大括号 52">
            <a:extLst>
              <a:ext uri="{FF2B5EF4-FFF2-40B4-BE49-F238E27FC236}">
                <a16:creationId xmlns:a16="http://schemas.microsoft.com/office/drawing/2014/main" id="{B7508A3F-1111-4F32-8BE9-DE1F7C147328}"/>
              </a:ext>
            </a:extLst>
          </p:cNvPr>
          <p:cNvSpPr/>
          <p:nvPr/>
        </p:nvSpPr>
        <p:spPr>
          <a:xfrm rot="5400000">
            <a:off x="4609312" y="489655"/>
            <a:ext cx="365504" cy="4948022"/>
          </a:xfrm>
          <a:prstGeom prst="leftBrace">
            <a:avLst>
              <a:gd name="adj1" fmla="val 0"/>
              <a:gd name="adj2" fmla="val 48828"/>
            </a:avLst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4" name="左大括号 53">
            <a:extLst>
              <a:ext uri="{FF2B5EF4-FFF2-40B4-BE49-F238E27FC236}">
                <a16:creationId xmlns:a16="http://schemas.microsoft.com/office/drawing/2014/main" id="{524C1628-FC30-43E8-B886-DE5FDD782161}"/>
              </a:ext>
            </a:extLst>
          </p:cNvPr>
          <p:cNvSpPr/>
          <p:nvPr/>
        </p:nvSpPr>
        <p:spPr>
          <a:xfrm rot="16200000">
            <a:off x="6418349" y="2729991"/>
            <a:ext cx="158814" cy="3251286"/>
          </a:xfrm>
          <a:prstGeom prst="leftBrac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5" name="文本框 54">
            <a:extLst>
              <a:ext uri="{FF2B5EF4-FFF2-40B4-BE49-F238E27FC236}">
                <a16:creationId xmlns:a16="http://schemas.microsoft.com/office/drawing/2014/main" id="{53F822E7-198E-4A56-8AFA-E118923F33A8}"/>
              </a:ext>
            </a:extLst>
          </p:cNvPr>
          <p:cNvSpPr txBox="1"/>
          <p:nvPr/>
        </p:nvSpPr>
        <p:spPr>
          <a:xfrm>
            <a:off x="3591735" y="2241885"/>
            <a:ext cx="2400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zh-CN" dirty="0" err="1"/>
              <a:t>F+k</a:t>
            </a:r>
            <a:r>
              <a:rPr kumimoji="1" lang="en-US" altLang="zh-CN" dirty="0"/>
              <a:t> (</a:t>
            </a:r>
            <a:r>
              <a:rPr kumimoji="1" lang="en-US" altLang="zh-CN" dirty="0" err="1"/>
              <a:t>LeaderT</a:t>
            </a:r>
            <a:r>
              <a:rPr kumimoji="1" lang="en-US" altLang="zh-CN" dirty="0"/>
              <a:t> replicate)</a:t>
            </a:r>
            <a:endParaRPr kumimoji="1" lang="zh-CN" altLang="en-US" dirty="0"/>
          </a:p>
        </p:txBody>
      </p:sp>
      <p:sp>
        <p:nvSpPr>
          <p:cNvPr id="56" name="文本框 55">
            <a:extLst>
              <a:ext uri="{FF2B5EF4-FFF2-40B4-BE49-F238E27FC236}">
                <a16:creationId xmlns:a16="http://schemas.microsoft.com/office/drawing/2014/main" id="{68445E61-44E2-4DC9-A967-7591DA927453}"/>
              </a:ext>
            </a:extLst>
          </p:cNvPr>
          <p:cNvSpPr txBox="1"/>
          <p:nvPr/>
        </p:nvSpPr>
        <p:spPr>
          <a:xfrm>
            <a:off x="6218673" y="4631290"/>
            <a:ext cx="558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zh-CN" dirty="0"/>
              <a:t>F+1</a:t>
            </a:r>
            <a:endParaRPr kumimoji="1" lang="zh-CN" altLang="en-US" dirty="0"/>
          </a:p>
        </p:txBody>
      </p:sp>
      <p:sp>
        <p:nvSpPr>
          <p:cNvPr id="57" name="文本框 56">
            <a:extLst>
              <a:ext uri="{FF2B5EF4-FFF2-40B4-BE49-F238E27FC236}">
                <a16:creationId xmlns:a16="http://schemas.microsoft.com/office/drawing/2014/main" id="{1E20224B-641C-402A-A990-0FC3BBE08CDD}"/>
              </a:ext>
            </a:extLst>
          </p:cNvPr>
          <p:cNvSpPr txBox="1"/>
          <p:nvPr/>
        </p:nvSpPr>
        <p:spPr>
          <a:xfrm>
            <a:off x="3858402" y="5564849"/>
            <a:ext cx="38702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i="1" dirty="0"/>
              <a:t>e’ is coded-fragments of e</a:t>
            </a:r>
            <a:endParaRPr lang="zh-CN" alt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47456868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BB24EBF-DB87-AD4C-94DB-73C9A766E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8797"/>
            <a:ext cx="10515600" cy="688515"/>
          </a:xfrm>
        </p:spPr>
        <p:txBody>
          <a:bodyPr>
            <a:normAutofit/>
          </a:bodyPr>
          <a:lstStyle/>
          <a:p>
            <a:r>
              <a:rPr lang="en-US" altLang="zh-CN" b="0" dirty="0"/>
              <a:t>Theorem 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4F71546-FFC5-4040-A093-B1C57780A5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zh-CN" b="0" dirty="0"/>
          </a:p>
          <a:p>
            <a:r>
              <a:rPr lang="en-US" altLang="zh-CN" b="0" dirty="0"/>
              <a:t>State Machine Safety Property: </a:t>
            </a:r>
          </a:p>
          <a:p>
            <a:pPr lvl="1"/>
            <a:r>
              <a:rPr lang="en-US" altLang="zh-CN" sz="2400" b="0" dirty="0"/>
              <a:t>If a server has applied a log entry at a given index to its state machine, no other server will ever apply a different log entry for the same index.</a:t>
            </a:r>
            <a:endParaRPr lang="zh-CN" altLang="en-US" sz="2400" b="0" dirty="0"/>
          </a:p>
          <a:p>
            <a:endParaRPr kumimoji="1"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08322626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Outline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>
                <a:solidFill>
                  <a:schemeClr val="accent3"/>
                </a:solidFill>
              </a:rPr>
              <a:t>Motivation</a:t>
            </a:r>
          </a:p>
          <a:p>
            <a:r>
              <a:rPr lang="en-US" altLang="zh-CN" dirty="0">
                <a:solidFill>
                  <a:schemeClr val="accent3"/>
                </a:solidFill>
              </a:rPr>
              <a:t>Background </a:t>
            </a:r>
          </a:p>
          <a:p>
            <a:r>
              <a:rPr lang="en-US" altLang="zh-CN" dirty="0">
                <a:solidFill>
                  <a:schemeClr val="accent3"/>
                </a:solidFill>
              </a:rPr>
              <a:t>Design and implementation</a:t>
            </a:r>
          </a:p>
          <a:p>
            <a:r>
              <a:rPr lang="en-US" altLang="zh-CN" dirty="0">
                <a:solidFill>
                  <a:schemeClr val="accent3"/>
                </a:solidFill>
              </a:rPr>
              <a:t>Safety Argument</a:t>
            </a:r>
          </a:p>
          <a:p>
            <a:r>
              <a:rPr lang="en-US" altLang="zh-CN" dirty="0"/>
              <a:t>Experiments and Evaluation</a:t>
            </a:r>
          </a:p>
          <a:p>
            <a:r>
              <a:rPr lang="en-US" altLang="zh-CN" dirty="0">
                <a:solidFill>
                  <a:schemeClr val="bg2">
                    <a:lumMod val="90000"/>
                  </a:schemeClr>
                </a:solidFill>
              </a:rPr>
              <a:t>Conclusion</a:t>
            </a:r>
            <a:endParaRPr lang="zh-CN" altLang="en-US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9C099-8673-48F8-A45A-DC7D246BC1B7}" type="datetime1">
              <a:rPr lang="zh-CN" altLang="en-US" smtClean="0"/>
              <a:t>2020/5/15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3272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animClr clrSpc="rgb" dir="cw">
                                      <p:cBhvr>
                                        <p:cTn id="7" dur="1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set>
                                      <p:cBhvr>
                                        <p:cTn id="8" dur="1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BB24EBF-DB87-AD4C-94DB-73C9A766E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8797"/>
            <a:ext cx="10515600" cy="688515"/>
          </a:xfrm>
        </p:spPr>
        <p:txBody>
          <a:bodyPr>
            <a:normAutofit/>
          </a:bodyPr>
          <a:lstStyle/>
          <a:p>
            <a:r>
              <a:rPr kumimoji="1" lang="en-US" altLang="zh-CN" dirty="0"/>
              <a:t>Performance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4F71546-FFC5-4040-A093-B1C57780A5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kumimoji="1" lang="en-US" altLang="zh-CN" dirty="0"/>
          </a:p>
          <a:p>
            <a:pPr marL="457200" lvl="1" indent="0">
              <a:buNone/>
            </a:pPr>
            <a:endParaRPr kumimoji="1" lang="en-US" altLang="zh-CN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58AF55DF-482E-7446-B2F8-D5A516C076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863" y="1809450"/>
            <a:ext cx="10426700" cy="37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29207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BB24EBF-DB87-AD4C-94DB-73C9A766E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8797"/>
            <a:ext cx="10515600" cy="688515"/>
          </a:xfrm>
        </p:spPr>
        <p:txBody>
          <a:bodyPr>
            <a:normAutofit/>
          </a:bodyPr>
          <a:lstStyle/>
          <a:p>
            <a:r>
              <a:rPr kumimoji="1" lang="en-US" altLang="zh-CN" dirty="0"/>
              <a:t>Latency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4F71546-FFC5-4040-A093-B1C57780A5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kumimoji="1" lang="en-US" altLang="zh-CN" dirty="0"/>
          </a:p>
          <a:p>
            <a:pPr marL="457200" lvl="1" indent="0">
              <a:buNone/>
            </a:pPr>
            <a:endParaRPr kumimoji="1" lang="en-US" altLang="zh-CN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81DF7D42-B141-4B94-8CD8-6E00FAACFC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650" y="1497325"/>
            <a:ext cx="11662700" cy="3962400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618BCB32-02BF-48C7-BA8E-489EDB7644A4}"/>
              </a:ext>
            </a:extLst>
          </p:cNvPr>
          <p:cNvSpPr/>
          <p:nvPr/>
        </p:nvSpPr>
        <p:spPr>
          <a:xfrm>
            <a:off x="2588185" y="5488300"/>
            <a:ext cx="10486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>
                <a:solidFill>
                  <a:srgbClr val="000000"/>
                </a:solidFill>
                <a:latin typeface="NimbusRomNo9L-ReguItal"/>
              </a:rPr>
              <a:t>N </a:t>
            </a:r>
            <a:r>
              <a:rPr lang="en-US" altLang="zh-CN" sz="3200" dirty="0">
                <a:solidFill>
                  <a:srgbClr val="000000"/>
                </a:solidFill>
                <a:latin typeface="CMR10"/>
              </a:rPr>
              <a:t>= </a:t>
            </a:r>
            <a:r>
              <a:rPr lang="en-US" altLang="zh-CN" sz="3200" dirty="0">
                <a:solidFill>
                  <a:srgbClr val="000000"/>
                </a:solidFill>
                <a:latin typeface="NimbusRomNo9L-Regu"/>
              </a:rPr>
              <a:t>5</a:t>
            </a:r>
            <a:endParaRPr lang="zh-CN" altLang="en-US" sz="3200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C4E85B90-C8F7-44FD-8B42-F23DFC9DFC23}"/>
              </a:ext>
            </a:extLst>
          </p:cNvPr>
          <p:cNvSpPr/>
          <p:nvPr/>
        </p:nvSpPr>
        <p:spPr>
          <a:xfrm>
            <a:off x="8836585" y="5501194"/>
            <a:ext cx="10486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>
                <a:solidFill>
                  <a:srgbClr val="000000"/>
                </a:solidFill>
                <a:latin typeface="NimbusRomNo9L-ReguItal"/>
              </a:rPr>
              <a:t>N </a:t>
            </a:r>
            <a:r>
              <a:rPr lang="en-US" altLang="zh-CN" sz="3200" dirty="0">
                <a:solidFill>
                  <a:srgbClr val="000000"/>
                </a:solidFill>
                <a:latin typeface="CMR10"/>
              </a:rPr>
              <a:t>= 7</a:t>
            </a:r>
            <a:endParaRPr lang="zh-CN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30942053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BB24EBF-DB87-AD4C-94DB-73C9A766E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8797"/>
            <a:ext cx="10515600" cy="688515"/>
          </a:xfrm>
        </p:spPr>
        <p:txBody>
          <a:bodyPr>
            <a:normAutofit/>
          </a:bodyPr>
          <a:lstStyle/>
          <a:p>
            <a:r>
              <a:rPr kumimoji="1" lang="en-US" altLang="zh-CN" dirty="0"/>
              <a:t>Throughput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4F71546-FFC5-4040-A093-B1C57780A5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kumimoji="1" lang="en-US" altLang="zh-CN" dirty="0"/>
          </a:p>
          <a:p>
            <a:pPr marL="457200" lvl="1" indent="0">
              <a:buNone/>
            </a:pPr>
            <a:endParaRPr kumimoji="1" lang="en-US" altLang="zh-CN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098ABE5D-3F5F-4B1F-A54D-561FA4C5AD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1" y="1605485"/>
            <a:ext cx="10515598" cy="3647030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E38662DD-23D3-4599-B024-C80BCA5669E9}"/>
              </a:ext>
            </a:extLst>
          </p:cNvPr>
          <p:cNvSpPr/>
          <p:nvPr/>
        </p:nvSpPr>
        <p:spPr>
          <a:xfrm>
            <a:off x="2588185" y="5488300"/>
            <a:ext cx="10486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>
                <a:solidFill>
                  <a:srgbClr val="000000"/>
                </a:solidFill>
                <a:latin typeface="NimbusRomNo9L-ReguItal"/>
              </a:rPr>
              <a:t>N </a:t>
            </a:r>
            <a:r>
              <a:rPr lang="en-US" altLang="zh-CN" sz="3200" dirty="0">
                <a:solidFill>
                  <a:srgbClr val="000000"/>
                </a:solidFill>
                <a:latin typeface="CMR10"/>
              </a:rPr>
              <a:t>= </a:t>
            </a:r>
            <a:r>
              <a:rPr lang="en-US" altLang="zh-CN" sz="3200" dirty="0">
                <a:solidFill>
                  <a:srgbClr val="000000"/>
                </a:solidFill>
                <a:latin typeface="NimbusRomNo9L-Regu"/>
              </a:rPr>
              <a:t>5</a:t>
            </a:r>
            <a:endParaRPr lang="zh-CN" altLang="en-US" sz="3200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EB5C22A3-5929-482D-BB66-5EDC26C04B4B}"/>
              </a:ext>
            </a:extLst>
          </p:cNvPr>
          <p:cNvSpPr/>
          <p:nvPr/>
        </p:nvSpPr>
        <p:spPr>
          <a:xfrm>
            <a:off x="8836585" y="5501194"/>
            <a:ext cx="10486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>
                <a:solidFill>
                  <a:srgbClr val="000000"/>
                </a:solidFill>
                <a:latin typeface="NimbusRomNo9L-ReguItal"/>
              </a:rPr>
              <a:t>N </a:t>
            </a:r>
            <a:r>
              <a:rPr lang="en-US" altLang="zh-CN" sz="3200" dirty="0">
                <a:solidFill>
                  <a:srgbClr val="000000"/>
                </a:solidFill>
                <a:latin typeface="CMR10"/>
              </a:rPr>
              <a:t>= 7</a:t>
            </a:r>
            <a:endParaRPr lang="zh-CN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46398958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BB24EBF-DB87-AD4C-94DB-73C9A766E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8797"/>
            <a:ext cx="10515600" cy="688515"/>
          </a:xfrm>
        </p:spPr>
        <p:txBody>
          <a:bodyPr>
            <a:normAutofit/>
          </a:bodyPr>
          <a:lstStyle/>
          <a:p>
            <a:r>
              <a:rPr kumimoji="1" lang="en-US" altLang="zh-CN" dirty="0"/>
              <a:t>Liveness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4F71546-FFC5-4040-A093-B1C57780A5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kumimoji="1" lang="en-US" altLang="zh-CN" dirty="0"/>
          </a:p>
          <a:p>
            <a:pPr marL="457200" lvl="1" indent="0">
              <a:buNone/>
            </a:pPr>
            <a:endParaRPr kumimoji="1" lang="en-US" altLang="zh-CN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CE240690-9BC4-4D75-B16E-B3EFAE7D69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549723"/>
            <a:ext cx="5193264" cy="4291354"/>
          </a:xfrm>
          <a:prstGeom prst="rect">
            <a:avLst/>
          </a:prstGeom>
        </p:spPr>
      </p:pic>
      <p:sp>
        <p:nvSpPr>
          <p:cNvPr id="9" name="内容占位符 2">
            <a:extLst>
              <a:ext uri="{FF2B5EF4-FFF2-40B4-BE49-F238E27FC236}">
                <a16:creationId xmlns:a16="http://schemas.microsoft.com/office/drawing/2014/main" id="{CE3EE1BF-166F-4EA0-950A-26884B4EF6E5}"/>
              </a:ext>
            </a:extLst>
          </p:cNvPr>
          <p:cNvSpPr txBox="1">
            <a:spLocks/>
          </p:cNvSpPr>
          <p:nvPr/>
        </p:nvSpPr>
        <p:spPr>
          <a:xfrm>
            <a:off x="6391274" y="1857375"/>
            <a:ext cx="5114925" cy="44719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b="1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b="1" kern="1200" baseline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1" kern="1200" baseline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 kern="1200" baseline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 kern="1200" baseline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zh-CN" b="0" dirty="0"/>
              <a:t>F=3, k=3, N=7</a:t>
            </a:r>
          </a:p>
          <a:p>
            <a:pPr marL="0" indent="0">
              <a:buFont typeface="Arial" panose="020B0604020202020204" pitchFamily="34" charset="0"/>
              <a:buNone/>
            </a:pPr>
            <a:endParaRPr kumimoji="1" lang="en-US" altLang="zh-CN" b="0" strike="sngStrike" dirty="0"/>
          </a:p>
          <a:p>
            <a:r>
              <a:rPr kumimoji="1" lang="en-US" altLang="zh-CN" b="0" dirty="0"/>
              <a:t>Coded-fragment Replication when n </a:t>
            </a:r>
            <a:r>
              <a:rPr lang="zh-CN" altLang="en-US" dirty="0"/>
              <a:t>≥ </a:t>
            </a:r>
            <a:r>
              <a:rPr lang="en-US" altLang="zh-CN" b="0" dirty="0" err="1"/>
              <a:t>F+k</a:t>
            </a:r>
            <a:r>
              <a:rPr lang="en-US" altLang="zh-CN" b="0" dirty="0"/>
              <a:t>=6</a:t>
            </a:r>
          </a:p>
          <a:p>
            <a:endParaRPr lang="en-US" altLang="zh-CN" b="0" dirty="0"/>
          </a:p>
          <a:p>
            <a:r>
              <a:rPr kumimoji="1" lang="en-US" altLang="zh-CN" b="0" dirty="0"/>
              <a:t>Complete-entry replication when n &lt; 6</a:t>
            </a:r>
            <a:endParaRPr lang="en-US" altLang="zh-CN" b="0" dirty="0"/>
          </a:p>
          <a:p>
            <a:endParaRPr kumimoji="1" lang="en-US" altLang="zh-CN" b="0" dirty="0"/>
          </a:p>
        </p:txBody>
      </p:sp>
    </p:spTree>
    <p:extLst>
      <p:ext uri="{BB962C8B-B14F-4D97-AF65-F5344CB8AC3E}">
        <p14:creationId xmlns:p14="http://schemas.microsoft.com/office/powerpoint/2010/main" val="185946913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BB24EBF-DB87-AD4C-94DB-73C9A766E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8797"/>
            <a:ext cx="10515600" cy="688515"/>
          </a:xfrm>
        </p:spPr>
        <p:txBody>
          <a:bodyPr>
            <a:normAutofit/>
          </a:bodyPr>
          <a:lstStyle/>
          <a:p>
            <a:r>
              <a:rPr kumimoji="1" lang="en-US" altLang="zh-CN" dirty="0"/>
              <a:t>Network Cost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4F71546-FFC5-4040-A093-B1C57780A5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kumimoji="1" lang="en-US" altLang="zh-CN" dirty="0"/>
          </a:p>
          <a:p>
            <a:pPr marL="457200" lvl="1" indent="0">
              <a:buNone/>
            </a:pPr>
            <a:endParaRPr kumimoji="1" lang="en-US" altLang="zh-CN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F6E6F6CE-88CD-4CB0-8DAA-88A87E16CC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425" y="1372497"/>
            <a:ext cx="5481172" cy="4645806"/>
          </a:xfrm>
          <a:prstGeom prst="rect">
            <a:avLst/>
          </a:prstGeom>
        </p:spPr>
      </p:pic>
      <p:sp>
        <p:nvSpPr>
          <p:cNvPr id="6" name="标题 1">
            <a:extLst>
              <a:ext uri="{FF2B5EF4-FFF2-40B4-BE49-F238E27FC236}">
                <a16:creationId xmlns:a16="http://schemas.microsoft.com/office/drawing/2014/main" id="{8A4E8BE2-346B-4E03-B8C6-F8487B44E1C8}"/>
              </a:ext>
            </a:extLst>
          </p:cNvPr>
          <p:cNvSpPr txBox="1">
            <a:spLocks/>
          </p:cNvSpPr>
          <p:nvPr/>
        </p:nvSpPr>
        <p:spPr>
          <a:xfrm>
            <a:off x="4338992" y="366662"/>
            <a:ext cx="10515600" cy="6885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baseline="0">
                <a:solidFill>
                  <a:srgbClr val="543795"/>
                </a:solidFill>
                <a:latin typeface="Gill Sans MT" panose="020B0502020104020203" pitchFamily="34" charset="0"/>
                <a:ea typeface="+mn-ea"/>
                <a:cs typeface="+mj-cs"/>
              </a:defRPr>
            </a:lvl1pPr>
          </a:lstStyle>
          <a:p>
            <a:r>
              <a:rPr kumimoji="1" lang="en-US" altLang="zh-CN" dirty="0"/>
              <a:t>&amp; Recovery Read</a:t>
            </a:r>
            <a:endParaRPr kumimoji="1" lang="zh-CN" altLang="en-US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C3F72CD8-2678-4AB2-B1D6-64F910FD1819}"/>
              </a:ext>
            </a:extLst>
          </p:cNvPr>
          <p:cNvSpPr txBox="1"/>
          <p:nvPr/>
        </p:nvSpPr>
        <p:spPr>
          <a:xfrm>
            <a:off x="6836708" y="3198167"/>
            <a:ext cx="306436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</a:rPr>
              <a:t>NOT THE SAME AS </a:t>
            </a:r>
          </a:p>
          <a:p>
            <a:r>
              <a:rPr lang="en-US" altLang="zh-CN" sz="2400" b="1" dirty="0">
                <a:solidFill>
                  <a:srgbClr val="FF0000"/>
                </a:solidFill>
              </a:rPr>
              <a:t>WE EXPECT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CE614A2A-C166-4AEE-BB0C-B8224D7377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507277"/>
            <a:ext cx="5537575" cy="4511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963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Outline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>
                <a:solidFill>
                  <a:schemeClr val="accent3"/>
                </a:solidFill>
              </a:rPr>
              <a:t>Motivation</a:t>
            </a:r>
          </a:p>
          <a:p>
            <a:r>
              <a:rPr lang="en-US" altLang="zh-CN" dirty="0">
                <a:solidFill>
                  <a:schemeClr val="accent3"/>
                </a:solidFill>
              </a:rPr>
              <a:t>Background </a:t>
            </a:r>
          </a:p>
          <a:p>
            <a:r>
              <a:rPr lang="en-US" altLang="zh-CN" dirty="0">
                <a:solidFill>
                  <a:schemeClr val="accent3"/>
                </a:solidFill>
              </a:rPr>
              <a:t>Design and implementation</a:t>
            </a:r>
          </a:p>
          <a:p>
            <a:r>
              <a:rPr lang="en-US" altLang="zh-CN" dirty="0">
                <a:solidFill>
                  <a:schemeClr val="accent3"/>
                </a:solidFill>
              </a:rPr>
              <a:t>Safety Argument</a:t>
            </a:r>
          </a:p>
          <a:p>
            <a:r>
              <a:rPr lang="en-US" altLang="zh-CN" dirty="0">
                <a:solidFill>
                  <a:schemeClr val="accent3"/>
                </a:solidFill>
              </a:rPr>
              <a:t>Experiments and Evaluation</a:t>
            </a:r>
          </a:p>
          <a:p>
            <a:r>
              <a:rPr lang="en-US" altLang="zh-CN" dirty="0"/>
              <a:t>Conclusion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9C099-8673-48F8-A45A-DC7D246BC1B7}" type="datetime1">
              <a:rPr lang="zh-CN" altLang="en-US" smtClean="0"/>
              <a:t>2020/5/15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601094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BB24EBF-DB87-AD4C-94DB-73C9A766E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8797"/>
            <a:ext cx="10515600" cy="688515"/>
          </a:xfrm>
        </p:spPr>
        <p:txBody>
          <a:bodyPr>
            <a:normAutofit/>
          </a:bodyPr>
          <a:lstStyle/>
          <a:p>
            <a:r>
              <a:rPr kumimoji="1" lang="en-US" altLang="zh-CN" dirty="0"/>
              <a:t>Conclusion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4F71546-FFC5-4040-A093-B1C57780A5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en-US" altLang="zh-CN" dirty="0"/>
          </a:p>
          <a:p>
            <a:endParaRPr kumimoji="1" lang="en-US" altLang="zh-CN" dirty="0"/>
          </a:p>
          <a:p>
            <a:r>
              <a:rPr kumimoji="1" lang="en-US" altLang="zh-CN" dirty="0"/>
              <a:t>Not indeed an innovative idea</a:t>
            </a:r>
          </a:p>
          <a:p>
            <a:r>
              <a:rPr kumimoji="1" lang="en-US" altLang="zh-CN" dirty="0"/>
              <a:t>But </a:t>
            </a:r>
            <a:r>
              <a:rPr kumimoji="1" lang="en-US" altLang="zh-CN" dirty="0">
                <a:solidFill>
                  <a:srgbClr val="FF0000"/>
                </a:solidFill>
              </a:rPr>
              <a:t>practical</a:t>
            </a:r>
          </a:p>
          <a:p>
            <a:r>
              <a:rPr kumimoji="1" lang="en-US" altLang="zh-CN" dirty="0"/>
              <a:t>A wide range of applications</a:t>
            </a:r>
          </a:p>
        </p:txBody>
      </p:sp>
    </p:spTree>
    <p:extLst>
      <p:ext uri="{BB962C8B-B14F-4D97-AF65-F5344CB8AC3E}">
        <p14:creationId xmlns:p14="http://schemas.microsoft.com/office/powerpoint/2010/main" val="1666975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Outline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>
                <a:solidFill>
                  <a:schemeClr val="accent3"/>
                </a:solidFill>
              </a:rPr>
              <a:t>Motivation</a:t>
            </a:r>
          </a:p>
          <a:p>
            <a:r>
              <a:rPr lang="en-US" altLang="zh-CN" dirty="0"/>
              <a:t>Background </a:t>
            </a:r>
          </a:p>
          <a:p>
            <a:r>
              <a:rPr lang="en-US" altLang="zh-CN" dirty="0">
                <a:solidFill>
                  <a:schemeClr val="bg2">
                    <a:lumMod val="90000"/>
                  </a:schemeClr>
                </a:solidFill>
              </a:rPr>
              <a:t>Design and implementation</a:t>
            </a:r>
          </a:p>
          <a:p>
            <a:r>
              <a:rPr lang="en-US" altLang="zh-CN" dirty="0">
                <a:solidFill>
                  <a:schemeClr val="bg2">
                    <a:lumMod val="90000"/>
                  </a:schemeClr>
                </a:solidFill>
              </a:rPr>
              <a:t>Safety Argument</a:t>
            </a:r>
          </a:p>
          <a:p>
            <a:r>
              <a:rPr lang="en-US" altLang="zh-CN" dirty="0">
                <a:solidFill>
                  <a:schemeClr val="bg2">
                    <a:lumMod val="90000"/>
                  </a:schemeClr>
                </a:solidFill>
              </a:rPr>
              <a:t>Experiments and Evaluation</a:t>
            </a:r>
          </a:p>
          <a:p>
            <a:r>
              <a:rPr lang="en-US" altLang="zh-CN" dirty="0">
                <a:solidFill>
                  <a:schemeClr val="bg2">
                    <a:lumMod val="90000"/>
                  </a:schemeClr>
                </a:solidFill>
              </a:rPr>
              <a:t>Conclusion</a:t>
            </a:r>
            <a:endParaRPr lang="zh-CN" altLang="en-US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9C099-8673-48F8-A45A-DC7D246BC1B7}" type="datetime1">
              <a:rPr lang="zh-CN" altLang="en-US" smtClean="0"/>
              <a:t>2020/5/15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0544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animClr clrSpc="rgb" dir="cw">
                                      <p:cBhvr>
                                        <p:cTn id="7" dur="1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set>
                                      <p:cBhvr>
                                        <p:cTn id="8" dur="1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1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animClr clrSpc="rgb" dir="cw">
                                      <p:cBhvr>
                                        <p:cTn id="12" dur="1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set>
                                      <p:cBhvr>
                                        <p:cTn id="13" dur="1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1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animClr clrSpc="rgb" dir="cw">
                                      <p:cBhvr>
                                        <p:cTn id="17" dur="1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set>
                                      <p:cBhvr>
                                        <p:cTn id="18" dur="1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1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BB24EBF-DB87-AD4C-94DB-73C9A766E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dirty="0"/>
              <a:t>Erasure Code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4F71546-FFC5-4040-A093-B1C57780A5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/>
              <a:t>Reed-Solomon(RS) code</a:t>
            </a:r>
          </a:p>
          <a:p>
            <a:pPr lvl="1"/>
            <a:r>
              <a:rPr kumimoji="1" lang="en-US" altLang="zh-CN" dirty="0">
                <a:latin typeface="+mj-lt"/>
              </a:rPr>
              <a:t>Original data fragments :k</a:t>
            </a:r>
          </a:p>
          <a:p>
            <a:pPr lvl="1"/>
            <a:r>
              <a:rPr kumimoji="1" lang="en-US" altLang="zh-CN" dirty="0">
                <a:latin typeface="+mj-lt"/>
              </a:rPr>
              <a:t>Parity fragments: m</a:t>
            </a:r>
          </a:p>
        </p:txBody>
      </p:sp>
    </p:spTree>
    <p:extLst>
      <p:ext uri="{BB962C8B-B14F-4D97-AF65-F5344CB8AC3E}">
        <p14:creationId xmlns:p14="http://schemas.microsoft.com/office/powerpoint/2010/main" val="32076556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BB24EBF-DB87-AD4C-94DB-73C9A766E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dirty="0"/>
              <a:t>Erasure Code</a:t>
            </a:r>
            <a:endParaRPr kumimoji="1" lang="zh-CN" altLang="en-US" dirty="0"/>
          </a:p>
        </p:txBody>
      </p:sp>
      <p:sp>
        <p:nvSpPr>
          <p:cNvPr id="4" name="圆角矩形 3">
            <a:extLst>
              <a:ext uri="{FF2B5EF4-FFF2-40B4-BE49-F238E27FC236}">
                <a16:creationId xmlns:a16="http://schemas.microsoft.com/office/drawing/2014/main" id="{BF175EC6-5CBE-3A4E-A790-9E0670F17135}"/>
              </a:ext>
            </a:extLst>
          </p:cNvPr>
          <p:cNvSpPr/>
          <p:nvPr/>
        </p:nvSpPr>
        <p:spPr>
          <a:xfrm>
            <a:off x="3113068" y="1327197"/>
            <a:ext cx="4366517" cy="71919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Original data</a:t>
            </a:r>
            <a:endParaRPr kumimoji="1" lang="zh-CN" altLang="en-US" dirty="0"/>
          </a:p>
        </p:txBody>
      </p:sp>
      <p:sp>
        <p:nvSpPr>
          <p:cNvPr id="5" name="右箭头 4">
            <a:extLst>
              <a:ext uri="{FF2B5EF4-FFF2-40B4-BE49-F238E27FC236}">
                <a16:creationId xmlns:a16="http://schemas.microsoft.com/office/drawing/2014/main" id="{FD32656E-B9A4-3947-95D7-DBF05EF70315}"/>
              </a:ext>
            </a:extLst>
          </p:cNvPr>
          <p:cNvSpPr/>
          <p:nvPr/>
        </p:nvSpPr>
        <p:spPr>
          <a:xfrm rot="5400000">
            <a:off x="4973159" y="2258740"/>
            <a:ext cx="646333" cy="2568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圆角矩形 7">
            <a:extLst>
              <a:ext uri="{FF2B5EF4-FFF2-40B4-BE49-F238E27FC236}">
                <a16:creationId xmlns:a16="http://schemas.microsoft.com/office/drawing/2014/main" id="{F791E4CC-873D-084A-8CEA-EFD866702BFB}"/>
              </a:ext>
            </a:extLst>
          </p:cNvPr>
          <p:cNvSpPr/>
          <p:nvPr/>
        </p:nvSpPr>
        <p:spPr>
          <a:xfrm>
            <a:off x="2303121" y="3226085"/>
            <a:ext cx="719191" cy="71919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" name="圆角矩形 8">
            <a:extLst>
              <a:ext uri="{FF2B5EF4-FFF2-40B4-BE49-F238E27FC236}">
                <a16:creationId xmlns:a16="http://schemas.microsoft.com/office/drawing/2014/main" id="{6B5FE4AB-8144-5C40-9DD0-31F40E688EBF}"/>
              </a:ext>
            </a:extLst>
          </p:cNvPr>
          <p:cNvSpPr/>
          <p:nvPr/>
        </p:nvSpPr>
        <p:spPr>
          <a:xfrm>
            <a:off x="3167645" y="3226085"/>
            <a:ext cx="719191" cy="71919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" name="圆角矩形 9">
            <a:extLst>
              <a:ext uri="{FF2B5EF4-FFF2-40B4-BE49-F238E27FC236}">
                <a16:creationId xmlns:a16="http://schemas.microsoft.com/office/drawing/2014/main" id="{F791E4CC-873D-084A-8CEA-EFD866702BFB}"/>
              </a:ext>
            </a:extLst>
          </p:cNvPr>
          <p:cNvSpPr/>
          <p:nvPr/>
        </p:nvSpPr>
        <p:spPr>
          <a:xfrm>
            <a:off x="3999852" y="3219756"/>
            <a:ext cx="719191" cy="71919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/>
          </a:p>
        </p:txBody>
      </p:sp>
      <p:sp>
        <p:nvSpPr>
          <p:cNvPr id="12" name="圆角矩形 11">
            <a:extLst>
              <a:ext uri="{FF2B5EF4-FFF2-40B4-BE49-F238E27FC236}">
                <a16:creationId xmlns:a16="http://schemas.microsoft.com/office/drawing/2014/main" id="{F791E4CC-873D-084A-8CEA-EFD866702BFB}"/>
              </a:ext>
            </a:extLst>
          </p:cNvPr>
          <p:cNvSpPr/>
          <p:nvPr/>
        </p:nvSpPr>
        <p:spPr>
          <a:xfrm>
            <a:off x="6215000" y="3219756"/>
            <a:ext cx="719191" cy="71919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/>
          </a:p>
        </p:txBody>
      </p:sp>
      <p:sp>
        <p:nvSpPr>
          <p:cNvPr id="13" name="圆角矩形 12">
            <a:extLst>
              <a:ext uri="{FF2B5EF4-FFF2-40B4-BE49-F238E27FC236}">
                <a16:creationId xmlns:a16="http://schemas.microsoft.com/office/drawing/2014/main" id="{F791E4CC-873D-084A-8CEA-EFD866702BFB}"/>
              </a:ext>
            </a:extLst>
          </p:cNvPr>
          <p:cNvSpPr/>
          <p:nvPr/>
        </p:nvSpPr>
        <p:spPr>
          <a:xfrm>
            <a:off x="7047207" y="3221866"/>
            <a:ext cx="719191" cy="71919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3681A185-57E1-E245-8E35-4F00A725BE8D}"/>
              </a:ext>
            </a:extLst>
          </p:cNvPr>
          <p:cNvSpPr txBox="1"/>
          <p:nvPr/>
        </p:nvSpPr>
        <p:spPr>
          <a:xfrm>
            <a:off x="4944211" y="3134088"/>
            <a:ext cx="8771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3600" dirty="0"/>
              <a:t>…..</a:t>
            </a:r>
            <a:endParaRPr kumimoji="1" lang="zh-CN" altLang="en-US" sz="3600" dirty="0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F486C523-F29C-3248-B17D-6BCD40661BF4}"/>
              </a:ext>
            </a:extLst>
          </p:cNvPr>
          <p:cNvSpPr txBox="1"/>
          <p:nvPr/>
        </p:nvSpPr>
        <p:spPr>
          <a:xfrm>
            <a:off x="5193374" y="3038582"/>
            <a:ext cx="14959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k </a:t>
            </a:r>
            <a:endParaRPr kumimoji="1" lang="zh-CN" altLang="en-US" dirty="0"/>
          </a:p>
        </p:txBody>
      </p:sp>
      <p:sp>
        <p:nvSpPr>
          <p:cNvPr id="17" name="圆角矩形 16">
            <a:extLst>
              <a:ext uri="{FF2B5EF4-FFF2-40B4-BE49-F238E27FC236}">
                <a16:creationId xmlns:a16="http://schemas.microsoft.com/office/drawing/2014/main" id="{257E328B-A0C1-484E-BB09-DECABAD7C769}"/>
              </a:ext>
            </a:extLst>
          </p:cNvPr>
          <p:cNvSpPr/>
          <p:nvPr/>
        </p:nvSpPr>
        <p:spPr>
          <a:xfrm>
            <a:off x="7945570" y="3219755"/>
            <a:ext cx="719191" cy="71919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853E0E95-2FA8-B542-8183-8554C32B3A89}"/>
              </a:ext>
            </a:extLst>
          </p:cNvPr>
          <p:cNvSpPr txBox="1"/>
          <p:nvPr/>
        </p:nvSpPr>
        <p:spPr>
          <a:xfrm>
            <a:off x="5438234" y="2173153"/>
            <a:ext cx="14959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split</a:t>
            </a:r>
            <a:endParaRPr kumimoji="1" lang="zh-CN" altLang="en-US" dirty="0"/>
          </a:p>
        </p:txBody>
      </p:sp>
      <p:sp>
        <p:nvSpPr>
          <p:cNvPr id="19" name="右箭头 18">
            <a:extLst>
              <a:ext uri="{FF2B5EF4-FFF2-40B4-BE49-F238E27FC236}">
                <a16:creationId xmlns:a16="http://schemas.microsoft.com/office/drawing/2014/main" id="{22C26DF3-C813-FD47-8D60-7C0D50B3BA5A}"/>
              </a:ext>
            </a:extLst>
          </p:cNvPr>
          <p:cNvSpPr/>
          <p:nvPr/>
        </p:nvSpPr>
        <p:spPr>
          <a:xfrm rot="5400000">
            <a:off x="4973158" y="4271681"/>
            <a:ext cx="646333" cy="2568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0" name="文本框 17">
            <a:extLst>
              <a:ext uri="{FF2B5EF4-FFF2-40B4-BE49-F238E27FC236}">
                <a16:creationId xmlns:a16="http://schemas.microsoft.com/office/drawing/2014/main" id="{853E0E95-2FA8-B542-8183-8554C32B3A89}"/>
              </a:ext>
            </a:extLst>
          </p:cNvPr>
          <p:cNvSpPr txBox="1"/>
          <p:nvPr/>
        </p:nvSpPr>
        <p:spPr>
          <a:xfrm>
            <a:off x="5467021" y="4156746"/>
            <a:ext cx="14959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zh-CN" dirty="0"/>
              <a:t>Math magic</a:t>
            </a:r>
            <a:endParaRPr kumimoji="1" lang="zh-CN" altLang="en-US" dirty="0"/>
          </a:p>
        </p:txBody>
      </p:sp>
      <p:sp>
        <p:nvSpPr>
          <p:cNvPr id="21" name="圆角矩形 20">
            <a:extLst>
              <a:ext uri="{FF2B5EF4-FFF2-40B4-BE49-F238E27FC236}">
                <a16:creationId xmlns:a16="http://schemas.microsoft.com/office/drawing/2014/main" id="{49437914-7459-9D45-8BC2-F4D5DE440BC2}"/>
              </a:ext>
            </a:extLst>
          </p:cNvPr>
          <p:cNvSpPr/>
          <p:nvPr/>
        </p:nvSpPr>
        <p:spPr>
          <a:xfrm>
            <a:off x="541755" y="5165006"/>
            <a:ext cx="719191" cy="71919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2" name="圆角矩形 21">
            <a:extLst>
              <a:ext uri="{FF2B5EF4-FFF2-40B4-BE49-F238E27FC236}">
                <a16:creationId xmlns:a16="http://schemas.microsoft.com/office/drawing/2014/main" id="{CC7BD145-D079-E642-B6B2-6ED3FD89A0B7}"/>
              </a:ext>
            </a:extLst>
          </p:cNvPr>
          <p:cNvSpPr/>
          <p:nvPr/>
        </p:nvSpPr>
        <p:spPr>
          <a:xfrm>
            <a:off x="1406279" y="5165006"/>
            <a:ext cx="719191" cy="71919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3" name="圆角矩形 22">
            <a:extLst>
              <a:ext uri="{FF2B5EF4-FFF2-40B4-BE49-F238E27FC236}">
                <a16:creationId xmlns:a16="http://schemas.microsoft.com/office/drawing/2014/main" id="{B528A0A6-2B14-0345-959A-3F57B62C0DAD}"/>
              </a:ext>
            </a:extLst>
          </p:cNvPr>
          <p:cNvSpPr/>
          <p:nvPr/>
        </p:nvSpPr>
        <p:spPr>
          <a:xfrm>
            <a:off x="2238486" y="5158677"/>
            <a:ext cx="719191" cy="71919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/>
          </a:p>
        </p:txBody>
      </p:sp>
      <p:sp>
        <p:nvSpPr>
          <p:cNvPr id="24" name="圆角矩形 23">
            <a:extLst>
              <a:ext uri="{FF2B5EF4-FFF2-40B4-BE49-F238E27FC236}">
                <a16:creationId xmlns:a16="http://schemas.microsoft.com/office/drawing/2014/main" id="{7BF3DBF4-CC1B-4749-9A4B-E3C84AC0AA34}"/>
              </a:ext>
            </a:extLst>
          </p:cNvPr>
          <p:cNvSpPr/>
          <p:nvPr/>
        </p:nvSpPr>
        <p:spPr>
          <a:xfrm>
            <a:off x="4453634" y="5158677"/>
            <a:ext cx="719191" cy="71919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/>
          </a:p>
        </p:txBody>
      </p:sp>
      <p:sp>
        <p:nvSpPr>
          <p:cNvPr id="25" name="圆角矩形 24">
            <a:extLst>
              <a:ext uri="{FF2B5EF4-FFF2-40B4-BE49-F238E27FC236}">
                <a16:creationId xmlns:a16="http://schemas.microsoft.com/office/drawing/2014/main" id="{46B2AF3B-F8F7-E841-A6CC-279292D465C5}"/>
              </a:ext>
            </a:extLst>
          </p:cNvPr>
          <p:cNvSpPr/>
          <p:nvPr/>
        </p:nvSpPr>
        <p:spPr>
          <a:xfrm>
            <a:off x="5285841" y="5160787"/>
            <a:ext cx="719191" cy="71919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/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9395DDF0-03D4-6346-AC74-DCF92587C442}"/>
              </a:ext>
            </a:extLst>
          </p:cNvPr>
          <p:cNvSpPr txBox="1"/>
          <p:nvPr/>
        </p:nvSpPr>
        <p:spPr>
          <a:xfrm>
            <a:off x="3182845" y="5073009"/>
            <a:ext cx="8771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600" dirty="0"/>
              <a:t>…..</a:t>
            </a:r>
            <a:endParaRPr kumimoji="1" lang="zh-CN" altLang="en-US" sz="3600" dirty="0"/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AF6704EE-D35C-6E4E-BDA1-2D6DEA19872E}"/>
              </a:ext>
            </a:extLst>
          </p:cNvPr>
          <p:cNvSpPr txBox="1"/>
          <p:nvPr/>
        </p:nvSpPr>
        <p:spPr>
          <a:xfrm>
            <a:off x="3432008" y="4977503"/>
            <a:ext cx="14959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k </a:t>
            </a:r>
            <a:endParaRPr kumimoji="1" lang="zh-CN" altLang="en-US" dirty="0"/>
          </a:p>
        </p:txBody>
      </p:sp>
      <p:sp>
        <p:nvSpPr>
          <p:cNvPr id="28" name="圆角矩形 27">
            <a:extLst>
              <a:ext uri="{FF2B5EF4-FFF2-40B4-BE49-F238E27FC236}">
                <a16:creationId xmlns:a16="http://schemas.microsoft.com/office/drawing/2014/main" id="{7060A932-814D-CD4D-94C5-A50B5F49A87E}"/>
              </a:ext>
            </a:extLst>
          </p:cNvPr>
          <p:cNvSpPr/>
          <p:nvPr/>
        </p:nvSpPr>
        <p:spPr>
          <a:xfrm>
            <a:off x="6184204" y="5158676"/>
            <a:ext cx="719191" cy="71919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/>
          </a:p>
        </p:txBody>
      </p:sp>
      <p:sp>
        <p:nvSpPr>
          <p:cNvPr id="29" name="圆角矩形 28">
            <a:extLst>
              <a:ext uri="{FF2B5EF4-FFF2-40B4-BE49-F238E27FC236}">
                <a16:creationId xmlns:a16="http://schemas.microsoft.com/office/drawing/2014/main" id="{67052526-8CBF-1443-B6BB-F772F44257D7}"/>
              </a:ext>
            </a:extLst>
          </p:cNvPr>
          <p:cNvSpPr/>
          <p:nvPr/>
        </p:nvSpPr>
        <p:spPr>
          <a:xfrm>
            <a:off x="7499270" y="5158676"/>
            <a:ext cx="719191" cy="71919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 dirty="0"/>
          </a:p>
        </p:txBody>
      </p:sp>
      <p:sp>
        <p:nvSpPr>
          <p:cNvPr id="30" name="圆角矩形 29">
            <a:extLst>
              <a:ext uri="{FF2B5EF4-FFF2-40B4-BE49-F238E27FC236}">
                <a16:creationId xmlns:a16="http://schemas.microsoft.com/office/drawing/2014/main" id="{8495A795-E495-1448-A1B5-4A6538E1C76D}"/>
              </a:ext>
            </a:extLst>
          </p:cNvPr>
          <p:cNvSpPr/>
          <p:nvPr/>
        </p:nvSpPr>
        <p:spPr>
          <a:xfrm>
            <a:off x="8419036" y="5158676"/>
            <a:ext cx="719191" cy="71919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 dirty="0"/>
          </a:p>
        </p:txBody>
      </p:sp>
      <p:sp>
        <p:nvSpPr>
          <p:cNvPr id="31" name="圆角矩形 30">
            <a:extLst>
              <a:ext uri="{FF2B5EF4-FFF2-40B4-BE49-F238E27FC236}">
                <a16:creationId xmlns:a16="http://schemas.microsoft.com/office/drawing/2014/main" id="{67052526-8CBF-1443-B6BB-F772F44257D7}"/>
              </a:ext>
            </a:extLst>
          </p:cNvPr>
          <p:cNvSpPr/>
          <p:nvPr/>
        </p:nvSpPr>
        <p:spPr>
          <a:xfrm>
            <a:off x="10857640" y="5158675"/>
            <a:ext cx="719191" cy="71919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 dirty="0"/>
          </a:p>
        </p:txBody>
      </p:sp>
      <p:sp>
        <p:nvSpPr>
          <p:cNvPr id="33" name="文本框 26">
            <a:extLst>
              <a:ext uri="{FF2B5EF4-FFF2-40B4-BE49-F238E27FC236}">
                <a16:creationId xmlns:a16="http://schemas.microsoft.com/office/drawing/2014/main" id="{AF6704EE-D35C-6E4E-BDA1-2D6DEA19872E}"/>
              </a:ext>
            </a:extLst>
          </p:cNvPr>
          <p:cNvSpPr txBox="1"/>
          <p:nvPr/>
        </p:nvSpPr>
        <p:spPr>
          <a:xfrm>
            <a:off x="9780573" y="5073009"/>
            <a:ext cx="14959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zh-CN" dirty="0"/>
              <a:t>m </a:t>
            </a:r>
            <a:endParaRPr kumimoji="1" lang="zh-CN" altLang="en-US" dirty="0"/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A95FA21B-0F9C-1840-B348-B0B6DA57E857}"/>
              </a:ext>
            </a:extLst>
          </p:cNvPr>
          <p:cNvSpPr txBox="1"/>
          <p:nvPr/>
        </p:nvSpPr>
        <p:spPr>
          <a:xfrm>
            <a:off x="9474699" y="5073008"/>
            <a:ext cx="8771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600" dirty="0"/>
              <a:t>…..</a:t>
            </a:r>
            <a:endParaRPr kumimoji="1" lang="zh-CN" altLang="en-US" sz="3600" dirty="0"/>
          </a:p>
        </p:txBody>
      </p:sp>
    </p:spTree>
    <p:extLst>
      <p:ext uri="{BB962C8B-B14F-4D97-AF65-F5344CB8AC3E}">
        <p14:creationId xmlns:p14="http://schemas.microsoft.com/office/powerpoint/2010/main" val="29107505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BB24EBF-DB87-AD4C-94DB-73C9A766E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dirty="0"/>
              <a:t>Erasure Code</a:t>
            </a:r>
            <a:endParaRPr kumimoji="1" lang="zh-CN" altLang="en-US" dirty="0"/>
          </a:p>
        </p:txBody>
      </p:sp>
      <p:sp>
        <p:nvSpPr>
          <p:cNvPr id="21" name="圆角矩形 20">
            <a:extLst>
              <a:ext uri="{FF2B5EF4-FFF2-40B4-BE49-F238E27FC236}">
                <a16:creationId xmlns:a16="http://schemas.microsoft.com/office/drawing/2014/main" id="{49437914-7459-9D45-8BC2-F4D5DE440BC2}"/>
              </a:ext>
            </a:extLst>
          </p:cNvPr>
          <p:cNvSpPr/>
          <p:nvPr/>
        </p:nvSpPr>
        <p:spPr>
          <a:xfrm>
            <a:off x="562304" y="1476583"/>
            <a:ext cx="719191" cy="71919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2" name="圆角矩形 21">
            <a:extLst>
              <a:ext uri="{FF2B5EF4-FFF2-40B4-BE49-F238E27FC236}">
                <a16:creationId xmlns:a16="http://schemas.microsoft.com/office/drawing/2014/main" id="{CC7BD145-D079-E642-B6B2-6ED3FD89A0B7}"/>
              </a:ext>
            </a:extLst>
          </p:cNvPr>
          <p:cNvSpPr/>
          <p:nvPr/>
        </p:nvSpPr>
        <p:spPr>
          <a:xfrm>
            <a:off x="1426828" y="1476583"/>
            <a:ext cx="719191" cy="71919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3" name="圆角矩形 22">
            <a:extLst>
              <a:ext uri="{FF2B5EF4-FFF2-40B4-BE49-F238E27FC236}">
                <a16:creationId xmlns:a16="http://schemas.microsoft.com/office/drawing/2014/main" id="{B528A0A6-2B14-0345-959A-3F57B62C0DAD}"/>
              </a:ext>
            </a:extLst>
          </p:cNvPr>
          <p:cNvSpPr/>
          <p:nvPr/>
        </p:nvSpPr>
        <p:spPr>
          <a:xfrm>
            <a:off x="2259035" y="1470254"/>
            <a:ext cx="719191" cy="71919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/>
          </a:p>
        </p:txBody>
      </p:sp>
      <p:sp>
        <p:nvSpPr>
          <p:cNvPr id="24" name="圆角矩形 23">
            <a:extLst>
              <a:ext uri="{FF2B5EF4-FFF2-40B4-BE49-F238E27FC236}">
                <a16:creationId xmlns:a16="http://schemas.microsoft.com/office/drawing/2014/main" id="{7BF3DBF4-CC1B-4749-9A4B-E3C84AC0AA34}"/>
              </a:ext>
            </a:extLst>
          </p:cNvPr>
          <p:cNvSpPr/>
          <p:nvPr/>
        </p:nvSpPr>
        <p:spPr>
          <a:xfrm>
            <a:off x="4474183" y="1470254"/>
            <a:ext cx="719191" cy="71919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/>
          </a:p>
        </p:txBody>
      </p:sp>
      <p:sp>
        <p:nvSpPr>
          <p:cNvPr id="25" name="圆角矩形 24">
            <a:extLst>
              <a:ext uri="{FF2B5EF4-FFF2-40B4-BE49-F238E27FC236}">
                <a16:creationId xmlns:a16="http://schemas.microsoft.com/office/drawing/2014/main" id="{46B2AF3B-F8F7-E841-A6CC-279292D465C5}"/>
              </a:ext>
            </a:extLst>
          </p:cNvPr>
          <p:cNvSpPr/>
          <p:nvPr/>
        </p:nvSpPr>
        <p:spPr>
          <a:xfrm>
            <a:off x="5306390" y="1472364"/>
            <a:ext cx="719191" cy="71919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/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9395DDF0-03D4-6346-AC74-DCF92587C442}"/>
              </a:ext>
            </a:extLst>
          </p:cNvPr>
          <p:cNvSpPr txBox="1"/>
          <p:nvPr/>
        </p:nvSpPr>
        <p:spPr>
          <a:xfrm>
            <a:off x="3203394" y="1384586"/>
            <a:ext cx="8771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600" dirty="0"/>
              <a:t>…..</a:t>
            </a:r>
            <a:endParaRPr kumimoji="1" lang="zh-CN" altLang="en-US" sz="3600" dirty="0"/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AF6704EE-D35C-6E4E-BDA1-2D6DEA19872E}"/>
              </a:ext>
            </a:extLst>
          </p:cNvPr>
          <p:cNvSpPr txBox="1"/>
          <p:nvPr/>
        </p:nvSpPr>
        <p:spPr>
          <a:xfrm>
            <a:off x="3452557" y="1289080"/>
            <a:ext cx="14959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k </a:t>
            </a:r>
            <a:endParaRPr kumimoji="1" lang="zh-CN" altLang="en-US" dirty="0"/>
          </a:p>
        </p:txBody>
      </p:sp>
      <p:sp>
        <p:nvSpPr>
          <p:cNvPr id="28" name="圆角矩形 27">
            <a:extLst>
              <a:ext uri="{FF2B5EF4-FFF2-40B4-BE49-F238E27FC236}">
                <a16:creationId xmlns:a16="http://schemas.microsoft.com/office/drawing/2014/main" id="{7060A932-814D-CD4D-94C5-A50B5F49A87E}"/>
              </a:ext>
            </a:extLst>
          </p:cNvPr>
          <p:cNvSpPr/>
          <p:nvPr/>
        </p:nvSpPr>
        <p:spPr>
          <a:xfrm>
            <a:off x="6204753" y="1470253"/>
            <a:ext cx="719191" cy="71919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/>
          </a:p>
        </p:txBody>
      </p:sp>
      <p:sp>
        <p:nvSpPr>
          <p:cNvPr id="29" name="圆角矩形 28">
            <a:extLst>
              <a:ext uri="{FF2B5EF4-FFF2-40B4-BE49-F238E27FC236}">
                <a16:creationId xmlns:a16="http://schemas.microsoft.com/office/drawing/2014/main" id="{67052526-8CBF-1443-B6BB-F772F44257D7}"/>
              </a:ext>
            </a:extLst>
          </p:cNvPr>
          <p:cNvSpPr/>
          <p:nvPr/>
        </p:nvSpPr>
        <p:spPr>
          <a:xfrm>
            <a:off x="7519819" y="1470253"/>
            <a:ext cx="719191" cy="71919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 dirty="0"/>
          </a:p>
        </p:txBody>
      </p:sp>
      <p:sp>
        <p:nvSpPr>
          <p:cNvPr id="30" name="圆角矩形 29">
            <a:extLst>
              <a:ext uri="{FF2B5EF4-FFF2-40B4-BE49-F238E27FC236}">
                <a16:creationId xmlns:a16="http://schemas.microsoft.com/office/drawing/2014/main" id="{8495A795-E495-1448-A1B5-4A6538E1C76D}"/>
              </a:ext>
            </a:extLst>
          </p:cNvPr>
          <p:cNvSpPr/>
          <p:nvPr/>
        </p:nvSpPr>
        <p:spPr>
          <a:xfrm>
            <a:off x="8439585" y="1470253"/>
            <a:ext cx="719191" cy="71919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 dirty="0"/>
          </a:p>
        </p:txBody>
      </p:sp>
      <p:sp>
        <p:nvSpPr>
          <p:cNvPr id="31" name="圆角矩形 30">
            <a:extLst>
              <a:ext uri="{FF2B5EF4-FFF2-40B4-BE49-F238E27FC236}">
                <a16:creationId xmlns:a16="http://schemas.microsoft.com/office/drawing/2014/main" id="{67052526-8CBF-1443-B6BB-F772F44257D7}"/>
              </a:ext>
            </a:extLst>
          </p:cNvPr>
          <p:cNvSpPr/>
          <p:nvPr/>
        </p:nvSpPr>
        <p:spPr>
          <a:xfrm>
            <a:off x="10878189" y="1470252"/>
            <a:ext cx="719191" cy="71919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 dirty="0"/>
          </a:p>
        </p:txBody>
      </p:sp>
      <p:sp>
        <p:nvSpPr>
          <p:cNvPr id="33" name="文本框 26">
            <a:extLst>
              <a:ext uri="{FF2B5EF4-FFF2-40B4-BE49-F238E27FC236}">
                <a16:creationId xmlns:a16="http://schemas.microsoft.com/office/drawing/2014/main" id="{AF6704EE-D35C-6E4E-BDA1-2D6DEA19872E}"/>
              </a:ext>
            </a:extLst>
          </p:cNvPr>
          <p:cNvSpPr txBox="1"/>
          <p:nvPr/>
        </p:nvSpPr>
        <p:spPr>
          <a:xfrm>
            <a:off x="9801122" y="1384586"/>
            <a:ext cx="14959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zh-CN" dirty="0"/>
              <a:t>m </a:t>
            </a:r>
            <a:endParaRPr kumimoji="1" lang="zh-CN" altLang="en-US" dirty="0"/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A95FA21B-0F9C-1840-B348-B0B6DA57E857}"/>
              </a:ext>
            </a:extLst>
          </p:cNvPr>
          <p:cNvSpPr txBox="1"/>
          <p:nvPr/>
        </p:nvSpPr>
        <p:spPr>
          <a:xfrm>
            <a:off x="9495248" y="1384585"/>
            <a:ext cx="8771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600" dirty="0"/>
              <a:t>…..</a:t>
            </a:r>
            <a:endParaRPr kumimoji="1" lang="zh-CN" altLang="en-US" sz="3600" dirty="0"/>
          </a:p>
        </p:txBody>
      </p:sp>
      <p:sp>
        <p:nvSpPr>
          <p:cNvPr id="32" name="右箭头 31">
            <a:extLst>
              <a:ext uri="{FF2B5EF4-FFF2-40B4-BE49-F238E27FC236}">
                <a16:creationId xmlns:a16="http://schemas.microsoft.com/office/drawing/2014/main" id="{37AAC22A-3B72-5248-8F56-19F16A261AD0}"/>
              </a:ext>
            </a:extLst>
          </p:cNvPr>
          <p:cNvSpPr/>
          <p:nvPr/>
        </p:nvSpPr>
        <p:spPr>
          <a:xfrm rot="5400000">
            <a:off x="4998634" y="2565358"/>
            <a:ext cx="646333" cy="2568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321E8A71-C059-3641-A9E1-DC0E13AC010F}"/>
              </a:ext>
            </a:extLst>
          </p:cNvPr>
          <p:cNvSpPr txBox="1"/>
          <p:nvPr/>
        </p:nvSpPr>
        <p:spPr>
          <a:xfrm>
            <a:off x="5463709" y="2479771"/>
            <a:ext cx="19266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random select</a:t>
            </a:r>
            <a:endParaRPr kumimoji="1" lang="zh-CN" altLang="en-US" dirty="0"/>
          </a:p>
        </p:txBody>
      </p:sp>
      <p:sp>
        <p:nvSpPr>
          <p:cNvPr id="36" name="圆角矩形 35">
            <a:extLst>
              <a:ext uri="{FF2B5EF4-FFF2-40B4-BE49-F238E27FC236}">
                <a16:creationId xmlns:a16="http://schemas.microsoft.com/office/drawing/2014/main" id="{815316EE-47C3-5644-B129-929A7B5CC7C2}"/>
              </a:ext>
            </a:extLst>
          </p:cNvPr>
          <p:cNvSpPr/>
          <p:nvPr/>
        </p:nvSpPr>
        <p:spPr>
          <a:xfrm>
            <a:off x="2485194" y="3366260"/>
            <a:ext cx="719191" cy="71919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7" name="圆角矩形 36">
            <a:extLst>
              <a:ext uri="{FF2B5EF4-FFF2-40B4-BE49-F238E27FC236}">
                <a16:creationId xmlns:a16="http://schemas.microsoft.com/office/drawing/2014/main" id="{7805C1AF-A006-BF4C-8F8D-5C7B4AC4523B}"/>
              </a:ext>
            </a:extLst>
          </p:cNvPr>
          <p:cNvSpPr/>
          <p:nvPr/>
        </p:nvSpPr>
        <p:spPr>
          <a:xfrm>
            <a:off x="3349718" y="3366260"/>
            <a:ext cx="719191" cy="71919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8" name="圆角矩形 37">
            <a:extLst>
              <a:ext uri="{FF2B5EF4-FFF2-40B4-BE49-F238E27FC236}">
                <a16:creationId xmlns:a16="http://schemas.microsoft.com/office/drawing/2014/main" id="{AFCFF863-703A-9046-878F-387DE20E6BDA}"/>
              </a:ext>
            </a:extLst>
          </p:cNvPr>
          <p:cNvSpPr/>
          <p:nvPr/>
        </p:nvSpPr>
        <p:spPr>
          <a:xfrm>
            <a:off x="4181925" y="3359931"/>
            <a:ext cx="719191" cy="71919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/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020163A2-EA05-A74D-BCA9-60A5A9E6B284}"/>
              </a:ext>
            </a:extLst>
          </p:cNvPr>
          <p:cNvSpPr txBox="1"/>
          <p:nvPr/>
        </p:nvSpPr>
        <p:spPr>
          <a:xfrm>
            <a:off x="5126284" y="3274263"/>
            <a:ext cx="8771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600" dirty="0"/>
              <a:t>…..</a:t>
            </a:r>
            <a:endParaRPr kumimoji="1" lang="zh-CN" altLang="en-US" sz="3600" dirty="0"/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63D81C95-C51E-2640-8B6C-08B7BB7CACF2}"/>
              </a:ext>
            </a:extLst>
          </p:cNvPr>
          <p:cNvSpPr txBox="1"/>
          <p:nvPr/>
        </p:nvSpPr>
        <p:spPr>
          <a:xfrm>
            <a:off x="5375447" y="3178757"/>
            <a:ext cx="14959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k </a:t>
            </a:r>
            <a:endParaRPr kumimoji="1" lang="zh-CN" altLang="en-US" dirty="0"/>
          </a:p>
        </p:txBody>
      </p:sp>
      <p:sp>
        <p:nvSpPr>
          <p:cNvPr id="45" name="圆角矩形 44">
            <a:extLst>
              <a:ext uri="{FF2B5EF4-FFF2-40B4-BE49-F238E27FC236}">
                <a16:creationId xmlns:a16="http://schemas.microsoft.com/office/drawing/2014/main" id="{5A988602-6AE9-3A47-BB09-540610C8AB28}"/>
              </a:ext>
            </a:extLst>
          </p:cNvPr>
          <p:cNvSpPr/>
          <p:nvPr/>
        </p:nvSpPr>
        <p:spPr>
          <a:xfrm>
            <a:off x="6211687" y="3370612"/>
            <a:ext cx="719191" cy="71919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 dirty="0"/>
          </a:p>
        </p:txBody>
      </p:sp>
      <p:sp>
        <p:nvSpPr>
          <p:cNvPr id="46" name="圆角矩形 45">
            <a:extLst>
              <a:ext uri="{FF2B5EF4-FFF2-40B4-BE49-F238E27FC236}">
                <a16:creationId xmlns:a16="http://schemas.microsoft.com/office/drawing/2014/main" id="{3B59489D-C765-8148-AD09-520B774DFB09}"/>
              </a:ext>
            </a:extLst>
          </p:cNvPr>
          <p:cNvSpPr/>
          <p:nvPr/>
        </p:nvSpPr>
        <p:spPr>
          <a:xfrm>
            <a:off x="7177278" y="3370612"/>
            <a:ext cx="719191" cy="71919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 dirty="0"/>
          </a:p>
        </p:txBody>
      </p:sp>
      <p:sp>
        <p:nvSpPr>
          <p:cNvPr id="49" name="右箭头 48">
            <a:extLst>
              <a:ext uri="{FF2B5EF4-FFF2-40B4-BE49-F238E27FC236}">
                <a16:creationId xmlns:a16="http://schemas.microsoft.com/office/drawing/2014/main" id="{22C26DF3-C813-FD47-8D60-7C0D50B3BA5A}"/>
              </a:ext>
            </a:extLst>
          </p:cNvPr>
          <p:cNvSpPr/>
          <p:nvPr/>
        </p:nvSpPr>
        <p:spPr>
          <a:xfrm rot="5400000">
            <a:off x="4998634" y="4446302"/>
            <a:ext cx="646333" cy="2568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/>
          </a:p>
        </p:txBody>
      </p:sp>
      <p:sp>
        <p:nvSpPr>
          <p:cNvPr id="50" name="文本框 17">
            <a:extLst>
              <a:ext uri="{FF2B5EF4-FFF2-40B4-BE49-F238E27FC236}">
                <a16:creationId xmlns:a16="http://schemas.microsoft.com/office/drawing/2014/main" id="{853E0E95-2FA8-B542-8183-8554C32B3A89}"/>
              </a:ext>
            </a:extLst>
          </p:cNvPr>
          <p:cNvSpPr txBox="1"/>
          <p:nvPr/>
        </p:nvSpPr>
        <p:spPr>
          <a:xfrm>
            <a:off x="5492497" y="4331367"/>
            <a:ext cx="14959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zh-CN" dirty="0"/>
              <a:t>Math magic</a:t>
            </a:r>
            <a:endParaRPr kumimoji="1" lang="zh-CN" altLang="en-US" dirty="0"/>
          </a:p>
        </p:txBody>
      </p:sp>
      <p:sp>
        <p:nvSpPr>
          <p:cNvPr id="51" name="圆角矩形 50">
            <a:extLst>
              <a:ext uri="{FF2B5EF4-FFF2-40B4-BE49-F238E27FC236}">
                <a16:creationId xmlns:a16="http://schemas.microsoft.com/office/drawing/2014/main" id="{BF175EC6-5CBE-3A4E-A790-9E0670F17135}"/>
              </a:ext>
            </a:extLst>
          </p:cNvPr>
          <p:cNvSpPr/>
          <p:nvPr/>
        </p:nvSpPr>
        <p:spPr>
          <a:xfrm>
            <a:off x="3280450" y="5249608"/>
            <a:ext cx="4366517" cy="71919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en-US" altLang="zh-CN" dirty="0"/>
              <a:t>Original data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477987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BB24EBF-DB87-AD4C-94DB-73C9A766E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dirty="0"/>
              <a:t>Raft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4F71546-FFC5-4040-A093-B1C57780A5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/>
              <a:t>Three states</a:t>
            </a:r>
          </a:p>
          <a:p>
            <a:pPr marL="0" indent="0">
              <a:buNone/>
            </a:pPr>
            <a:endParaRPr kumimoji="1" lang="en-US" altLang="zh-CN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A9EA000D-35F9-D341-8C30-F765BC34F1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79375"/>
            <a:ext cx="12192000" cy="3939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8184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BB24EBF-DB87-AD4C-94DB-73C9A766E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Raft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4F71546-FFC5-4040-A093-B1C57780A5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/>
              <a:t>Term</a:t>
            </a:r>
          </a:p>
          <a:p>
            <a:r>
              <a:rPr kumimoji="1" lang="en-US" altLang="zh-CN" dirty="0"/>
              <a:t>Index</a:t>
            </a:r>
          </a:p>
          <a:p>
            <a:pPr lvl="8"/>
            <a:endParaRPr kumimoji="1" lang="zh-CN" altLang="en-US" dirty="0"/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AEC7AAE3-FF1D-A647-8AD0-4BB19209F8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705" y="2465277"/>
            <a:ext cx="11242589" cy="4392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3088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Times New Roman"/>
        <a:ea typeface="华康俪金黑W8(P)"/>
        <a:cs typeface=""/>
      </a:majorFont>
      <a:minorFont>
        <a:latin typeface="Times New Roman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>
          <a:solidFill>
            <a:schemeClr val="bg1">
              <a:lumMod val="65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基于Ring-allreduce的分布式深度学习训练性能优化-李诚 - 副本.pptx" id="{ACEE6617-8D80-4CE8-96FA-327C1C643FE8}" vid="{37DA687B-0B2A-4606-8A8F-8E2BFB565B03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ADSL实验室模板(李诚老师提供)</Template>
  <TotalTime>2446</TotalTime>
  <Words>1241</Words>
  <Application>Microsoft Office PowerPoint</Application>
  <PresentationFormat>宽屏</PresentationFormat>
  <Paragraphs>348</Paragraphs>
  <Slides>39</Slides>
  <Notes>27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39</vt:i4>
      </vt:variant>
    </vt:vector>
  </HeadingPairs>
  <TitlesOfParts>
    <vt:vector size="51" baseType="lpstr">
      <vt:lpstr>CMR10</vt:lpstr>
      <vt:lpstr>NimbusRomNo9L-MediItal</vt:lpstr>
      <vt:lpstr>NimbusRomNo9L-Regu</vt:lpstr>
      <vt:lpstr>NimbusRomNo9L-ReguItal</vt:lpstr>
      <vt:lpstr>等线</vt:lpstr>
      <vt:lpstr>楷体</vt:lpstr>
      <vt:lpstr>微软雅黑</vt:lpstr>
      <vt:lpstr>Arial</vt:lpstr>
      <vt:lpstr>Cambria Math</vt:lpstr>
      <vt:lpstr>Gill Sans MT</vt:lpstr>
      <vt:lpstr>Times New Roman</vt:lpstr>
      <vt:lpstr>Office 主题</vt:lpstr>
      <vt:lpstr>CRaft: An Erasure-coding-supported Version of Raft for Reducing Storage Cost and Network Cost</vt:lpstr>
      <vt:lpstr>Outline</vt:lpstr>
      <vt:lpstr>Motivation</vt:lpstr>
      <vt:lpstr>Outline</vt:lpstr>
      <vt:lpstr>Erasure Code</vt:lpstr>
      <vt:lpstr>Erasure Code</vt:lpstr>
      <vt:lpstr>Erasure Code</vt:lpstr>
      <vt:lpstr>Raft</vt:lpstr>
      <vt:lpstr>Raft</vt:lpstr>
      <vt:lpstr>Raft</vt:lpstr>
      <vt:lpstr>Prior work: RS-Paxos </vt:lpstr>
      <vt:lpstr>RS-Paxos </vt:lpstr>
      <vt:lpstr>Outline</vt:lpstr>
      <vt:lpstr>CRaft</vt:lpstr>
      <vt:lpstr>CRaft</vt:lpstr>
      <vt:lpstr>Coded-fragment Replication</vt:lpstr>
      <vt:lpstr>Coded-fragment Replication</vt:lpstr>
      <vt:lpstr>Complete-entry Replication</vt:lpstr>
      <vt:lpstr>Complete-entry Replication</vt:lpstr>
      <vt:lpstr>Prediction</vt:lpstr>
      <vt:lpstr>Newly-elected Leader</vt:lpstr>
      <vt:lpstr>More about CRaft</vt:lpstr>
      <vt:lpstr>Outline</vt:lpstr>
      <vt:lpstr>Theorem </vt:lpstr>
      <vt:lpstr>Theorem </vt:lpstr>
      <vt:lpstr>Proof of LCP</vt:lpstr>
      <vt:lpstr>Proof of LCP</vt:lpstr>
      <vt:lpstr>Proof of LCP</vt:lpstr>
      <vt:lpstr>Proof of LCP</vt:lpstr>
      <vt:lpstr>Proof of LCP</vt:lpstr>
      <vt:lpstr>Theorem </vt:lpstr>
      <vt:lpstr>Outline</vt:lpstr>
      <vt:lpstr>Performance</vt:lpstr>
      <vt:lpstr>Latency</vt:lpstr>
      <vt:lpstr>Throughput</vt:lpstr>
      <vt:lpstr>Liveness</vt:lpstr>
      <vt:lpstr>Network Cost</vt:lpstr>
      <vt:lpstr>Outline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xu ll</dc:creator>
  <cp:lastModifiedBy>骚小皮猪皮</cp:lastModifiedBy>
  <cp:revision>63</cp:revision>
  <dcterms:created xsi:type="dcterms:W3CDTF">2019-12-04T06:28:33Z</dcterms:created>
  <dcterms:modified xsi:type="dcterms:W3CDTF">2020-05-15T08:30:04Z</dcterms:modified>
</cp:coreProperties>
</file>