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83" r:id="rId2"/>
    <p:sldId id="729" r:id="rId3"/>
    <p:sldId id="853" r:id="rId4"/>
    <p:sldId id="860" r:id="rId5"/>
    <p:sldId id="834" r:id="rId6"/>
    <p:sldId id="862" r:id="rId7"/>
    <p:sldId id="836" r:id="rId8"/>
    <p:sldId id="838" r:id="rId9"/>
    <p:sldId id="839" r:id="rId10"/>
    <p:sldId id="840" r:id="rId11"/>
    <p:sldId id="841" r:id="rId12"/>
    <p:sldId id="843" r:id="rId13"/>
    <p:sldId id="863" r:id="rId14"/>
    <p:sldId id="844" r:id="rId15"/>
    <p:sldId id="845" r:id="rId16"/>
    <p:sldId id="846" r:id="rId17"/>
    <p:sldId id="847" r:id="rId18"/>
    <p:sldId id="864" r:id="rId19"/>
    <p:sldId id="848" r:id="rId20"/>
    <p:sldId id="849" r:id="rId21"/>
    <p:sldId id="851" r:id="rId22"/>
    <p:sldId id="850" r:id="rId23"/>
    <p:sldId id="852" r:id="rId24"/>
    <p:sldId id="856" r:id="rId25"/>
    <p:sldId id="855" r:id="rId26"/>
    <p:sldId id="859" r:id="rId27"/>
    <p:sldId id="857" r:id="rId28"/>
    <p:sldId id="865" r:id="rId29"/>
    <p:sldId id="781" r:id="rId30"/>
    <p:sldId id="786" r:id="rId31"/>
    <p:sldId id="810" r:id="rId32"/>
    <p:sldId id="825" r:id="rId33"/>
    <p:sldId id="787" r:id="rId34"/>
    <p:sldId id="802" r:id="rId35"/>
    <p:sldId id="826" r:id="rId36"/>
    <p:sldId id="829" r:id="rId37"/>
    <p:sldId id="861" r:id="rId38"/>
    <p:sldId id="790" r:id="rId39"/>
    <p:sldId id="803" r:id="rId40"/>
    <p:sldId id="804" r:id="rId41"/>
    <p:sldId id="805" r:id="rId42"/>
    <p:sldId id="806" r:id="rId43"/>
    <p:sldId id="807" r:id="rId44"/>
    <p:sldId id="811" r:id="rId45"/>
    <p:sldId id="827" r:id="rId46"/>
    <p:sldId id="808" r:id="rId47"/>
    <p:sldId id="796" r:id="rId48"/>
    <p:sldId id="800" r:id="rId49"/>
    <p:sldId id="820" r:id="rId50"/>
    <p:sldId id="813" r:id="rId51"/>
    <p:sldId id="814" r:id="rId52"/>
    <p:sldId id="812" r:id="rId53"/>
    <p:sldId id="822" r:id="rId54"/>
    <p:sldId id="823" r:id="rId55"/>
    <p:sldId id="821" r:id="rId56"/>
    <p:sldId id="824" r:id="rId57"/>
    <p:sldId id="815" r:id="rId58"/>
    <p:sldId id="866" r:id="rId59"/>
    <p:sldId id="817" r:id="rId60"/>
    <p:sldId id="870" r:id="rId61"/>
    <p:sldId id="874" r:id="rId62"/>
    <p:sldId id="873" r:id="rId63"/>
    <p:sldId id="872" r:id="rId64"/>
    <p:sldId id="871" r:id="rId65"/>
    <p:sldId id="869" r:id="rId66"/>
    <p:sldId id="819" r:id="rId67"/>
    <p:sldId id="782" r:id="rId68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3E"/>
    <a:srgbClr val="99FF99"/>
    <a:srgbClr val="CC99FF"/>
    <a:srgbClr val="FF7F00"/>
    <a:srgbClr val="C63D00"/>
    <a:srgbClr val="F6AD8E"/>
    <a:srgbClr val="A38ACB"/>
    <a:srgbClr val="0066FF"/>
    <a:srgbClr val="543795"/>
    <a:srgbClr val="9F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 autoAdjust="0"/>
    <p:restoredTop sz="84628" autoAdjust="0"/>
  </p:normalViewPr>
  <p:slideViewPr>
    <p:cSldViewPr snapToGrid="0" showGuides="1">
      <p:cViewPr varScale="1">
        <p:scale>
          <a:sx n="131" d="100"/>
          <a:sy n="131" d="100"/>
        </p:scale>
        <p:origin x="1008" y="184"/>
      </p:cViewPr>
      <p:guideLst>
        <p:guide orient="horz" pos="24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9" d="100"/>
          <a:sy n="159" d="100"/>
        </p:scale>
        <p:origin x="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BBB94-385C-8E4C-A9A4-C464D4C065B7}" type="datetimeFigureOut">
              <a:rPr kumimoji="1" lang="zh-CN" altLang="en-US" smtClean="0"/>
              <a:t>2020/11/18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调研、设计和实验都做得很有借鉴意义，我们还找到了作者的前期</a:t>
            </a:r>
            <a:r>
              <a:rPr lang="en-US" altLang="zh-CN" dirty="0"/>
              <a:t>paper</a:t>
            </a:r>
            <a:r>
              <a:rPr lang="zh-CN" altLang="en-US" dirty="0"/>
              <a:t>，也会简单地为大家分析比较这两个工作。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detect</a:t>
            </a:r>
            <a:r>
              <a:rPr kumimoji="1" lang="zh-CN" altLang="en-US" dirty="0"/>
              <a:t>和</a:t>
            </a:r>
            <a:r>
              <a:rPr kumimoji="1" lang="en-US" altLang="zh-CN" dirty="0"/>
              <a:t>localize</a:t>
            </a:r>
            <a:r>
              <a:rPr kumimoji="1" lang="zh-CN" altLang="en-US" dirty="0"/>
              <a:t>有挑战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dirty="0"/>
              <a:t>enable debug logs, analyze heap, and/or instrument the code</a:t>
            </a:r>
          </a:p>
          <a:p>
            <a:r>
              <a:rPr kumimoji="1" lang="zh-CN" dirty="0"/>
              <a:t>【配图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工作量大 不系统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23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核心是把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和主进程放在相似的环境里，分开讲解，最后回到图进行整体总结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3-10%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execute comprehensive checkers without delaying the main program during normal executions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805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这是作者提供的运行截图，使用者只需将软件作为输入，</a:t>
            </a:r>
            <a:r>
              <a:rPr kumimoji="1" lang="en-US" altLang="zh-CN" dirty="0"/>
              <a:t>OmegaGen</a:t>
            </a:r>
            <a:r>
              <a:rPr kumimoji="1" lang="zh-CN" altLang="en-US" dirty="0"/>
              <a:t>会生成含有</a:t>
            </a:r>
            <a:r>
              <a:rPr kumimoji="1" lang="en-US" altLang="zh-CN" dirty="0"/>
              <a:t>watchdogs</a:t>
            </a:r>
            <a:r>
              <a:rPr kumimoji="1" lang="zh-CN" altLang="en-US" dirty="0"/>
              <a:t>的版本。注意到要求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，但</a:t>
            </a:r>
            <a:r>
              <a:rPr kumimoji="1" lang="en-US" altLang="zh-CN" dirty="0"/>
              <a:t>high-level</a:t>
            </a:r>
            <a:r>
              <a:rPr kumimoji="1" lang="zh-CN" altLang="en-US" dirty="0"/>
              <a:t>的</a:t>
            </a:r>
            <a:r>
              <a:rPr kumimoji="1" lang="en-US" altLang="zh-CN" dirty="0"/>
              <a:t>idea</a:t>
            </a:r>
            <a:r>
              <a:rPr kumimoji="1" lang="zh-CN" altLang="en-US" dirty="0"/>
              <a:t>值得认可。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概率 </a:t>
            </a:r>
            <a:r>
              <a:rPr kumimoji="1" lang="en-US" altLang="zh-CN" dirty="0"/>
              <a:t>tradeoff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小函数先削命令，削空了就删掉这个函数，调用了这条函数的也可以删掉对应调用行。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空！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sym typeface="+mn-ea"/>
              </a:rPr>
              <a:t>insert a timer before running a checker (good timeout?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涉及到</a:t>
            </a:r>
            <a:r>
              <a:rPr kumimoji="1" lang="en-US" altLang="zh-CN" dirty="0"/>
              <a:t>timeout</a:t>
            </a:r>
            <a:r>
              <a:rPr kumimoji="1" lang="zh-CN" altLang="en-US" dirty="0"/>
              <a:t>，有些不一定真的有问题 比如网络断了</a:t>
            </a:r>
            <a:r>
              <a:rPr kumimoji="1" lang="en-US" altLang="zh-CN" dirty="0"/>
              <a:t>1s </a:t>
            </a:r>
            <a:r>
              <a:rPr kumimoji="1" lang="zh-CN" altLang="en-US" dirty="0"/>
              <a:t>之后恢复就再测不到了</a:t>
            </a:r>
          </a:p>
          <a:p>
            <a:r>
              <a:rPr kumimoji="1" lang="zh-CN" altLang="en-US" dirty="0"/>
              <a:t>not for handling errors but rather confirming impact</a:t>
            </a:r>
          </a:p>
          <a:p>
            <a:endParaRPr kumimoji="1" lang="zh-CN" altLang="en-US" dirty="0"/>
          </a:p>
          <a:p>
            <a:pPr marL="0" lvl="1"/>
            <a:r>
              <a:rPr kumimoji="1" lang="en-US" altLang="zh-CN" dirty="0">
                <a:sym typeface="+mn-ea"/>
              </a:rPr>
              <a:t>add </a:t>
            </a:r>
            <a:r>
              <a:rPr kumimoji="1" lang="en-US" altLang="zh-CN" dirty="0">
                <a:solidFill>
                  <a:srgbClr val="FF0000"/>
                </a:solidFill>
                <a:sym typeface="+mn-ea"/>
              </a:rPr>
              <a:t>user-defined</a:t>
            </a:r>
            <a:r>
              <a:rPr kumimoji="1" lang="en-US" altLang="zh-CN" dirty="0">
                <a:sym typeface="+mn-ea"/>
              </a:rPr>
              <a:t> kinds of validation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version, weak_ref (weak reference to the source object), and hash (hash code for the value of the source ob_x0002_ject)</a:t>
            </a:r>
          </a:p>
          <a:p>
            <a:r>
              <a:rPr kumimoji="1" lang="zh-CN" altLang="en-US" dirty="0"/>
              <a:t>其实还有</a:t>
            </a:r>
            <a:r>
              <a:rPr kumimoji="1" lang="en-US" altLang="zh-CN" dirty="0"/>
              <a:t>immutability analysis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the test file may get distributed to a different environment and thus miss issues that only affect the original file. This limitation can be addressed as our write redirection is implemented in a cloning library,</a:t>
            </a:r>
          </a:p>
          <a:p>
            <a:endParaRPr kumimoji="1" lang="zh-CN" altLang="en-US" dirty="0"/>
          </a:p>
          <a:p>
            <a:r>
              <a:rPr kumimoji="1" lang="zh-CN" altLang="en-US" dirty="0"/>
              <a:t>缓存和</a:t>
            </a:r>
            <a:r>
              <a:rPr kumimoji="1" lang="en-US" altLang="zh-CN" dirty="0"/>
              <a:t>timeout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8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" dirty="0"/>
              <a:t>大家好</a:t>
            </a:r>
            <a:r>
              <a:rPr kumimoji="1" lang="en-US" altLang="zh-CN" dirty="0"/>
              <a:t>.</a:t>
            </a:r>
            <a:r>
              <a:rPr kumimoji="1" lang="zh-CN" altLang="en-US" dirty="0"/>
              <a:t>我来讲一下</a:t>
            </a:r>
            <a:r>
              <a:rPr kumimoji="1" lang="en-US" altLang="zh-CN" dirty="0"/>
              <a:t>evaluation</a:t>
            </a:r>
            <a:r>
              <a:rPr kumimoji="1" lang="zh-CN" altLang="en-US" dirty="0"/>
              <a:t>部分</a:t>
            </a:r>
            <a:r>
              <a:rPr kumimoji="1" lang="en-US" altLang="zh-CN" dirty="0"/>
              <a:t>.</a:t>
            </a:r>
            <a:r>
              <a:rPr kumimoji="1" lang="zh-CN" altLang="en-US" dirty="0"/>
              <a:t> 这篇</a:t>
            </a:r>
            <a:r>
              <a:rPr kumimoji="1" lang="en-US" altLang="zh-CN" dirty="0"/>
              <a:t>paper</a:t>
            </a:r>
            <a:r>
              <a:rPr kumimoji="1" lang="zh-CN" altLang="en-US" dirty="0"/>
              <a:t>的</a:t>
            </a:r>
            <a:r>
              <a:rPr kumimoji="1" lang="en-US" altLang="zh-CN" dirty="0"/>
              <a:t>evaluation</a:t>
            </a:r>
            <a:r>
              <a:rPr kumimoji="1" lang="zh-CN" altLang="en-US" dirty="0"/>
              <a:t>部分</a:t>
            </a:r>
            <a:r>
              <a:rPr kumimoji="1" lang="en-US" altLang="zh-CN" dirty="0"/>
              <a:t>,</a:t>
            </a:r>
            <a:r>
              <a:rPr kumimoji="1" lang="zh-CN" altLang="en-US" dirty="0"/>
              <a:t>工作量很大</a:t>
            </a:r>
            <a:r>
              <a:rPr kumimoji="1" lang="en-US" altLang="zh-CN" dirty="0"/>
              <a:t>,</a:t>
            </a:r>
            <a:r>
              <a:rPr kumimoji="1" lang="zh-CN" altLang="en-US" dirty="0"/>
              <a:t>有很多明显的优点和缺点</a:t>
            </a:r>
            <a:r>
              <a:rPr kumimoji="1" lang="en-US" altLang="zh-CN" dirty="0"/>
              <a:t>.</a:t>
            </a:r>
            <a:r>
              <a:rPr kumimoji="1" lang="zh-CN" altLang="en-US" dirty="0"/>
              <a:t> 我觉得可以学习借鉴一下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首先是实现</a:t>
            </a:r>
            <a:r>
              <a:rPr kumimoji="1" lang="en-US" altLang="zh-CN" dirty="0"/>
              <a:t>.</a:t>
            </a:r>
            <a:r>
              <a:rPr kumimoji="1" lang="zh-CN" altLang="en-US" dirty="0"/>
              <a:t>基于前面的</a:t>
            </a:r>
            <a:r>
              <a:rPr kumimoji="1" lang="en-US" altLang="zh-CN" dirty="0"/>
              <a:t>design,</a:t>
            </a:r>
            <a:r>
              <a:rPr kumimoji="1" lang="zh-CN" altLang="en-US" dirty="0"/>
              <a:t> 作者写了</a:t>
            </a:r>
            <a:r>
              <a:rPr kumimoji="1" lang="en-US" altLang="zh-CN" dirty="0"/>
              <a:t>8000</a:t>
            </a:r>
            <a:r>
              <a:rPr kumimoji="1" lang="zh-CN" altLang="en-US" dirty="0"/>
              <a:t>行的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 代码</a:t>
            </a:r>
            <a:r>
              <a:rPr kumimoji="1" lang="en-US" altLang="zh-CN" dirty="0"/>
              <a:t>.</a:t>
            </a:r>
            <a:r>
              <a:rPr kumimoji="1" lang="zh-CN" altLang="en-US" dirty="0"/>
              <a:t>这是基于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这一分析框架的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 支持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字节码的分析</a:t>
            </a:r>
            <a:r>
              <a:rPr kumimoji="1" lang="en-US" altLang="zh-CN" dirty="0"/>
              <a:t>,</a:t>
            </a:r>
            <a:r>
              <a:rPr kumimoji="1" lang="zh-CN" altLang="en-US" dirty="0"/>
              <a:t>避免了</a:t>
            </a:r>
            <a:r>
              <a:rPr kumimoji="1" lang="en-US" altLang="zh-CN" dirty="0"/>
              <a:t>JDK</a:t>
            </a:r>
            <a:r>
              <a:rPr kumimoji="1" lang="zh-CN" altLang="en-US" dirty="0"/>
              <a:t>的复杂特性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然后他们后续的实验都是基于</a:t>
            </a:r>
            <a:r>
              <a:rPr kumimoji="1" lang="en-US" altLang="zh-CN" dirty="0"/>
              <a:t>10</a:t>
            </a:r>
            <a:r>
              <a:rPr kumimoji="1" lang="zh-CN" altLang="en-US" dirty="0"/>
              <a:t>台</a:t>
            </a: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vm</a:t>
            </a:r>
            <a:r>
              <a:rPr kumimoji="1" lang="zh-CN" altLang="en-US" dirty="0"/>
              <a:t>做的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性能配置是这样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但是有意思的是</a:t>
            </a:r>
            <a:r>
              <a:rPr kumimoji="1" lang="en-US" altLang="zh-CN" dirty="0"/>
              <a:t>,</a:t>
            </a:r>
            <a:r>
              <a:rPr kumimoji="1" lang="zh-CN" altLang="en-US" dirty="0"/>
              <a:t>后面的实验完全没有提这</a:t>
            </a:r>
            <a:r>
              <a:rPr kumimoji="1" lang="en-US" altLang="zh-CN" dirty="0"/>
              <a:t>10</a:t>
            </a:r>
            <a:r>
              <a:rPr kumimoji="1" lang="zh-CN" altLang="en-US" dirty="0"/>
              <a:t>台</a:t>
            </a:r>
            <a:r>
              <a:rPr kumimoji="1" lang="en-US" altLang="zh-CN" dirty="0" err="1"/>
              <a:t>vm</a:t>
            </a:r>
            <a:r>
              <a:rPr kumimoji="1" lang="zh-CN" altLang="en-US" dirty="0"/>
              <a:t>是怎么分配的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几台给所跑的系统</a:t>
            </a:r>
            <a:r>
              <a:rPr kumimoji="1" lang="en-US" altLang="zh-CN" dirty="0"/>
              <a:t>,</a:t>
            </a:r>
            <a:r>
              <a:rPr kumimoji="1" lang="zh-CN" altLang="en-US" dirty="0"/>
              <a:t>几台给</a:t>
            </a:r>
            <a:r>
              <a:rPr kumimoji="1" lang="en-US" altLang="zh-CN" dirty="0"/>
              <a:t>benchmark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85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sym typeface="+mn-ea"/>
              </a:rPr>
              <a:t>不那么明显的后果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为了评测</a:t>
            </a:r>
            <a:r>
              <a:rPr kumimoji="1" lang="en-US" altLang="zh-CN" dirty="0"/>
              <a:t>detector</a:t>
            </a:r>
            <a:r>
              <a:rPr kumimoji="1" lang="zh-CN" altLang="en-US" dirty="0"/>
              <a:t>的效果</a:t>
            </a:r>
            <a:r>
              <a:rPr kumimoji="1" lang="en-US" altLang="zh-CN" dirty="0"/>
              <a:t>,</a:t>
            </a:r>
            <a:r>
              <a:rPr kumimoji="1" lang="zh-CN" altLang="en-US" dirty="0"/>
              <a:t>包括能不能探测到</a:t>
            </a:r>
            <a:r>
              <a:rPr kumimoji="1" lang="en-US" altLang="zh-CN" dirty="0"/>
              <a:t>,</a:t>
            </a:r>
            <a:r>
              <a:rPr kumimoji="1" lang="zh-CN" altLang="en-US" dirty="0"/>
              <a:t>探测花的时间</a:t>
            </a:r>
            <a:r>
              <a:rPr kumimoji="1" lang="en-US" altLang="zh-CN" dirty="0"/>
              <a:t>,</a:t>
            </a:r>
            <a:r>
              <a:rPr kumimoji="1" lang="zh-CN" altLang="en-US" dirty="0"/>
              <a:t>探测到的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离</a:t>
            </a:r>
            <a:r>
              <a:rPr kumimoji="1" lang="en-US" altLang="zh-CN" dirty="0"/>
              <a:t>bug</a:t>
            </a:r>
            <a:r>
              <a:rPr kumimoji="1" lang="zh-CN" altLang="en-US" dirty="0"/>
              <a:t>多远</a:t>
            </a:r>
            <a:r>
              <a:rPr kumimoji="1"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作者选取了</a:t>
            </a:r>
            <a:r>
              <a:rPr kumimoji="1" lang="en-US" altLang="zh-CN" dirty="0"/>
              <a:t>6</a:t>
            </a:r>
            <a:r>
              <a:rPr kumimoji="1" lang="zh-CN" altLang="en-US" dirty="0"/>
              <a:t>个现实中广泛使用的大型系统</a:t>
            </a:r>
            <a:r>
              <a:rPr kumimoji="1" lang="en-US" altLang="zh-CN" dirty="0"/>
              <a:t>.</a:t>
            </a:r>
            <a:r>
              <a:rPr kumimoji="1" lang="zh-CN" altLang="en-US" dirty="0"/>
              <a:t> 代码量和</a:t>
            </a:r>
            <a:r>
              <a:rPr kumimoji="1" lang="en-US" altLang="zh-CN" dirty="0"/>
              <a:t>methods</a:t>
            </a:r>
            <a:r>
              <a:rPr kumimoji="1" lang="zh-CN" altLang="en-US" dirty="0"/>
              <a:t>数目如图所示</a:t>
            </a:r>
            <a:r>
              <a:rPr kumimoji="1" lang="en-US" altLang="zh-CN" dirty="0"/>
              <a:t>.</a:t>
            </a:r>
            <a:r>
              <a:rPr kumimoji="1" lang="zh-CN" altLang="en-US" dirty="0"/>
              <a:t> 我们需要解释一下每个系统是干嘛的吗</a:t>
            </a:r>
            <a:r>
              <a:rPr kumimoji="1" lang="en-US" altLang="zh-CN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这些系统都是分布式的</a:t>
            </a:r>
            <a:r>
              <a:rPr kumimoji="1"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代码量很大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/>
              <a:t>zk</a:t>
            </a:r>
            <a:r>
              <a:rPr kumimoji="1" lang="en-US" altLang="zh-CN" dirty="0"/>
              <a:t>:	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为大型分布式计算提供开源的分布式配置服务、同步服务和命名注册。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/>
              <a:t>cassandra</a:t>
            </a:r>
            <a:r>
              <a:rPr kumimoji="1" lang="en-US" altLang="zh-CN" dirty="0"/>
              <a:t>:	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Cassandra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分布式数据库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kumimoji="1"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hadoop</a:t>
            </a:r>
            <a:r>
              <a:rPr kumimoji="1"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HBase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非关系型分布式数据库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mapreduce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kumimoji="1"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大规模数据并行计算框架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yarn:	</a:t>
            </a:r>
            <a:r>
              <a:rPr kumimoji="1" lang="zh-CN" altLang="en-US" dirty="0"/>
              <a:t>是</a:t>
            </a:r>
            <a:r>
              <a:rPr kumimoji="1" lang="en-US" altLang="zh-CN" dirty="0" err="1"/>
              <a:t>hadoop</a:t>
            </a:r>
            <a:r>
              <a:rPr kumimoji="1" lang="zh-CN" altLang="en-US" dirty="0"/>
              <a:t>的资源管理</a:t>
            </a:r>
            <a:r>
              <a:rPr kumimoji="1" lang="en-US" altLang="zh-CN" dirty="0"/>
              <a:t>,</a:t>
            </a:r>
            <a:r>
              <a:rPr kumimoji="1" lang="zh-CN" altLang="en-US" dirty="0"/>
              <a:t>任务调度的框架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81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基于这</a:t>
            </a:r>
            <a:r>
              <a:rPr kumimoji="1" lang="en-US" altLang="zh-CN" dirty="0"/>
              <a:t>6</a:t>
            </a:r>
            <a:r>
              <a:rPr kumimoji="1" lang="zh-CN" altLang="en-US" dirty="0"/>
              <a:t>个系统</a:t>
            </a:r>
            <a:r>
              <a:rPr kumimoji="1" lang="en-US" altLang="zh-CN" dirty="0"/>
              <a:t>,</a:t>
            </a:r>
            <a:r>
              <a:rPr kumimoji="1" lang="en-US" altLang="zh-CN" dirty="0" err="1"/>
              <a:t>omegagen</a:t>
            </a:r>
            <a:r>
              <a:rPr kumimoji="1" lang="zh-CN" altLang="en-US" dirty="0"/>
              <a:t>生成了相应的</a:t>
            </a:r>
            <a:r>
              <a:rPr kumimoji="1" lang="en-US" altLang="zh-CN" dirty="0"/>
              <a:t>watchdog.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我们从下往上看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zh-CN" altLang="en-US" dirty="0"/>
              <a:t>首先是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的选取</a:t>
            </a:r>
            <a:r>
              <a:rPr kumimoji="1" lang="en-US" altLang="zh-CN" dirty="0"/>
              <a:t>.</a:t>
            </a:r>
            <a:r>
              <a:rPr kumimoji="1" lang="zh-CN" altLang="en-US" dirty="0"/>
              <a:t>  对此</a:t>
            </a:r>
            <a:r>
              <a:rPr kumimoji="1" lang="en-US" altLang="zh-CN" dirty="0"/>
              <a:t>,</a:t>
            </a:r>
            <a:r>
              <a:rPr kumimoji="1" lang="en-US" altLang="zh-CN" dirty="0" err="1"/>
              <a:t>omegagen</a:t>
            </a:r>
            <a:r>
              <a:rPr kumimoji="1" lang="zh-CN" altLang="en-US" dirty="0"/>
              <a:t>有</a:t>
            </a:r>
            <a:r>
              <a:rPr kumimoji="1" lang="en-US" altLang="zh-CN" dirty="0"/>
              <a:t>30</a:t>
            </a:r>
            <a:r>
              <a:rPr kumimoji="1" lang="zh-CN" altLang="en-US" dirty="0"/>
              <a:t>条</a:t>
            </a:r>
            <a:r>
              <a:rPr kumimoji="1" lang="en-US" altLang="zh-CN" dirty="0"/>
              <a:t>default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rule.</a:t>
            </a:r>
            <a:r>
              <a:rPr kumimoji="1" lang="zh-CN" altLang="en-US" dirty="0"/>
              <a:t> 另外还有平均</a:t>
            </a:r>
            <a:r>
              <a:rPr kumimoji="1" lang="en-US" altLang="zh-CN" dirty="0"/>
              <a:t>10</a:t>
            </a:r>
            <a:r>
              <a:rPr kumimoji="1" lang="zh-CN" altLang="en-US" dirty="0"/>
              <a:t>条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rule.</a:t>
            </a:r>
            <a:r>
              <a:rPr kumimoji="1" lang="zh-CN" altLang="en-US" dirty="0"/>
              <a:t> 这些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heuristic</a:t>
            </a:r>
            <a:r>
              <a:rPr kumimoji="1" lang="zh-CN" altLang="en-US" dirty="0"/>
              <a:t>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主要靠前期的经验知识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比如前面</a:t>
            </a:r>
            <a:r>
              <a:rPr kumimoji="1" lang="en-US" altLang="zh-CN" dirty="0"/>
              <a:t>design</a:t>
            </a:r>
            <a:r>
              <a:rPr kumimoji="1" lang="zh-CN" altLang="en-US" dirty="0"/>
              <a:t>那里提到了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大都数是通过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library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</a:t>
            </a:r>
            <a:r>
              <a:rPr kumimoji="1" lang="zh-CN" altLang="en-US" dirty="0"/>
              <a:t>判断的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主要是</a:t>
            </a:r>
            <a:r>
              <a:rPr kumimoji="1" lang="en-US" altLang="zh-CN" dirty="0"/>
              <a:t>I/O,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synchronization,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resource</a:t>
            </a:r>
            <a:r>
              <a:rPr kumimoji="1" lang="zh-CN" altLang="en-US" dirty="0"/>
              <a:t>等等相关的</a:t>
            </a:r>
            <a:r>
              <a:rPr kumimoji="1" lang="en-US" altLang="zh-CN" dirty="0"/>
              <a:t>operation.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就这样</a:t>
            </a:r>
            <a:r>
              <a:rPr kumimoji="1" lang="en-US" altLang="zh-CN" dirty="0"/>
              <a:t>,</a:t>
            </a:r>
            <a:r>
              <a:rPr kumimoji="1" lang="zh-CN" altLang="en-US" dirty="0"/>
              <a:t>以</a:t>
            </a:r>
            <a:r>
              <a:rPr kumimoji="1" lang="en-US" altLang="zh-CN" dirty="0"/>
              <a:t>ZK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kumimoji="1" lang="zh-CN" altLang="en-US" dirty="0"/>
              <a:t>选取了</a:t>
            </a:r>
            <a:r>
              <a:rPr kumimoji="1" lang="en-US" altLang="zh-CN" dirty="0"/>
              <a:t>488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operation.</a:t>
            </a:r>
          </a:p>
          <a:p>
            <a:r>
              <a:rPr kumimoji="1" lang="zh-CN" altLang="en-US" dirty="0"/>
              <a:t>这</a:t>
            </a:r>
            <a:r>
              <a:rPr kumimoji="1" lang="en-US" altLang="zh-CN" dirty="0"/>
              <a:t>488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归属于</a:t>
            </a:r>
            <a:r>
              <a:rPr kumimoji="1" lang="en-US" altLang="zh-CN" dirty="0"/>
              <a:t>118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reduced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zh-CN" altLang="en-US" dirty="0"/>
              <a:t>然后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的定义是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methods.</a:t>
            </a:r>
            <a:r>
              <a:rPr kumimoji="1" lang="zh-CN" altLang="en-US" dirty="0"/>
              <a:t>每个线程的入口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这个表里面</a:t>
            </a:r>
            <a:r>
              <a:rPr kumimoji="1" lang="en-US" altLang="zh-CN" dirty="0"/>
              <a:t>,</a:t>
            </a:r>
            <a:r>
              <a:rPr kumimoji="1" lang="zh-CN" altLang="en-US" dirty="0"/>
              <a:t>每个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指的是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methods.</a:t>
            </a:r>
            <a:r>
              <a:rPr kumimoji="1" lang="zh-CN" altLang="en-US" dirty="0"/>
              <a:t> 这些是产生的</a:t>
            </a:r>
            <a:r>
              <a:rPr kumimoji="1" lang="en-US" altLang="zh-CN" dirty="0"/>
              <a:t>static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watchdog,</a:t>
            </a:r>
            <a:r>
              <a:rPr kumimoji="1" lang="zh-CN" altLang="en-US" dirty="0"/>
              <a:t>但是并不是所有都会在运行中被调用</a:t>
            </a:r>
            <a:r>
              <a:rPr kumimoji="1" lang="en-US" altLang="zh-CN" dirty="0"/>
              <a:t>.</a:t>
            </a:r>
            <a:r>
              <a:rPr kumimoji="1" lang="zh-CN" altLang="en-US" dirty="0"/>
              <a:t>调用的触发条件是</a:t>
            </a:r>
            <a:r>
              <a:rPr kumimoji="1" lang="en-US" altLang="zh-CN" dirty="0"/>
              <a:t>4.1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predicate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context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hook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因为没有开源</a:t>
            </a:r>
            <a:r>
              <a:rPr kumimoji="1" lang="en-US" altLang="zh-CN" dirty="0"/>
              <a:t>,</a:t>
            </a:r>
            <a:r>
              <a:rPr kumimoji="1" lang="zh-CN" altLang="en-US" dirty="0"/>
              <a:t>所以这些具体的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是哪些</a:t>
            </a:r>
            <a:r>
              <a:rPr kumimoji="1" lang="en-US" altLang="zh-CN" dirty="0"/>
              <a:t>,</a:t>
            </a:r>
            <a:r>
              <a:rPr kumimoji="1" lang="zh-CN" altLang="en-US" dirty="0"/>
              <a:t>又有多</a:t>
            </a:r>
            <a:r>
              <a:rPr kumimoji="1" lang="en-US" altLang="zh-CN" dirty="0"/>
              <a:t>specific,</a:t>
            </a:r>
            <a:r>
              <a:rPr kumimoji="1" lang="zh-CN" altLang="en-US" dirty="0"/>
              <a:t>我们并没有找到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watchdog</a:t>
            </a:r>
            <a:r>
              <a:rPr kumimoji="1" lang="zh-CN" altLang="en-US" dirty="0"/>
              <a:t>他的说法是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methods.</a:t>
            </a:r>
            <a:r>
              <a:rPr kumimoji="1" lang="zh-CN" altLang="en-US" dirty="0"/>
              <a:t>我的理解里</a:t>
            </a:r>
            <a:r>
              <a:rPr kumimoji="1" lang="en-US" altLang="zh-CN" dirty="0"/>
              <a:t>,</a:t>
            </a:r>
            <a:r>
              <a:rPr kumimoji="1" lang="zh-CN" altLang="en-US" dirty="0"/>
              <a:t>应该是 每个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所在的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往上递归</a:t>
            </a:r>
            <a:r>
              <a:rPr kumimoji="1" lang="en-US" altLang="zh-CN" dirty="0"/>
              <a:t>.</a:t>
            </a:r>
            <a:r>
              <a:rPr kumimoji="1" lang="zh-CN" altLang="en-US" dirty="0"/>
              <a:t> 多少个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放在同一个</a:t>
            </a:r>
            <a:r>
              <a:rPr kumimoji="1" lang="en-US" altLang="zh-CN" dirty="0"/>
              <a:t>checker</a:t>
            </a:r>
            <a:r>
              <a:rPr kumimoji="1" lang="zh-CN" altLang="en-US" dirty="0"/>
              <a:t>里面</a:t>
            </a:r>
            <a:r>
              <a:rPr kumimoji="1" lang="en-US" altLang="zh-CN" dirty="0"/>
              <a:t>?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todo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674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基于这</a:t>
            </a:r>
            <a:r>
              <a:rPr kumimoji="1" lang="en-US" altLang="zh-CN" dirty="0"/>
              <a:t>6</a:t>
            </a:r>
            <a:r>
              <a:rPr kumimoji="1" lang="zh-CN" altLang="en-US" dirty="0"/>
              <a:t>个系统</a:t>
            </a:r>
            <a:r>
              <a:rPr kumimoji="1" lang="en-US" altLang="zh-CN" dirty="0"/>
              <a:t>,</a:t>
            </a:r>
            <a:r>
              <a:rPr kumimoji="1" lang="en-US" altLang="zh-CN" dirty="0" err="1"/>
              <a:t>omegagen</a:t>
            </a:r>
            <a:r>
              <a:rPr kumimoji="1" lang="zh-CN" altLang="en-US" dirty="0"/>
              <a:t>生成了相应的</a:t>
            </a:r>
            <a:r>
              <a:rPr kumimoji="1" lang="en-US" altLang="zh-CN" dirty="0"/>
              <a:t>watchdog.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我们从下往上看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zh-CN" altLang="en-US" dirty="0"/>
              <a:t>首先是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的选取</a:t>
            </a:r>
            <a:r>
              <a:rPr kumimoji="1" lang="en-US" altLang="zh-CN" dirty="0"/>
              <a:t>.</a:t>
            </a:r>
            <a:r>
              <a:rPr kumimoji="1" lang="zh-CN" altLang="en-US" dirty="0"/>
              <a:t>  对此</a:t>
            </a:r>
            <a:r>
              <a:rPr kumimoji="1" lang="en-US" altLang="zh-CN" dirty="0"/>
              <a:t>,</a:t>
            </a:r>
            <a:r>
              <a:rPr kumimoji="1" lang="en-US" altLang="zh-CN" dirty="0" err="1"/>
              <a:t>omegagen</a:t>
            </a:r>
            <a:r>
              <a:rPr kumimoji="1" lang="zh-CN" altLang="en-US" dirty="0"/>
              <a:t>有</a:t>
            </a:r>
            <a:r>
              <a:rPr kumimoji="1" lang="en-US" altLang="zh-CN" dirty="0"/>
              <a:t>30</a:t>
            </a:r>
            <a:r>
              <a:rPr kumimoji="1" lang="zh-CN" altLang="en-US" dirty="0"/>
              <a:t>条</a:t>
            </a:r>
            <a:r>
              <a:rPr kumimoji="1" lang="en-US" altLang="zh-CN" dirty="0"/>
              <a:t>default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rule.</a:t>
            </a:r>
            <a:r>
              <a:rPr kumimoji="1" lang="zh-CN" altLang="en-US" dirty="0"/>
              <a:t> 另外还有平均</a:t>
            </a:r>
            <a:r>
              <a:rPr kumimoji="1" lang="en-US" altLang="zh-CN" dirty="0"/>
              <a:t>10</a:t>
            </a:r>
            <a:r>
              <a:rPr kumimoji="1" lang="zh-CN" altLang="en-US" dirty="0"/>
              <a:t>条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rule.</a:t>
            </a:r>
            <a:r>
              <a:rPr kumimoji="1" lang="zh-CN" altLang="en-US" dirty="0"/>
              <a:t> 这些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heuristic</a:t>
            </a:r>
            <a:r>
              <a:rPr kumimoji="1" lang="zh-CN" altLang="en-US" dirty="0"/>
              <a:t>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主要靠前期的经验知识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比如前面</a:t>
            </a:r>
            <a:r>
              <a:rPr kumimoji="1" lang="en-US" altLang="zh-CN" dirty="0"/>
              <a:t>design</a:t>
            </a:r>
            <a:r>
              <a:rPr kumimoji="1" lang="zh-CN" altLang="en-US" dirty="0"/>
              <a:t>那里提到了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大都数是通过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library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</a:t>
            </a:r>
            <a:r>
              <a:rPr kumimoji="1" lang="zh-CN" altLang="en-US" dirty="0"/>
              <a:t>判断的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主要是</a:t>
            </a:r>
            <a:r>
              <a:rPr kumimoji="1" lang="en-US" altLang="zh-CN" dirty="0"/>
              <a:t>I/O,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synchronization,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resource</a:t>
            </a:r>
            <a:r>
              <a:rPr kumimoji="1" lang="zh-CN" altLang="en-US" dirty="0"/>
              <a:t>等等相关的</a:t>
            </a:r>
            <a:r>
              <a:rPr kumimoji="1" lang="en-US" altLang="zh-CN" dirty="0"/>
              <a:t>operation.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就这样</a:t>
            </a:r>
            <a:r>
              <a:rPr kumimoji="1" lang="en-US" altLang="zh-CN" dirty="0"/>
              <a:t>,</a:t>
            </a:r>
            <a:r>
              <a:rPr kumimoji="1" lang="zh-CN" altLang="en-US" dirty="0"/>
              <a:t>以</a:t>
            </a:r>
            <a:r>
              <a:rPr kumimoji="1" lang="en-US" altLang="zh-CN" dirty="0"/>
              <a:t>ZK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kumimoji="1" lang="zh-CN" altLang="en-US" dirty="0"/>
              <a:t>选取了</a:t>
            </a:r>
            <a:r>
              <a:rPr kumimoji="1" lang="en-US" altLang="zh-CN" dirty="0"/>
              <a:t>488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operation.</a:t>
            </a:r>
          </a:p>
          <a:p>
            <a:r>
              <a:rPr kumimoji="1" lang="zh-CN" altLang="en-US" dirty="0"/>
              <a:t>这</a:t>
            </a:r>
            <a:r>
              <a:rPr kumimoji="1" lang="en-US" altLang="zh-CN" dirty="0"/>
              <a:t>488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归属于</a:t>
            </a:r>
            <a:r>
              <a:rPr kumimoji="1" lang="en-US" altLang="zh-CN" dirty="0"/>
              <a:t>118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reduced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zh-CN" altLang="en-US" dirty="0"/>
              <a:t>然后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的定义是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methods.</a:t>
            </a:r>
            <a:r>
              <a:rPr kumimoji="1" lang="zh-CN" altLang="en-US" dirty="0"/>
              <a:t>每个线程的入口对应一个</a:t>
            </a:r>
            <a:r>
              <a:rPr kumimoji="1" lang="en-US" altLang="zh-CN" dirty="0"/>
              <a:t>checker.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其实这里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的选取我觉得是非常重要的一步</a:t>
            </a:r>
            <a:r>
              <a:rPr kumimoji="1" lang="en-US" altLang="zh-CN" dirty="0"/>
              <a:t>.</a:t>
            </a:r>
            <a:r>
              <a:rPr kumimoji="1" lang="zh-CN" altLang="en-US" dirty="0"/>
              <a:t>这些具体的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是怎么样的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有多</a:t>
            </a:r>
            <a:r>
              <a:rPr kumimoji="1" lang="en-US" altLang="zh-CN" dirty="0"/>
              <a:t>system-specific,</a:t>
            </a:r>
            <a:r>
              <a:rPr kumimoji="1" lang="zh-CN" altLang="en-US" dirty="0"/>
              <a:t>有待确定</a:t>
            </a:r>
            <a:r>
              <a:rPr kumimoji="1" lang="en-US" altLang="zh-CN" dirty="0"/>
              <a:t>,</a:t>
            </a:r>
            <a:r>
              <a:rPr kumimoji="1" lang="zh-CN" altLang="en-US" dirty="0"/>
              <a:t>我们发邮件找作者要了代码</a:t>
            </a:r>
            <a:r>
              <a:rPr kumimoji="1" lang="en-US" altLang="zh-CN" dirty="0"/>
              <a:t>,</a:t>
            </a:r>
            <a:r>
              <a:rPr kumimoji="1" lang="zh-CN" altLang="en-US" dirty="0"/>
              <a:t>他们说即将开源</a:t>
            </a:r>
            <a:r>
              <a:rPr kumimoji="1" lang="en-US" altLang="zh-CN" dirty="0"/>
              <a:t>,</a:t>
            </a:r>
            <a:r>
              <a:rPr kumimoji="1" lang="zh-CN" altLang="en-US" dirty="0"/>
              <a:t>不过要过一段时间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06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从这</a:t>
            </a:r>
            <a:r>
              <a:rPr kumimoji="1" lang="en-US" altLang="zh-CN" dirty="0"/>
              <a:t>6</a:t>
            </a:r>
            <a:r>
              <a:rPr kumimoji="1" lang="zh-CN" altLang="en-US" dirty="0"/>
              <a:t>个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中</a:t>
            </a:r>
            <a:r>
              <a:rPr kumimoji="1" lang="en-US" altLang="zh-CN" dirty="0"/>
              <a:t>,</a:t>
            </a:r>
            <a:r>
              <a:rPr kumimoji="1" lang="zh-CN" altLang="en-US" dirty="0"/>
              <a:t>选取了</a:t>
            </a:r>
            <a:r>
              <a:rPr kumimoji="1" lang="en-US" altLang="zh-CN" dirty="0"/>
              <a:t>22</a:t>
            </a:r>
            <a:r>
              <a:rPr kumimoji="1" lang="zh-CN" altLang="en-US" dirty="0"/>
              <a:t>个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进行复现</a:t>
            </a:r>
            <a:r>
              <a:rPr kumimoji="1" lang="en-US" altLang="zh-CN" dirty="0"/>
              <a:t>,</a:t>
            </a:r>
            <a:r>
              <a:rPr kumimoji="1" lang="zh-CN" altLang="en-US" dirty="0"/>
              <a:t>每个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的复现花了平均</a:t>
            </a:r>
            <a:r>
              <a:rPr kumimoji="1" lang="en-US" altLang="zh-CN" dirty="0"/>
              <a:t>1</a:t>
            </a:r>
            <a:r>
              <a:rPr kumimoji="1" lang="zh-CN" altLang="en-US" dirty="0"/>
              <a:t>周的时间</a:t>
            </a:r>
            <a:r>
              <a:rPr kumimoji="1" lang="en-US" altLang="zh-CN" dirty="0"/>
              <a:t>,root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cause</a:t>
            </a:r>
            <a:r>
              <a:rPr kumimoji="1" lang="zh-CN" altLang="en-US" dirty="0"/>
              <a:t>很多样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Consequences</a:t>
            </a:r>
            <a:r>
              <a:rPr kumimoji="1" lang="zh-CN" altLang="en-US" dirty="0"/>
              <a:t>都得说清  </a:t>
            </a:r>
            <a:endParaRPr kumimoji="1" lang="en-US" altLang="zh-CN" dirty="0"/>
          </a:p>
          <a:p>
            <a:r>
              <a:rPr kumimoji="1" lang="en-US" altLang="zh-CN" dirty="0"/>
              <a:t>stuck	</a:t>
            </a:r>
            <a:r>
              <a:rPr kumimoji="1" lang="zh-CN" altLang="en-US" dirty="0"/>
              <a:t>表示阻塞</a:t>
            </a:r>
            <a:r>
              <a:rPr kumimoji="1" lang="en-US" altLang="zh-CN" dirty="0"/>
              <a:t>,</a:t>
            </a:r>
            <a:r>
              <a:rPr kumimoji="1" lang="zh-CN" altLang="en-US" dirty="0"/>
              <a:t>但是不一定该进程的所有线程都阻塞</a:t>
            </a:r>
            <a:r>
              <a:rPr kumimoji="1" lang="en-US" altLang="zh-CN" dirty="0"/>
              <a:t>,</a:t>
            </a:r>
            <a:r>
              <a:rPr kumimoji="1" lang="zh-CN" altLang="en-US" dirty="0"/>
              <a:t>比如说</a:t>
            </a:r>
            <a:r>
              <a:rPr kumimoji="1" lang="en-US" altLang="zh-CN" dirty="0"/>
              <a:t>heartbeat</a:t>
            </a:r>
            <a:r>
              <a:rPr kumimoji="1" lang="zh-CN" altLang="en-US" dirty="0"/>
              <a:t>消息还是正常接收发送的</a:t>
            </a:r>
            <a:endParaRPr kumimoji="1" lang="en-US" altLang="zh-CN" dirty="0"/>
          </a:p>
          <a:p>
            <a:r>
              <a:rPr kumimoji="1" lang="en-US" altLang="zh-CN" dirty="0"/>
              <a:t>slow	</a:t>
            </a:r>
            <a:r>
              <a:rPr kumimoji="1" lang="zh-CN" altLang="en-US" dirty="0"/>
              <a:t>慢</a:t>
            </a:r>
            <a:r>
              <a:rPr kumimoji="1" lang="en-US" altLang="zh-CN" dirty="0"/>
              <a:t>,</a:t>
            </a:r>
            <a:r>
              <a:rPr kumimoji="1" lang="zh-CN" altLang="en-US" dirty="0"/>
              <a:t>比如说</a:t>
            </a:r>
            <a:r>
              <a:rPr kumimoji="1" lang="en-US" altLang="zh-CN" dirty="0"/>
              <a:t>latency</a:t>
            </a:r>
            <a:r>
              <a:rPr kumimoji="1" lang="zh-CN" altLang="en-US" dirty="0"/>
              <a:t>从</a:t>
            </a:r>
            <a:r>
              <a:rPr kumimoji="1" lang="en-US" altLang="zh-CN" dirty="0"/>
              <a:t>6ms</a:t>
            </a:r>
            <a:r>
              <a:rPr kumimoji="1" lang="zh-CN" altLang="en-US" dirty="0"/>
              <a:t>变成了</a:t>
            </a:r>
            <a:r>
              <a:rPr kumimoji="1" lang="en-US" altLang="zh-CN" dirty="0"/>
              <a:t>100ms(</a:t>
            </a:r>
            <a:r>
              <a:rPr kumimoji="1" lang="en-US" altLang="zh-CN" dirty="0" err="1"/>
              <a:t>cassandra</a:t>
            </a:r>
            <a:r>
              <a:rPr kumimoji="1" lang="zh-CN" altLang="en-US" dirty="0"/>
              <a:t>例子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zombie	exit,</a:t>
            </a:r>
            <a:r>
              <a:rPr kumimoji="1" lang="zh-CN" altLang="en-US" dirty="0"/>
              <a:t>不服务了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但是进程还活着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sticky?	the failure persists forever.</a:t>
            </a:r>
          </a:p>
          <a:p>
            <a:r>
              <a:rPr kumimoji="1" lang="en-US" altLang="zh-CN" dirty="0"/>
              <a:t>study:	</a:t>
            </a:r>
            <a:r>
              <a:rPr kumimoji="1" lang="zh-CN" altLang="en-US" dirty="0"/>
              <a:t>前面</a:t>
            </a:r>
            <a:r>
              <a:rPr kumimoji="1" lang="en-US" altLang="zh-CN" dirty="0"/>
              <a:t>100</a:t>
            </a:r>
            <a:r>
              <a:rPr kumimoji="1" lang="zh-CN" altLang="en-US" dirty="0"/>
              <a:t>个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里面是否学过</a:t>
            </a:r>
            <a:r>
              <a:rPr kumimoji="1" lang="en-US" altLang="zh-CN" dirty="0"/>
              <a:t>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89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Client:	Client</a:t>
            </a:r>
            <a:r>
              <a:rPr kumimoji="1" lang="zh-CN" altLang="en-US" dirty="0"/>
              <a:t>基于的是</a:t>
            </a:r>
            <a:r>
              <a:rPr kumimoji="1" lang="en-US" altLang="zh-CN" dirty="0"/>
              <a:t>OSDI18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Panorama.</a:t>
            </a:r>
            <a:r>
              <a:rPr kumimoji="1" lang="zh-CN" altLang="en-US" dirty="0"/>
              <a:t>各个</a:t>
            </a:r>
            <a:r>
              <a:rPr kumimoji="1" lang="en-US" altLang="zh-CN" dirty="0"/>
              <a:t>component</a:t>
            </a:r>
            <a:r>
              <a:rPr kumimoji="1" lang="zh-CN" altLang="en-US" dirty="0"/>
              <a:t>以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的角度</a:t>
            </a:r>
            <a:r>
              <a:rPr kumimoji="1" lang="en-US" altLang="zh-CN" dirty="0"/>
              <a:t>,</a:t>
            </a:r>
            <a:r>
              <a:rPr kumimoji="1" lang="zh-CN" altLang="en-US" dirty="0"/>
              <a:t>收集并分析他所对应的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的运行情况</a:t>
            </a:r>
            <a:r>
              <a:rPr kumimoji="1" lang="en-US" altLang="zh-CN" dirty="0"/>
              <a:t>,</a:t>
            </a:r>
            <a:r>
              <a:rPr kumimoji="1" lang="zh-CN" altLang="en-US" dirty="0"/>
              <a:t>遇到错误就报错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Probe:	Probe</a:t>
            </a:r>
            <a:r>
              <a:rPr kumimoji="1" lang="zh-CN" altLang="en-US" dirty="0"/>
              <a:t>是基于</a:t>
            </a:r>
            <a:r>
              <a:rPr kumimoji="1" lang="en-US" altLang="zh-CN" dirty="0"/>
              <a:t>SOSP11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Falcon,</a:t>
            </a:r>
            <a:r>
              <a:rPr kumimoji="1" lang="zh-CN" altLang="en-US" dirty="0"/>
              <a:t>周期性地调用内部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 但是大应用有很多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所以很难遍历全部</a:t>
            </a:r>
            <a:r>
              <a:rPr kumimoji="1" lang="en-US" altLang="zh-CN" dirty="0"/>
              <a:t>,</a:t>
            </a:r>
            <a:r>
              <a:rPr kumimoji="1" lang="zh-CN" altLang="en-US" dirty="0"/>
              <a:t>并构造测试样例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盲目的测试</a:t>
            </a:r>
            <a:r>
              <a:rPr kumimoji="1" lang="en-US" altLang="zh-CN" dirty="0"/>
              <a:t>API,</a:t>
            </a:r>
            <a:r>
              <a:rPr kumimoji="1" lang="zh-CN" altLang="en-US" dirty="0"/>
              <a:t>开销很大</a:t>
            </a:r>
            <a:r>
              <a:rPr kumimoji="1" lang="en-US" altLang="zh-CN" dirty="0"/>
              <a:t>.</a:t>
            </a:r>
            <a:r>
              <a:rPr kumimoji="1" lang="zh-CN" altLang="en-US" dirty="0"/>
              <a:t>并且一些</a:t>
            </a:r>
            <a:r>
              <a:rPr kumimoji="1" lang="en-US" altLang="zh-CN" dirty="0"/>
              <a:t>partial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API</a:t>
            </a:r>
            <a:r>
              <a:rPr kumimoji="1" lang="zh-CN" altLang="en-US" dirty="0"/>
              <a:t> 层面测不到的</a:t>
            </a:r>
            <a:endParaRPr kumimoji="1" lang="en-US" altLang="zh-CN" dirty="0"/>
          </a:p>
          <a:p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Resource:	</a:t>
            </a:r>
            <a:r>
              <a:rPr kumimoji="1" lang="zh-CN" altLang="en-US" dirty="0"/>
              <a:t>除了这两篇工作之外</a:t>
            </a:r>
            <a:r>
              <a:rPr kumimoji="1" lang="en-US" altLang="zh-CN" dirty="0"/>
              <a:t>,</a:t>
            </a:r>
            <a:r>
              <a:rPr kumimoji="1" lang="zh-CN" altLang="en-US" dirty="0"/>
              <a:t>工业界还有一些效果比较好的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更有针对性的</a:t>
            </a:r>
            <a:r>
              <a:rPr kumimoji="1" lang="en-US" altLang="zh-CN" dirty="0"/>
              <a:t>detect</a:t>
            </a:r>
            <a:r>
              <a:rPr kumimoji="1" lang="zh-CN" altLang="en-US" dirty="0"/>
              <a:t>方法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Signal:	</a:t>
            </a:r>
            <a:r>
              <a:rPr kumimoji="1" lang="zh-CN" altLang="en-US" dirty="0"/>
              <a:t>扫描</a:t>
            </a:r>
            <a:r>
              <a:rPr kumimoji="1" lang="en-US" altLang="zh-CN" dirty="0"/>
              <a:t>logs,</a:t>
            </a:r>
            <a:r>
              <a:rPr kumimoji="1" lang="zh-CN" altLang="en-US" dirty="0"/>
              <a:t>检查</a:t>
            </a:r>
            <a:r>
              <a:rPr kumimoji="1" lang="en-US" altLang="zh-CN" dirty="0"/>
              <a:t>JMX(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Management Extensions</a:t>
            </a:r>
            <a:r>
              <a:rPr kumimoji="1" lang="en-US" altLang="zh-CN" dirty="0"/>
              <a:t>)</a:t>
            </a:r>
            <a:r>
              <a:rPr kumimoji="1" lang="zh-CN" altLang="en-US" dirty="0"/>
              <a:t>的</a:t>
            </a:r>
            <a:r>
              <a:rPr kumimoji="1" lang="en-US" altLang="zh-CN" dirty="0"/>
              <a:t>metrics</a:t>
            </a:r>
            <a:r>
              <a:rPr kumimoji="1" lang="zh-CN" altLang="en-US" dirty="0"/>
              <a:t>指标</a:t>
            </a:r>
            <a:r>
              <a:rPr kumimoji="1" lang="en-US" altLang="zh-CN" dirty="0"/>
              <a:t>.</a:t>
            </a:r>
            <a:r>
              <a:rPr kumimoji="1" lang="zh-CN" altLang="en-US" dirty="0"/>
              <a:t>该系统特殊的经常出问题的</a:t>
            </a:r>
            <a:r>
              <a:rPr kumimoji="1" lang="en-US" altLang="zh-CN" dirty="0"/>
              <a:t>metrics.</a:t>
            </a:r>
            <a:r>
              <a:rPr kumimoji="1" lang="zh-CN" altLang="en-US" dirty="0"/>
              <a:t>以</a:t>
            </a:r>
            <a:r>
              <a:rPr kumimoji="1" lang="en-US" altLang="zh-CN" dirty="0" err="1"/>
              <a:t>zk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lang="en" altLang="zh-CN" dirty="0">
                <a:effectLst/>
              </a:rPr>
              <a:t> Outstanding Requests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10,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request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average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latency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ticks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usage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128MB,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四个比较统一的句式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内容没体现在</a:t>
            </a:r>
            <a:r>
              <a:rPr kumimoji="1" lang="en-US" altLang="zh-CN" dirty="0"/>
              <a:t>slides!!!!!!!!!!!!!!!!!!!!!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30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Client:	Client</a:t>
            </a:r>
            <a:r>
              <a:rPr kumimoji="1" lang="zh-CN" altLang="en-US" dirty="0"/>
              <a:t>基于的是</a:t>
            </a:r>
            <a:r>
              <a:rPr kumimoji="1" lang="en-US" altLang="zh-CN" dirty="0"/>
              <a:t>OSDI18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Panorama.</a:t>
            </a:r>
            <a:r>
              <a:rPr kumimoji="1" lang="zh-CN" altLang="en-US" dirty="0"/>
              <a:t>各个</a:t>
            </a:r>
            <a:r>
              <a:rPr kumimoji="1" lang="en-US" altLang="zh-CN" dirty="0"/>
              <a:t>component</a:t>
            </a:r>
            <a:r>
              <a:rPr kumimoji="1" lang="zh-CN" altLang="en-US" dirty="0"/>
              <a:t>以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的角度</a:t>
            </a:r>
            <a:r>
              <a:rPr kumimoji="1" lang="en-US" altLang="zh-CN" dirty="0"/>
              <a:t>,</a:t>
            </a:r>
            <a:r>
              <a:rPr kumimoji="1" lang="zh-CN" altLang="en-US" dirty="0"/>
              <a:t>收集并分析他所对应的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的运行情况</a:t>
            </a:r>
            <a:r>
              <a:rPr kumimoji="1" lang="en-US" altLang="zh-CN" dirty="0"/>
              <a:t>,</a:t>
            </a:r>
            <a:r>
              <a:rPr kumimoji="1" lang="zh-CN" altLang="en-US" dirty="0"/>
              <a:t>遇到错误就报错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Probe:	Probe</a:t>
            </a:r>
            <a:r>
              <a:rPr kumimoji="1" lang="zh-CN" altLang="en-US" dirty="0"/>
              <a:t>是基于</a:t>
            </a:r>
            <a:r>
              <a:rPr kumimoji="1" lang="en-US" altLang="zh-CN" dirty="0"/>
              <a:t>SOSP11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Falcon,</a:t>
            </a:r>
            <a:r>
              <a:rPr kumimoji="1" lang="zh-CN" altLang="en-US" dirty="0"/>
              <a:t>周期性地调用内部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 但是大应用有很多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所以很难遍历全部</a:t>
            </a:r>
            <a:r>
              <a:rPr kumimoji="1" lang="en-US" altLang="zh-CN" dirty="0"/>
              <a:t>,</a:t>
            </a:r>
            <a:r>
              <a:rPr kumimoji="1" lang="zh-CN" altLang="en-US" dirty="0"/>
              <a:t>并构造测试样例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盲目的测试</a:t>
            </a:r>
            <a:r>
              <a:rPr kumimoji="1" lang="en-US" altLang="zh-CN" dirty="0"/>
              <a:t>API,</a:t>
            </a:r>
            <a:r>
              <a:rPr kumimoji="1" lang="zh-CN" altLang="en-US" dirty="0"/>
              <a:t>开销很大</a:t>
            </a:r>
            <a:r>
              <a:rPr kumimoji="1" lang="en-US" altLang="zh-CN" dirty="0"/>
              <a:t>.</a:t>
            </a:r>
            <a:r>
              <a:rPr kumimoji="1" lang="zh-CN" altLang="en-US" dirty="0"/>
              <a:t>并且一些</a:t>
            </a:r>
            <a:r>
              <a:rPr kumimoji="1" lang="en-US" altLang="zh-CN" dirty="0"/>
              <a:t>partial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API</a:t>
            </a:r>
            <a:r>
              <a:rPr kumimoji="1" lang="zh-CN" altLang="en-US" dirty="0"/>
              <a:t> 层面测不到的</a:t>
            </a:r>
            <a:endParaRPr kumimoji="1" lang="en-US" altLang="zh-CN" dirty="0"/>
          </a:p>
          <a:p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Resource:	</a:t>
            </a:r>
            <a:r>
              <a:rPr kumimoji="1" lang="zh-CN" altLang="en-US" dirty="0"/>
              <a:t>除了这两篇工作之外</a:t>
            </a:r>
            <a:r>
              <a:rPr kumimoji="1" lang="en-US" altLang="zh-CN" dirty="0"/>
              <a:t>,</a:t>
            </a:r>
            <a:r>
              <a:rPr kumimoji="1" lang="zh-CN" altLang="en-US" dirty="0"/>
              <a:t>工业界还有一些效果比较好的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更有针对性的</a:t>
            </a:r>
            <a:r>
              <a:rPr kumimoji="1" lang="en-US" altLang="zh-CN" dirty="0"/>
              <a:t>detect</a:t>
            </a:r>
            <a:r>
              <a:rPr kumimoji="1" lang="zh-CN" altLang="en-US" dirty="0"/>
              <a:t>方法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Signal:	</a:t>
            </a:r>
            <a:r>
              <a:rPr kumimoji="1" lang="zh-CN" altLang="en-US" dirty="0"/>
              <a:t>扫描</a:t>
            </a:r>
            <a:r>
              <a:rPr kumimoji="1" lang="en-US" altLang="zh-CN" dirty="0"/>
              <a:t>logs,</a:t>
            </a:r>
            <a:r>
              <a:rPr kumimoji="1" lang="zh-CN" altLang="en-US" dirty="0"/>
              <a:t>检查</a:t>
            </a:r>
            <a:r>
              <a:rPr kumimoji="1" lang="en-US" altLang="zh-CN" dirty="0"/>
              <a:t>JMX(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Management Extensions</a:t>
            </a:r>
            <a:r>
              <a:rPr kumimoji="1" lang="en-US" altLang="zh-CN" dirty="0"/>
              <a:t>)</a:t>
            </a:r>
            <a:r>
              <a:rPr kumimoji="1" lang="zh-CN" altLang="en-US" dirty="0"/>
              <a:t>的</a:t>
            </a:r>
            <a:r>
              <a:rPr kumimoji="1" lang="en-US" altLang="zh-CN" dirty="0"/>
              <a:t>metrics</a:t>
            </a:r>
            <a:r>
              <a:rPr kumimoji="1" lang="zh-CN" altLang="en-US" dirty="0"/>
              <a:t>指标</a:t>
            </a:r>
            <a:r>
              <a:rPr kumimoji="1" lang="en-US" altLang="zh-CN" dirty="0"/>
              <a:t>.</a:t>
            </a:r>
            <a:r>
              <a:rPr kumimoji="1" lang="zh-CN" altLang="en-US" dirty="0"/>
              <a:t>该系统特殊的经常出问题的</a:t>
            </a:r>
            <a:r>
              <a:rPr kumimoji="1" lang="en-US" altLang="zh-CN" dirty="0"/>
              <a:t>metrics.</a:t>
            </a:r>
            <a:r>
              <a:rPr kumimoji="1" lang="zh-CN" altLang="en-US" dirty="0"/>
              <a:t>以</a:t>
            </a:r>
            <a:r>
              <a:rPr kumimoji="1" lang="en-US" altLang="zh-CN" dirty="0" err="1"/>
              <a:t>zk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lang="en" altLang="zh-CN" dirty="0">
                <a:effectLst/>
              </a:rPr>
              <a:t> Outstanding Requests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10,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request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average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latency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ticks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usage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128MB,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四个比较统一的句式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内容没体现在</a:t>
            </a:r>
            <a:r>
              <a:rPr kumimoji="1" lang="en-US" altLang="zh-CN" dirty="0"/>
              <a:t>slides!!!!!!!!!!!!!!!!!!!!!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7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Client:	Client</a:t>
            </a:r>
            <a:r>
              <a:rPr kumimoji="1" lang="zh-CN" altLang="en-US" dirty="0"/>
              <a:t>基于的是</a:t>
            </a:r>
            <a:r>
              <a:rPr kumimoji="1" lang="en-US" altLang="zh-CN" dirty="0"/>
              <a:t>OSDI18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Panorama.</a:t>
            </a:r>
            <a:r>
              <a:rPr kumimoji="1" lang="zh-CN" altLang="en-US" dirty="0"/>
              <a:t>各个</a:t>
            </a:r>
            <a:r>
              <a:rPr kumimoji="1" lang="en-US" altLang="zh-CN" dirty="0"/>
              <a:t>component</a:t>
            </a:r>
            <a:r>
              <a:rPr kumimoji="1" lang="zh-CN" altLang="en-US" dirty="0"/>
              <a:t>以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的角度</a:t>
            </a:r>
            <a:r>
              <a:rPr kumimoji="1" lang="en-US" altLang="zh-CN" dirty="0"/>
              <a:t>,</a:t>
            </a:r>
            <a:r>
              <a:rPr kumimoji="1" lang="zh-CN" altLang="en-US" dirty="0"/>
              <a:t>收集并分析他所对应的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的运行情况</a:t>
            </a:r>
            <a:r>
              <a:rPr kumimoji="1" lang="en-US" altLang="zh-CN" dirty="0"/>
              <a:t>,</a:t>
            </a:r>
            <a:r>
              <a:rPr kumimoji="1" lang="zh-CN" altLang="en-US" dirty="0"/>
              <a:t>遇到错误就报错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Probe:	Probe</a:t>
            </a:r>
            <a:r>
              <a:rPr kumimoji="1" lang="zh-CN" altLang="en-US" dirty="0"/>
              <a:t>是基于</a:t>
            </a:r>
            <a:r>
              <a:rPr kumimoji="1" lang="en-US" altLang="zh-CN" dirty="0"/>
              <a:t>SOSP11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Falcon,</a:t>
            </a:r>
            <a:r>
              <a:rPr kumimoji="1" lang="zh-CN" altLang="en-US" dirty="0"/>
              <a:t>周期性地调用内部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 但是大应用有很多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所以很难遍历全部</a:t>
            </a:r>
            <a:r>
              <a:rPr kumimoji="1" lang="en-US" altLang="zh-CN" dirty="0"/>
              <a:t>,</a:t>
            </a:r>
            <a:r>
              <a:rPr kumimoji="1" lang="zh-CN" altLang="en-US" dirty="0"/>
              <a:t>并构造测试样例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盲目的测试</a:t>
            </a:r>
            <a:r>
              <a:rPr kumimoji="1" lang="en-US" altLang="zh-CN" dirty="0"/>
              <a:t>API,</a:t>
            </a:r>
            <a:r>
              <a:rPr kumimoji="1" lang="zh-CN" altLang="en-US" dirty="0"/>
              <a:t>开销很大</a:t>
            </a:r>
            <a:r>
              <a:rPr kumimoji="1" lang="en-US" altLang="zh-CN" dirty="0"/>
              <a:t>.</a:t>
            </a:r>
            <a:r>
              <a:rPr kumimoji="1" lang="zh-CN" altLang="en-US" dirty="0"/>
              <a:t>并且一些</a:t>
            </a:r>
            <a:r>
              <a:rPr kumimoji="1" lang="en-US" altLang="zh-CN" dirty="0"/>
              <a:t>partial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API</a:t>
            </a:r>
            <a:r>
              <a:rPr kumimoji="1" lang="zh-CN" altLang="en-US" dirty="0"/>
              <a:t> 层面测不到的</a:t>
            </a:r>
            <a:endParaRPr kumimoji="1" lang="en-US" altLang="zh-CN" dirty="0"/>
          </a:p>
          <a:p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Resource:	</a:t>
            </a:r>
            <a:r>
              <a:rPr kumimoji="1" lang="zh-CN" altLang="en-US" dirty="0"/>
              <a:t>除了这两篇工作之外</a:t>
            </a:r>
            <a:r>
              <a:rPr kumimoji="1" lang="en-US" altLang="zh-CN" dirty="0"/>
              <a:t>,</a:t>
            </a:r>
            <a:r>
              <a:rPr kumimoji="1" lang="zh-CN" altLang="en-US" dirty="0"/>
              <a:t>工业界还有一些效果比较好的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更有针对性的</a:t>
            </a:r>
            <a:r>
              <a:rPr kumimoji="1" lang="en-US" altLang="zh-CN" dirty="0"/>
              <a:t>detect</a:t>
            </a:r>
            <a:r>
              <a:rPr kumimoji="1" lang="zh-CN" altLang="en-US" dirty="0"/>
              <a:t>方法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Signal:	</a:t>
            </a:r>
            <a:r>
              <a:rPr kumimoji="1" lang="zh-CN" altLang="en-US" dirty="0"/>
              <a:t>扫描</a:t>
            </a:r>
            <a:r>
              <a:rPr kumimoji="1" lang="en-US" altLang="zh-CN" dirty="0"/>
              <a:t>logs,</a:t>
            </a:r>
            <a:r>
              <a:rPr kumimoji="1" lang="zh-CN" altLang="en-US" dirty="0"/>
              <a:t>检查</a:t>
            </a:r>
            <a:r>
              <a:rPr kumimoji="1" lang="en-US" altLang="zh-CN" dirty="0"/>
              <a:t>JMX(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Management Extensions</a:t>
            </a:r>
            <a:r>
              <a:rPr kumimoji="1" lang="en-US" altLang="zh-CN" dirty="0"/>
              <a:t>)</a:t>
            </a:r>
            <a:r>
              <a:rPr kumimoji="1" lang="zh-CN" altLang="en-US" dirty="0"/>
              <a:t>的</a:t>
            </a:r>
            <a:r>
              <a:rPr kumimoji="1" lang="en-US" altLang="zh-CN" dirty="0"/>
              <a:t>metrics</a:t>
            </a:r>
            <a:r>
              <a:rPr kumimoji="1" lang="zh-CN" altLang="en-US" dirty="0"/>
              <a:t>指标</a:t>
            </a:r>
            <a:r>
              <a:rPr kumimoji="1" lang="en-US" altLang="zh-CN" dirty="0"/>
              <a:t>.</a:t>
            </a:r>
            <a:r>
              <a:rPr kumimoji="1" lang="zh-CN" altLang="en-US" dirty="0"/>
              <a:t>该系统特殊的经常出问题的</a:t>
            </a:r>
            <a:r>
              <a:rPr kumimoji="1" lang="en-US" altLang="zh-CN" dirty="0"/>
              <a:t>metrics.</a:t>
            </a:r>
            <a:r>
              <a:rPr kumimoji="1" lang="zh-CN" altLang="en-US" dirty="0"/>
              <a:t>以</a:t>
            </a:r>
            <a:r>
              <a:rPr kumimoji="1" lang="en-US" altLang="zh-CN" dirty="0" err="1"/>
              <a:t>zk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lang="en" altLang="zh-CN" dirty="0">
                <a:effectLst/>
              </a:rPr>
              <a:t> Outstanding Requests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10,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request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average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latency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ticks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usage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128MB,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四个比较统一的句式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内容没体现在</a:t>
            </a:r>
            <a:r>
              <a:rPr kumimoji="1" lang="en-US" altLang="zh-CN" dirty="0"/>
              <a:t>slides!!!!!!!!!!!!!!!!!!!!!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60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Client:	Client</a:t>
            </a:r>
            <a:r>
              <a:rPr kumimoji="1" lang="zh-CN" altLang="en-US" dirty="0"/>
              <a:t>基于的是</a:t>
            </a:r>
            <a:r>
              <a:rPr kumimoji="1" lang="en-US" altLang="zh-CN" dirty="0"/>
              <a:t>OSDI18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Panorama.</a:t>
            </a:r>
            <a:r>
              <a:rPr kumimoji="1" lang="zh-CN" altLang="en-US" dirty="0"/>
              <a:t>各个</a:t>
            </a:r>
            <a:r>
              <a:rPr kumimoji="1" lang="en-US" altLang="zh-CN" dirty="0"/>
              <a:t>component</a:t>
            </a:r>
            <a:r>
              <a:rPr kumimoji="1" lang="zh-CN" altLang="en-US" dirty="0"/>
              <a:t>以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的角度</a:t>
            </a:r>
            <a:r>
              <a:rPr kumimoji="1" lang="en-US" altLang="zh-CN" dirty="0"/>
              <a:t>,</a:t>
            </a:r>
            <a:r>
              <a:rPr kumimoji="1" lang="zh-CN" altLang="en-US" dirty="0"/>
              <a:t>收集并分析他所对应的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的运行情况</a:t>
            </a:r>
            <a:r>
              <a:rPr kumimoji="1" lang="en-US" altLang="zh-CN" dirty="0"/>
              <a:t>,</a:t>
            </a:r>
            <a:r>
              <a:rPr kumimoji="1" lang="zh-CN" altLang="en-US" dirty="0"/>
              <a:t>遇到错误就报错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Probe:	Probe</a:t>
            </a:r>
            <a:r>
              <a:rPr kumimoji="1" lang="zh-CN" altLang="en-US" dirty="0"/>
              <a:t>是基于</a:t>
            </a:r>
            <a:r>
              <a:rPr kumimoji="1" lang="en-US" altLang="zh-CN" dirty="0"/>
              <a:t>SOSP11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Falcon,</a:t>
            </a:r>
            <a:r>
              <a:rPr kumimoji="1" lang="zh-CN" altLang="en-US" dirty="0"/>
              <a:t>周期性地调用内部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 但是大应用有很多</a:t>
            </a:r>
            <a:r>
              <a:rPr kumimoji="1" lang="en-US" altLang="zh-CN" dirty="0"/>
              <a:t>API.</a:t>
            </a:r>
            <a:r>
              <a:rPr kumimoji="1" lang="zh-CN" altLang="en-US" dirty="0"/>
              <a:t>所以很难遍历全部</a:t>
            </a:r>
            <a:r>
              <a:rPr kumimoji="1" lang="en-US" altLang="zh-CN" dirty="0"/>
              <a:t>,</a:t>
            </a:r>
            <a:r>
              <a:rPr kumimoji="1" lang="zh-CN" altLang="en-US" dirty="0"/>
              <a:t>并构造测试样例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盲目的测试</a:t>
            </a:r>
            <a:r>
              <a:rPr kumimoji="1" lang="en-US" altLang="zh-CN" dirty="0"/>
              <a:t>API,</a:t>
            </a:r>
            <a:r>
              <a:rPr kumimoji="1" lang="zh-CN" altLang="en-US" dirty="0"/>
              <a:t>开销很大</a:t>
            </a:r>
            <a:r>
              <a:rPr kumimoji="1" lang="en-US" altLang="zh-CN" dirty="0"/>
              <a:t>.</a:t>
            </a:r>
            <a:r>
              <a:rPr kumimoji="1" lang="zh-CN" altLang="en-US" dirty="0"/>
              <a:t>并且一些</a:t>
            </a:r>
            <a:r>
              <a:rPr kumimoji="1" lang="en-US" altLang="zh-CN" dirty="0"/>
              <a:t>partial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API</a:t>
            </a:r>
            <a:r>
              <a:rPr kumimoji="1" lang="zh-CN" altLang="en-US" dirty="0"/>
              <a:t> 层面测不到的</a:t>
            </a:r>
            <a:endParaRPr kumimoji="1" lang="en-US" altLang="zh-CN" dirty="0"/>
          </a:p>
          <a:p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Resource:	</a:t>
            </a:r>
            <a:r>
              <a:rPr kumimoji="1" lang="zh-CN" altLang="en-US" dirty="0"/>
              <a:t>除了这两篇工作之外</a:t>
            </a:r>
            <a:r>
              <a:rPr kumimoji="1" lang="en-US" altLang="zh-CN" dirty="0"/>
              <a:t>,</a:t>
            </a:r>
            <a:r>
              <a:rPr kumimoji="1" lang="zh-CN" altLang="en-US" dirty="0"/>
              <a:t>工业界还有一些效果比较好的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更有针对性的</a:t>
            </a:r>
            <a:r>
              <a:rPr kumimoji="1" lang="en-US" altLang="zh-CN" dirty="0"/>
              <a:t>detect</a:t>
            </a:r>
            <a:r>
              <a:rPr kumimoji="1" lang="zh-CN" altLang="en-US" dirty="0"/>
              <a:t>方法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Signal:	</a:t>
            </a:r>
            <a:r>
              <a:rPr kumimoji="1" lang="zh-CN" altLang="en-US" dirty="0"/>
              <a:t>扫描</a:t>
            </a:r>
            <a:r>
              <a:rPr kumimoji="1" lang="en-US" altLang="zh-CN" dirty="0"/>
              <a:t>logs,</a:t>
            </a:r>
            <a:r>
              <a:rPr kumimoji="1" lang="zh-CN" altLang="en-US" dirty="0"/>
              <a:t>检查</a:t>
            </a:r>
            <a:r>
              <a:rPr kumimoji="1" lang="en-US" altLang="zh-CN" dirty="0"/>
              <a:t>JMX(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Management Extensions</a:t>
            </a:r>
            <a:r>
              <a:rPr kumimoji="1" lang="en-US" altLang="zh-CN" dirty="0"/>
              <a:t>)</a:t>
            </a:r>
            <a:r>
              <a:rPr kumimoji="1" lang="zh-CN" altLang="en-US" dirty="0"/>
              <a:t>的</a:t>
            </a:r>
            <a:r>
              <a:rPr kumimoji="1" lang="en-US" altLang="zh-CN" dirty="0"/>
              <a:t>metrics</a:t>
            </a:r>
            <a:r>
              <a:rPr kumimoji="1" lang="zh-CN" altLang="en-US" dirty="0"/>
              <a:t>指标</a:t>
            </a:r>
            <a:r>
              <a:rPr kumimoji="1" lang="en-US" altLang="zh-CN" dirty="0"/>
              <a:t>.</a:t>
            </a:r>
            <a:r>
              <a:rPr kumimoji="1" lang="zh-CN" altLang="en-US" dirty="0"/>
              <a:t>该系统特殊的经常出问题的</a:t>
            </a:r>
            <a:r>
              <a:rPr kumimoji="1" lang="en-US" altLang="zh-CN" dirty="0"/>
              <a:t>metrics.</a:t>
            </a:r>
            <a:r>
              <a:rPr kumimoji="1" lang="zh-CN" altLang="en-US" dirty="0"/>
              <a:t>以</a:t>
            </a:r>
            <a:r>
              <a:rPr kumimoji="1" lang="en-US" altLang="zh-CN" dirty="0" err="1"/>
              <a:t>zk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lang="en" altLang="zh-CN" dirty="0">
                <a:effectLst/>
              </a:rPr>
              <a:t> Outstanding Requests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10,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request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average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latency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&gt;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10</a:t>
            </a:r>
            <a:r>
              <a:rPr lang="zh-CN" altLang="en-US" dirty="0">
                <a:effectLst/>
              </a:rPr>
              <a:t> </a:t>
            </a:r>
            <a:r>
              <a:rPr lang="en-US" altLang="zh-CN" dirty="0">
                <a:effectLst/>
              </a:rPr>
              <a:t>ticks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usage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128MB,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四个比较统一的句式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内容没体现在</a:t>
            </a:r>
            <a:r>
              <a:rPr kumimoji="1" lang="en-US" altLang="zh-CN" dirty="0"/>
              <a:t>slides!!!!!!!!!!!!!!!!!!!!!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56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首先是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</a:p>
          <a:p>
            <a:r>
              <a:rPr kumimoji="1" lang="zh-CN" altLang="en-US" dirty="0"/>
              <a:t>是这么计算的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有两个时间点</a:t>
            </a:r>
            <a:r>
              <a:rPr kumimoji="1" lang="en-US" altLang="zh-CN" dirty="0"/>
              <a:t>,</a:t>
            </a:r>
            <a:r>
              <a:rPr kumimoji="1" lang="zh-CN" altLang="en-US" dirty="0"/>
              <a:t>第一个是我们的</a:t>
            </a:r>
            <a:r>
              <a:rPr kumimoji="1" lang="en-US" altLang="zh-CN" dirty="0"/>
              <a:t>detector</a:t>
            </a:r>
            <a:r>
              <a:rPr kumimoji="1" lang="zh-CN" altLang="en-US" dirty="0"/>
              <a:t>报告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的时间点</a:t>
            </a:r>
            <a:r>
              <a:rPr kumimoji="1" lang="en-US" altLang="zh-CN" dirty="0"/>
              <a:t>,</a:t>
            </a:r>
            <a:r>
              <a:rPr kumimoji="1" lang="zh-CN" altLang="en-US" dirty="0"/>
              <a:t> 第二个是软件到达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的时间点</a:t>
            </a:r>
            <a:r>
              <a:rPr kumimoji="1" lang="en-US" altLang="zh-CN" dirty="0"/>
              <a:t>.</a:t>
            </a:r>
            <a:r>
              <a:rPr kumimoji="1" lang="zh-CN" altLang="en-US" dirty="0"/>
              <a:t>这两个时间点的差值</a:t>
            </a:r>
            <a:r>
              <a:rPr kumimoji="1" lang="en-US" altLang="zh-CN" dirty="0"/>
              <a:t>,</a:t>
            </a:r>
            <a:r>
              <a:rPr kumimoji="1" lang="zh-CN" altLang="en-US" dirty="0"/>
              <a:t>就是我们要考察的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032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个</a:t>
            </a:r>
            <a:r>
              <a:rPr kumimoji="1" lang="en-US" altLang="zh-CN" dirty="0"/>
              <a:t>checker</a:t>
            </a:r>
            <a:r>
              <a:rPr kumimoji="1" lang="zh-CN" altLang="en-US" dirty="0"/>
              <a:t>对</a:t>
            </a:r>
            <a:r>
              <a:rPr kumimoji="1" lang="en-US" altLang="zh-CN" dirty="0"/>
              <a:t>22</a:t>
            </a:r>
            <a:r>
              <a:rPr kumimoji="1" lang="zh-CN" altLang="en-US" dirty="0"/>
              <a:t>个例子的探测时间是这样的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client</a:t>
            </a:r>
            <a:r>
              <a:rPr kumimoji="1" lang="zh-CN" altLang="en-US" dirty="0"/>
              <a:t>测到了</a:t>
            </a:r>
            <a:r>
              <a:rPr kumimoji="1" lang="en-US" altLang="zh-CN" dirty="0"/>
              <a:t>7</a:t>
            </a:r>
            <a:r>
              <a:rPr kumimoji="1" lang="zh-CN" altLang="en-US" dirty="0"/>
              <a:t>个</a:t>
            </a:r>
            <a:r>
              <a:rPr kumimoji="1" lang="en-US" altLang="zh-CN" dirty="0"/>
              <a:t>,</a:t>
            </a:r>
            <a:r>
              <a:rPr kumimoji="1" lang="zh-CN" altLang="en-US" dirty="0"/>
              <a:t>时间几秒为主</a:t>
            </a:r>
            <a:r>
              <a:rPr kumimoji="1" lang="en-US" altLang="zh-CN" dirty="0"/>
              <a:t>,</a:t>
            </a:r>
            <a:r>
              <a:rPr kumimoji="1" lang="zh-CN" altLang="en-US" dirty="0"/>
              <a:t>除了</a:t>
            </a:r>
            <a:r>
              <a:rPr kumimoji="1" lang="en-US" altLang="zh-CN" dirty="0"/>
              <a:t>CS1</a:t>
            </a:r>
            <a:r>
              <a:rPr kumimoji="1" lang="zh-CN" altLang="en-US" dirty="0"/>
              <a:t>的</a:t>
            </a:r>
            <a:r>
              <a:rPr kumimoji="1" lang="en-US" altLang="zh-CN" dirty="0"/>
              <a:t>441</a:t>
            </a:r>
            <a:r>
              <a:rPr kumimoji="1" lang="zh-CN" altLang="en-US" dirty="0"/>
              <a:t>秒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2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现状</a:t>
            </a:r>
          </a:p>
          <a:p>
            <a:r>
              <a:rPr kumimoji="1" lang="zh-CN" altLang="en-US" dirty="0"/>
              <a:t> </a:t>
            </a:r>
            <a:r>
              <a:rPr kumimoji="1" lang="en-US" altLang="zh-CN" dirty="0">
                <a:sym typeface="+mn-ea"/>
              </a:rPr>
              <a:t>These partial failures cannot be detected by process-level failure detectors.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Probe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3</a:t>
            </a:r>
            <a:r>
              <a:rPr kumimoji="1" lang="zh-CN" altLang="en-US" dirty="0"/>
              <a:t>个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20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Signal</a:t>
            </a:r>
            <a:r>
              <a:rPr kumimoji="1" lang="zh-CN" altLang="en-US" dirty="0"/>
              <a:t>测的很多</a:t>
            </a:r>
            <a:r>
              <a:rPr kumimoji="1" lang="en-US" altLang="zh-CN" dirty="0"/>
              <a:t>,11</a:t>
            </a:r>
            <a:r>
              <a:rPr kumimoji="1" lang="zh-CN" altLang="en-US" dirty="0"/>
              <a:t>个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91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Resource</a:t>
            </a:r>
            <a:r>
              <a:rPr kumimoji="1" lang="zh-CN" altLang="en-US" dirty="0"/>
              <a:t>也挺好</a:t>
            </a:r>
            <a:r>
              <a:rPr kumimoji="1" lang="en-US" altLang="zh-CN" dirty="0"/>
              <a:t>,9</a:t>
            </a:r>
            <a:r>
              <a:rPr kumimoji="1" lang="zh-CN" altLang="en-US" dirty="0"/>
              <a:t>个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Resource</a:t>
            </a:r>
            <a:r>
              <a:rPr kumimoji="1" lang="zh-CN" altLang="en-US" dirty="0"/>
              <a:t>效果好</a:t>
            </a:r>
            <a:r>
              <a:rPr kumimoji="1" lang="en-US" altLang="zh-CN" dirty="0"/>
              <a:t>,</a:t>
            </a:r>
            <a:r>
              <a:rPr kumimoji="1" lang="zh-CN" altLang="en-US" dirty="0"/>
              <a:t>是因为对他们的实现</a:t>
            </a:r>
            <a:r>
              <a:rPr kumimoji="1" lang="en-US" altLang="zh-CN" dirty="0"/>
              <a:t>,</a:t>
            </a:r>
            <a:r>
              <a:rPr kumimoji="1" lang="zh-CN" altLang="en-US" dirty="0"/>
              <a:t>作者采用了很多社区里面给出的经验指标</a:t>
            </a:r>
            <a:r>
              <a:rPr kumimoji="1" lang="en-US" altLang="zh-CN" dirty="0"/>
              <a:t>.</a:t>
            </a:r>
            <a:r>
              <a:rPr kumimoji="1" lang="zh-CN" altLang="en-US" dirty="0"/>
              <a:t> 不过还有个问题</a:t>
            </a:r>
            <a:r>
              <a:rPr kumimoji="1" lang="en-US" altLang="zh-CN" dirty="0"/>
              <a:t>,</a:t>
            </a:r>
            <a:r>
              <a:rPr kumimoji="1" lang="zh-CN" altLang="en-US" dirty="0"/>
              <a:t>这些经验指标获得的信息比较少</a:t>
            </a:r>
            <a:r>
              <a:rPr kumimoji="1" lang="en-US" altLang="zh-CN" dirty="0"/>
              <a:t>,</a:t>
            </a:r>
            <a:r>
              <a:rPr kumimoji="1" lang="zh-CN" altLang="en-US" dirty="0"/>
              <a:t>导致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positive</a:t>
            </a:r>
            <a:r>
              <a:rPr kumimoji="1" lang="zh-CN" altLang="en-US" dirty="0"/>
              <a:t>的几率会变大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25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而</a:t>
            </a:r>
            <a:r>
              <a:rPr kumimoji="1" lang="en-US" altLang="zh-CN" dirty="0" err="1"/>
              <a:t>wd</a:t>
            </a:r>
            <a:r>
              <a:rPr kumimoji="1" lang="zh-CN" altLang="en-US" dirty="0"/>
              <a:t>是测到了</a:t>
            </a:r>
            <a:r>
              <a:rPr kumimoji="1" lang="en-US" altLang="zh-CN" dirty="0"/>
              <a:t>20</a:t>
            </a:r>
            <a:r>
              <a:rPr kumimoji="1" lang="zh-CN" altLang="en-US" dirty="0"/>
              <a:t>个</a:t>
            </a:r>
            <a:r>
              <a:rPr kumimoji="1" lang="en-US" altLang="zh-CN" dirty="0"/>
              <a:t>,detection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的中位数是 </a:t>
            </a:r>
            <a:r>
              <a:rPr kumimoji="1" lang="en-US" altLang="zh-CN" dirty="0"/>
              <a:t>4.2s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选择了</a:t>
            </a:r>
            <a:r>
              <a:rPr kumimoji="1" lang="en-US" altLang="zh-CN" dirty="0"/>
              <a:t>12</a:t>
            </a:r>
            <a:r>
              <a:rPr kumimoji="1" lang="zh-CN" altLang="en-US" dirty="0"/>
              <a:t>个默认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rule,</a:t>
            </a:r>
            <a:r>
              <a:rPr kumimoji="1" lang="zh-CN" altLang="en-US" dirty="0"/>
              <a:t> 和</a:t>
            </a:r>
            <a:r>
              <a:rPr kumimoji="1" lang="en-US" altLang="zh-CN" dirty="0"/>
              <a:t>8</a:t>
            </a:r>
            <a:r>
              <a:rPr kumimoji="1" lang="zh-CN" altLang="en-US" dirty="0"/>
              <a:t>个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4829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细心的同学可能发现了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这里有</a:t>
            </a:r>
            <a:r>
              <a:rPr kumimoji="1" lang="en-US" altLang="zh-CN" dirty="0"/>
              <a:t>4</a:t>
            </a:r>
            <a:r>
              <a:rPr kumimoji="1" lang="zh-CN" altLang="en-US" dirty="0"/>
              <a:t>个负数的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time.</a:t>
            </a:r>
          </a:p>
          <a:p>
            <a:r>
              <a:rPr kumimoji="1" lang="zh-CN" altLang="en-US" dirty="0"/>
              <a:t>负数是因为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的开始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和对应的</a:t>
            </a:r>
            <a:r>
              <a:rPr kumimoji="1" lang="en-US" altLang="zh-CN" dirty="0"/>
              <a:t>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被触发</a:t>
            </a:r>
            <a:r>
              <a:rPr kumimoji="1" lang="en-US" altLang="zh-CN" dirty="0"/>
              <a:t>,</a:t>
            </a:r>
            <a:r>
              <a:rPr kumimoji="1" lang="zh-CN" altLang="en-US" dirty="0"/>
              <a:t> 是两个概念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我们通过下一页的例子来看一下具体是怎么回事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90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细心的同学可能发现了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这里有</a:t>
            </a:r>
            <a:r>
              <a:rPr kumimoji="1" lang="en-US" altLang="zh-CN" dirty="0"/>
              <a:t>4</a:t>
            </a:r>
            <a:r>
              <a:rPr kumimoji="1" lang="zh-CN" altLang="en-US" dirty="0"/>
              <a:t>个负数的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time.</a:t>
            </a:r>
          </a:p>
          <a:p>
            <a:r>
              <a:rPr kumimoji="1" lang="zh-CN" altLang="en-US" dirty="0"/>
              <a:t>负数是因为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的开始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和对应的</a:t>
            </a:r>
            <a:r>
              <a:rPr kumimoji="1" lang="en-US" altLang="zh-CN" dirty="0"/>
              <a:t>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被触发</a:t>
            </a:r>
            <a:r>
              <a:rPr kumimoji="1" lang="en-US" altLang="zh-CN" dirty="0"/>
              <a:t>,</a:t>
            </a:r>
            <a:r>
              <a:rPr kumimoji="1" lang="zh-CN" altLang="en-US" dirty="0"/>
              <a:t> 是两个概念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我们通过下一页的例子来看一下具体是怎么回事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9194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CS1:	CS1</a:t>
            </a:r>
            <a:r>
              <a:rPr lang="zh-CN" altLang="en-US" dirty="0"/>
              <a:t>的</a:t>
            </a:r>
            <a:r>
              <a:rPr lang="en-US" altLang="zh-CN" dirty="0"/>
              <a:t>failure</a:t>
            </a:r>
            <a:r>
              <a:rPr lang="zh-CN" altLang="en-US" dirty="0"/>
              <a:t>是这样的</a:t>
            </a:r>
            <a:r>
              <a:rPr lang="en-US" altLang="zh-CN" dirty="0"/>
              <a:t>,</a:t>
            </a:r>
            <a:r>
              <a:rPr lang="zh-CN" altLang="en-US" dirty="0"/>
              <a:t>首先</a:t>
            </a:r>
            <a:r>
              <a:rPr lang="en-US" altLang="zh-CN" dirty="0"/>
              <a:t>,</a:t>
            </a:r>
            <a:r>
              <a:rPr lang="zh-CN" altLang="en-US" dirty="0"/>
              <a:t>要写入的</a:t>
            </a:r>
            <a:r>
              <a:rPr lang="en-US" altLang="zh-CN" dirty="0"/>
              <a:t>disk</a:t>
            </a:r>
            <a:r>
              <a:rPr lang="zh-CN" altLang="en-US" dirty="0"/>
              <a:t>坏了</a:t>
            </a:r>
            <a:r>
              <a:rPr lang="en-US" altLang="zh-CN" dirty="0"/>
              <a:t>.</a:t>
            </a:r>
            <a:r>
              <a:rPr lang="zh-CN" altLang="en-US" dirty="0"/>
              <a:t>导致相应的写操作被堆积起来</a:t>
            </a:r>
            <a:r>
              <a:rPr lang="en-US" altLang="zh-CN" dirty="0"/>
              <a:t>.</a:t>
            </a:r>
            <a:r>
              <a:rPr lang="zh-CN" altLang="en-US" dirty="0"/>
              <a:t>过了一段时间之后内存占用太大</a:t>
            </a:r>
            <a:r>
              <a:rPr lang="en-US" altLang="zh-CN" dirty="0"/>
              <a:t>,</a:t>
            </a:r>
            <a:r>
              <a:rPr lang="zh-CN" altLang="en-US" dirty="0"/>
              <a:t>引发了很长的</a:t>
            </a:r>
            <a:r>
              <a:rPr lang="en-US" altLang="zh-CN" dirty="0"/>
              <a:t>GC.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这里</a:t>
            </a:r>
            <a:r>
              <a:rPr lang="en-US" altLang="zh-CN" dirty="0"/>
              <a:t>,failure</a:t>
            </a:r>
            <a:r>
              <a:rPr lang="zh-CN" altLang="en-US" dirty="0"/>
              <a:t>的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point,</a:t>
            </a:r>
            <a:r>
              <a:rPr lang="zh-CN" altLang="en-US" dirty="0"/>
              <a:t>就是进入</a:t>
            </a:r>
            <a:r>
              <a:rPr lang="en-US" altLang="zh-CN" dirty="0" err="1"/>
              <a:t>gc</a:t>
            </a:r>
            <a:r>
              <a:rPr lang="zh-CN" altLang="en-US" dirty="0"/>
              <a:t>的时间</a:t>
            </a:r>
            <a:r>
              <a:rPr lang="en-US" altLang="zh-CN" dirty="0"/>
              <a:t>.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而我们的</a:t>
            </a:r>
            <a:r>
              <a:rPr lang="en-US" altLang="zh-CN" dirty="0" err="1"/>
              <a:t>wd</a:t>
            </a:r>
            <a:r>
              <a:rPr lang="en-US" altLang="zh-CN" dirty="0"/>
              <a:t>,</a:t>
            </a:r>
            <a:r>
              <a:rPr lang="zh-CN" altLang="en-US" dirty="0"/>
              <a:t>将这样的写</a:t>
            </a:r>
            <a:r>
              <a:rPr lang="en-US" altLang="zh-CN" dirty="0"/>
              <a:t>operation</a:t>
            </a:r>
            <a:r>
              <a:rPr lang="zh-CN" altLang="en-US" dirty="0"/>
              <a:t>标记成了</a:t>
            </a:r>
            <a:r>
              <a:rPr lang="en-US" altLang="zh-CN" dirty="0"/>
              <a:t>vulnerable,</a:t>
            </a:r>
            <a:r>
              <a:rPr lang="zh-CN" altLang="en-US" dirty="0"/>
              <a:t>在</a:t>
            </a:r>
            <a:r>
              <a:rPr lang="en-US" altLang="zh-CN" dirty="0" err="1"/>
              <a:t>gc</a:t>
            </a:r>
            <a:r>
              <a:rPr lang="zh-CN" altLang="en-US" dirty="0"/>
              <a:t>前就探测到</a:t>
            </a:r>
            <a:r>
              <a:rPr lang="en-US" altLang="zh-CN" dirty="0"/>
              <a:t>disk</a:t>
            </a:r>
            <a:r>
              <a:rPr lang="zh-CN" altLang="en-US" dirty="0"/>
              <a:t> </a:t>
            </a:r>
            <a:r>
              <a:rPr lang="en-US" altLang="zh-CN" dirty="0"/>
              <a:t>error.</a:t>
            </a:r>
            <a:r>
              <a:rPr lang="zh-CN" altLang="en-US" dirty="0"/>
              <a:t>导致我们的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成了负数</a:t>
            </a:r>
            <a:r>
              <a:rPr lang="en-US" altLang="zh-CN" dirty="0"/>
              <a:t>,</a:t>
            </a:r>
            <a:r>
              <a:rPr lang="zh-CN" altLang="en-US" dirty="0"/>
              <a:t>表示症状出现之前就发现了</a:t>
            </a:r>
            <a:r>
              <a:rPr lang="en-US" altLang="zh-CN" dirty="0"/>
              <a:t>error</a:t>
            </a:r>
          </a:p>
          <a:p>
            <a:r>
              <a:rPr lang="en-US" altLang="zh-CN" dirty="0"/>
              <a:t>YN1:	</a:t>
            </a:r>
            <a:r>
              <a:rPr lang="zh-CN" altLang="en-US" dirty="0"/>
              <a:t>再看一下</a:t>
            </a:r>
            <a:r>
              <a:rPr lang="en-US" altLang="zh-CN" dirty="0"/>
              <a:t>YN1.YN1</a:t>
            </a:r>
            <a:r>
              <a:rPr lang="zh-CN" altLang="en-US" dirty="0"/>
              <a:t>的</a:t>
            </a:r>
            <a:r>
              <a:rPr lang="en-US" altLang="zh-CN" dirty="0" err="1"/>
              <a:t>failurewd</a:t>
            </a:r>
            <a:r>
              <a:rPr lang="zh-CN" altLang="en-US" dirty="0"/>
              <a:t>没有测出来</a:t>
            </a:r>
            <a:r>
              <a:rPr lang="en-US" altLang="zh-CN" dirty="0"/>
              <a:t>,YN1</a:t>
            </a:r>
            <a:r>
              <a:rPr lang="zh-CN" altLang="en-US" dirty="0"/>
              <a:t>是在创建一个新的</a:t>
            </a:r>
            <a:r>
              <a:rPr lang="en-US" altLang="zh-CN" dirty="0"/>
              <a:t>instance</a:t>
            </a:r>
            <a:r>
              <a:rPr lang="zh-CN" altLang="en-US" dirty="0"/>
              <a:t>的时候有一个</a:t>
            </a:r>
            <a:r>
              <a:rPr lang="en-US" altLang="zh-CN" dirty="0"/>
              <a:t>error</a:t>
            </a:r>
            <a:r>
              <a:rPr lang="zh-CN" altLang="en-US" dirty="0"/>
              <a:t>没有被正确处理</a:t>
            </a:r>
            <a:r>
              <a:rPr lang="en-US" altLang="zh-CN" dirty="0"/>
              <a:t>,</a:t>
            </a:r>
            <a:r>
              <a:rPr lang="zh-CN" altLang="en-US" dirty="0"/>
              <a:t>导致反复重试创建新</a:t>
            </a:r>
            <a:r>
              <a:rPr lang="en-US" altLang="zh-CN" dirty="0"/>
              <a:t>instance.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为什么没有追踪到这个</a:t>
            </a:r>
            <a:r>
              <a:rPr lang="en-US" altLang="zh-CN" dirty="0"/>
              <a:t>failure</a:t>
            </a:r>
            <a:r>
              <a:rPr lang="zh-CN" altLang="en-US" dirty="0"/>
              <a:t>呢</a:t>
            </a:r>
            <a:r>
              <a:rPr lang="en-US" altLang="zh-CN" dirty="0"/>
              <a:t>?</a:t>
            </a:r>
            <a:r>
              <a:rPr lang="zh-CN" altLang="en-US" dirty="0"/>
              <a:t>是因为在这样一个过程中</a:t>
            </a:r>
            <a:r>
              <a:rPr lang="en-US" altLang="zh-CN" dirty="0"/>
              <a:t>,</a:t>
            </a:r>
            <a:r>
              <a:rPr lang="zh-CN" altLang="en-US" dirty="0"/>
              <a:t>没有</a:t>
            </a:r>
            <a:r>
              <a:rPr lang="en-US" altLang="zh-CN" dirty="0"/>
              <a:t>operation</a:t>
            </a:r>
            <a:r>
              <a:rPr lang="zh-CN" altLang="en-US" dirty="0"/>
              <a:t>被当做</a:t>
            </a:r>
            <a:r>
              <a:rPr lang="en-US" altLang="zh-CN" dirty="0"/>
              <a:t>vulnerable</a:t>
            </a:r>
            <a:r>
              <a:rPr lang="zh-CN" altLang="en-US" dirty="0"/>
              <a:t>的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出问题的</a:t>
            </a:r>
            <a:r>
              <a:rPr lang="en-US" altLang="zh-CN" dirty="0"/>
              <a:t>operation</a:t>
            </a:r>
            <a:r>
              <a:rPr lang="zh-CN" altLang="en-US" dirty="0"/>
              <a:t>是</a:t>
            </a:r>
            <a:r>
              <a:rPr lang="en-US" altLang="zh-CN" dirty="0" err="1"/>
              <a:t>buildTokenService</a:t>
            </a:r>
            <a:r>
              <a:rPr lang="en-US" altLang="zh-CN" dirty="0"/>
              <a:t>,</a:t>
            </a:r>
            <a:r>
              <a:rPr lang="zh-CN" altLang="en-US" dirty="0"/>
              <a:t>它主要是创建新数据</a:t>
            </a:r>
            <a:r>
              <a:rPr lang="en-US" altLang="zh-CN" dirty="0"/>
              <a:t>.</a:t>
            </a:r>
            <a:r>
              <a:rPr lang="zh-CN" altLang="en-US" dirty="0"/>
              <a:t>没被作者当成</a:t>
            </a:r>
            <a:r>
              <a:rPr lang="en-US" altLang="zh-CN" dirty="0"/>
              <a:t>vulnerable.</a:t>
            </a:r>
            <a:r>
              <a:rPr lang="zh-CN" altLang="en-US" dirty="0"/>
              <a:t>所以没有生成对应的</a:t>
            </a:r>
            <a:r>
              <a:rPr lang="en-US" altLang="zh-CN" dirty="0"/>
              <a:t>checker.</a:t>
            </a:r>
            <a:r>
              <a:rPr lang="zh-CN" altLang="en-US" dirty="0"/>
              <a:t> 从这一点可以看到他们的一个局限性</a:t>
            </a:r>
            <a:r>
              <a:rPr lang="en-US" altLang="zh-CN" dirty="0"/>
              <a:t>,vulnerable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的选择很依赖经验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结果就是很少出错的这种</a:t>
            </a:r>
            <a:r>
              <a:rPr lang="en-US" altLang="zh-CN" dirty="0"/>
              <a:t>operation,</a:t>
            </a:r>
            <a:r>
              <a:rPr lang="zh-CN" altLang="en-US" dirty="0"/>
              <a:t>比如这里的</a:t>
            </a:r>
            <a:r>
              <a:rPr lang="en-US" altLang="zh-CN" dirty="0" err="1"/>
              <a:t>buildTokenService</a:t>
            </a:r>
            <a:r>
              <a:rPr lang="en-US" altLang="zh-CN" dirty="0"/>
              <a:t>,</a:t>
            </a:r>
            <a:r>
              <a:rPr lang="zh-CN" altLang="en-US" dirty="0"/>
              <a:t>很难顾及到</a:t>
            </a:r>
            <a:r>
              <a:rPr lang="en-US" altLang="zh-CN" dirty="0"/>
              <a:t>.</a:t>
            </a:r>
            <a:r>
              <a:rPr lang="zh-CN" altLang="en-US" dirty="0"/>
              <a:t>  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9118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看完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之后</a:t>
            </a:r>
            <a:r>
              <a:rPr kumimoji="1" lang="en-US" altLang="zh-CN" dirty="0"/>
              <a:t>,</a:t>
            </a:r>
            <a:r>
              <a:rPr kumimoji="1" lang="zh-CN" altLang="en-US" dirty="0"/>
              <a:t>我们看一下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的定位情况</a:t>
            </a:r>
            <a:r>
              <a:rPr kumimoji="1" lang="en-US" altLang="zh-CN" dirty="0"/>
              <a:t>.</a:t>
            </a:r>
            <a:r>
              <a:rPr kumimoji="1" lang="zh-CN" altLang="en-US" dirty="0"/>
              <a:t> 定位的</a:t>
            </a:r>
            <a:r>
              <a:rPr kumimoji="1" lang="en-US" altLang="zh-CN" dirty="0"/>
              <a:t>scope</a:t>
            </a:r>
            <a:r>
              <a:rPr kumimoji="1" lang="zh-CN" altLang="en-US" dirty="0"/>
              <a:t>分成了</a:t>
            </a:r>
            <a:r>
              <a:rPr kumimoji="1" lang="en-US" altLang="zh-CN" dirty="0"/>
              <a:t>7</a:t>
            </a:r>
            <a:r>
              <a:rPr kumimoji="1" lang="zh-CN" altLang="en-US" dirty="0"/>
              <a:t>个等级</a:t>
            </a:r>
            <a:r>
              <a:rPr kumimoji="1" lang="en-US" altLang="zh-CN" dirty="0"/>
              <a:t>.</a:t>
            </a:r>
            <a:r>
              <a:rPr kumimoji="1" lang="zh-CN" altLang="en-US" dirty="0"/>
              <a:t>从精准到不精准</a:t>
            </a:r>
            <a:r>
              <a:rPr kumimoji="1" lang="en-US" altLang="zh-CN" dirty="0"/>
              <a:t>,</a:t>
            </a:r>
            <a:r>
              <a:rPr kumimoji="1" lang="zh-CN" altLang="en-US" dirty="0"/>
              <a:t>有从左到右的 </a:t>
            </a:r>
            <a:r>
              <a:rPr kumimoji="1" lang="en-US" altLang="zh-CN" dirty="0"/>
              <a:t>instruction</a:t>
            </a:r>
            <a:r>
              <a:rPr kumimoji="1" lang="zh-CN" altLang="en-US" dirty="0"/>
              <a:t> 级别</a:t>
            </a:r>
            <a:r>
              <a:rPr kumimoji="1" lang="en-US" altLang="zh-CN" dirty="0"/>
              <a:t>,function</a:t>
            </a:r>
            <a:r>
              <a:rPr kumimoji="1" lang="zh-CN" altLang="en-US" dirty="0"/>
              <a:t>级别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chain</a:t>
            </a:r>
            <a:r>
              <a:rPr kumimoji="1" lang="zh-CN" altLang="en-US" dirty="0"/>
              <a:t>级别</a:t>
            </a:r>
            <a:r>
              <a:rPr kumimoji="1" lang="en-US" altLang="zh-CN" dirty="0"/>
              <a:t>,</a:t>
            </a:r>
            <a:r>
              <a:rPr kumimoji="1" lang="zh-CN" altLang="en-US" dirty="0"/>
              <a:t>最右边是没有定位到和定位错误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597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对这</a:t>
            </a:r>
            <a:r>
              <a:rPr kumimoji="1" lang="en-US" altLang="zh-CN" dirty="0"/>
              <a:t>22</a:t>
            </a:r>
            <a:r>
              <a:rPr kumimoji="1" lang="zh-CN" altLang="en-US" dirty="0"/>
              <a:t>个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的定位情况是这样的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定位到</a:t>
            </a:r>
            <a:r>
              <a:rPr kumimoji="1" lang="en-US" altLang="zh-CN" dirty="0"/>
              <a:t>faulty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entry,</a:t>
            </a:r>
            <a:r>
              <a:rPr kumimoji="1" lang="zh-CN" altLang="en-US" dirty="0"/>
              <a:t>也就是</a:t>
            </a:r>
            <a:r>
              <a:rPr kumimoji="1" lang="en-US" altLang="zh-CN" dirty="0"/>
              <a:t>thread</a:t>
            </a:r>
            <a:r>
              <a:rPr kumimoji="1" lang="zh-CN" altLang="en-US" dirty="0"/>
              <a:t>入口开始的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chain</a:t>
            </a:r>
            <a:r>
              <a:rPr kumimoji="1" lang="zh-CN" altLang="en-US" dirty="0"/>
              <a:t>的话</a:t>
            </a:r>
            <a:r>
              <a:rPr kumimoji="1" lang="en-US" altLang="zh-CN" dirty="0"/>
              <a:t>,</a:t>
            </a:r>
            <a:r>
              <a:rPr kumimoji="1" lang="zh-CN" altLang="en-US" dirty="0"/>
              <a:t>可以帮助开发人员更快的定位</a:t>
            </a:r>
            <a:r>
              <a:rPr kumimoji="1" lang="en-US" altLang="zh-CN" dirty="0"/>
              <a:t>bug,</a:t>
            </a:r>
          </a:p>
          <a:p>
            <a:r>
              <a:rPr kumimoji="1" lang="zh-CN" altLang="en" dirty="0"/>
              <a:t>如果统计</a:t>
            </a:r>
            <a:r>
              <a:rPr kumimoji="1" lang="zh-CN" altLang="en-US" dirty="0"/>
              <a:t>这样的</a:t>
            </a:r>
            <a:r>
              <a:rPr kumimoji="1" lang="en-US" altLang="zh-CN" dirty="0"/>
              <a:t>level,</a:t>
            </a:r>
            <a:r>
              <a:rPr kumimoji="1" lang="zh-CN" altLang="en-US" dirty="0"/>
              <a:t>也就是左边四个定位的</a:t>
            </a:r>
            <a:r>
              <a:rPr kumimoji="1" lang="en-US" altLang="zh-CN" dirty="0"/>
              <a:t>level,</a:t>
            </a:r>
            <a:r>
              <a:rPr kumimoji="1" lang="zh-CN" altLang="en-US" dirty="0"/>
              <a:t> 得到的数据是这样的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wd</a:t>
            </a:r>
            <a:r>
              <a:rPr kumimoji="1" lang="zh-CN" altLang="en-US" dirty="0"/>
              <a:t>的定位效果很好</a:t>
            </a:r>
            <a:r>
              <a:rPr kumimoji="1" lang="en-US" altLang="zh-CN" dirty="0"/>
              <a:t>,</a:t>
            </a:r>
            <a:r>
              <a:rPr kumimoji="1" lang="zh-CN" altLang="en-US" dirty="0"/>
              <a:t>因为他会模仿 </a:t>
            </a:r>
            <a:r>
              <a:rPr kumimoji="1" lang="en-US" altLang="zh-CN" dirty="0"/>
              <a:t>main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的</a:t>
            </a:r>
            <a:r>
              <a:rPr kumimoji="1" lang="en-US" altLang="zh-CN" dirty="0"/>
              <a:t>operations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>
                <a:sym typeface="+mn-ea"/>
              </a:rPr>
              <a:t>Gray Failure</a:t>
            </a:r>
            <a:endParaRPr kumimoji="1" lang="zh-CN" altLang="en-US" dirty="0"/>
          </a:p>
          <a:p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service-level failure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他们在进一步测试的时候</a:t>
            </a:r>
            <a:r>
              <a:rPr kumimoji="1" lang="en-US" altLang="zh-CN" dirty="0"/>
              <a:t>,</a:t>
            </a:r>
            <a:r>
              <a:rPr kumimoji="1" lang="zh-CN" altLang="en-US" dirty="0"/>
              <a:t>发现了一个新的</a:t>
            </a:r>
            <a:r>
              <a:rPr kumimoji="1" lang="en-US" altLang="zh-CN" dirty="0"/>
              <a:t>bug.</a:t>
            </a:r>
            <a:r>
              <a:rPr kumimoji="1" lang="zh-CN" altLang="en-US" dirty="0"/>
              <a:t>这个</a:t>
            </a:r>
            <a:r>
              <a:rPr kumimoji="1" lang="en-US" altLang="zh-CN" dirty="0"/>
              <a:t>bug</a:t>
            </a:r>
            <a:r>
              <a:rPr kumimoji="1" lang="zh-CN" altLang="en-US" dirty="0"/>
              <a:t>类似于</a:t>
            </a:r>
            <a:r>
              <a:rPr kumimoji="1" lang="en-US" altLang="zh-CN" dirty="0"/>
              <a:t>ZK1,</a:t>
            </a:r>
            <a:r>
              <a:rPr kumimoji="1" lang="zh-CN" altLang="en-US" dirty="0"/>
              <a:t>但是之前没有被</a:t>
            </a:r>
            <a:r>
              <a:rPr kumimoji="1" lang="en-US" altLang="zh-CN" dirty="0"/>
              <a:t>report.</a:t>
            </a:r>
          </a:p>
          <a:p>
            <a:r>
              <a:rPr kumimoji="1" lang="zh-CN" altLang="en-US" dirty="0"/>
              <a:t>这里对应的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operation,</a:t>
            </a:r>
            <a:r>
              <a:rPr kumimoji="1" lang="zh-CN" altLang="en-US" dirty="0"/>
              <a:t>和之前并不完全一样</a:t>
            </a:r>
            <a:r>
              <a:rPr kumimoji="1" lang="en-US" altLang="zh-CN" dirty="0"/>
              <a:t>,</a:t>
            </a:r>
            <a:r>
              <a:rPr kumimoji="1" lang="zh-CN" altLang="en-US" dirty="0"/>
              <a:t>刚好监测到了相似的</a:t>
            </a:r>
            <a:r>
              <a:rPr kumimoji="1" lang="en-US" altLang="zh-CN" dirty="0"/>
              <a:t>bug</a:t>
            </a:r>
          </a:p>
          <a:p>
            <a:r>
              <a:rPr kumimoji="1" lang="zh-CN" altLang="en-US" dirty="0"/>
              <a:t>这证明他们并不是完全依赖之前已经</a:t>
            </a:r>
            <a:r>
              <a:rPr kumimoji="1" lang="en-US" altLang="zh-CN" dirty="0"/>
              <a:t>report</a:t>
            </a:r>
            <a:r>
              <a:rPr kumimoji="1" lang="zh-CN" altLang="en-US" dirty="0"/>
              <a:t>过的</a:t>
            </a:r>
            <a:r>
              <a:rPr kumimoji="1" lang="en-US" altLang="zh-CN" dirty="0"/>
              <a:t>bug,</a:t>
            </a:r>
            <a:r>
              <a:rPr kumimoji="1" lang="zh-CN" altLang="en-US" dirty="0"/>
              <a:t>有一定的积极意义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72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除了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之外</a:t>
            </a:r>
            <a:r>
              <a:rPr kumimoji="1" lang="en-US" altLang="zh-CN" dirty="0"/>
              <a:t>,</a:t>
            </a:r>
            <a:r>
              <a:rPr kumimoji="1" lang="zh-CN" altLang="en-US" dirty="0"/>
              <a:t>还有误报</a:t>
            </a:r>
            <a:r>
              <a:rPr kumimoji="1" lang="en-US" altLang="zh-CN" dirty="0"/>
              <a:t>,</a:t>
            </a:r>
            <a:r>
              <a:rPr kumimoji="1" lang="zh-CN" altLang="en-US" dirty="0"/>
              <a:t>也就是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positive.</a:t>
            </a:r>
          </a:p>
          <a:p>
            <a:r>
              <a:rPr kumimoji="1" lang="zh-CN" altLang="en-US" dirty="0"/>
              <a:t>这里是跑了三种不同的负载</a:t>
            </a:r>
            <a:r>
              <a:rPr kumimoji="1" lang="en-US" altLang="zh-CN" dirty="0"/>
              <a:t>,</a:t>
            </a:r>
            <a:r>
              <a:rPr kumimoji="1" lang="zh-CN" altLang="en-US" dirty="0"/>
              <a:t>监测误报的情况</a:t>
            </a:r>
            <a:r>
              <a:rPr kumimoji="1" lang="en-US" altLang="zh-CN" dirty="0"/>
              <a:t>,</a:t>
            </a:r>
          </a:p>
          <a:p>
            <a:r>
              <a:rPr kumimoji="1" lang="en-US" altLang="zh-CN" dirty="0"/>
              <a:t>stable</a:t>
            </a:r>
            <a:r>
              <a:rPr kumimoji="1" lang="zh-CN" altLang="en-US" dirty="0"/>
              <a:t>是稳定的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比较轻的负载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loaded</a:t>
            </a:r>
            <a:r>
              <a:rPr kumimoji="1" lang="zh-CN" altLang="en-US" dirty="0"/>
              <a:t>是较高的负载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tolerable</a:t>
            </a:r>
            <a:r>
              <a:rPr kumimoji="1" lang="zh-CN" altLang="en-US" dirty="0"/>
              <a:t>是引入了一些</a:t>
            </a:r>
            <a:r>
              <a:rPr kumimoji="1" lang="en-US" altLang="zh-CN" dirty="0"/>
              <a:t>transient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error,</a:t>
            </a:r>
            <a:r>
              <a:rPr kumimoji="1" lang="zh-CN" altLang="en-US" dirty="0"/>
              <a:t>这样的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我们一般不当成是真的</a:t>
            </a:r>
            <a:r>
              <a:rPr kumimoji="1" lang="en-US" altLang="zh-CN" dirty="0"/>
              <a:t>failure,</a:t>
            </a:r>
            <a:r>
              <a:rPr kumimoji="1" lang="zh-CN" altLang="en-US" dirty="0"/>
              <a:t>因为可以自己恢复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这样的</a:t>
            </a:r>
            <a:r>
              <a:rPr kumimoji="1" lang="en-US" altLang="zh-CN" dirty="0"/>
              <a:t>setup,</a:t>
            </a:r>
            <a:r>
              <a:rPr kumimoji="1" lang="zh-CN" altLang="en-US" dirty="0"/>
              <a:t>可能引起一些</a:t>
            </a:r>
            <a:r>
              <a:rPr kumimoji="1" lang="en-US" altLang="zh-CN" dirty="0"/>
              <a:t>metrics</a:t>
            </a:r>
            <a:r>
              <a:rPr kumimoji="1" lang="zh-CN" altLang="en-US" dirty="0"/>
              <a:t>的变化</a:t>
            </a:r>
            <a:r>
              <a:rPr kumimoji="1" lang="en-US" altLang="zh-CN" dirty="0"/>
              <a:t>,</a:t>
            </a:r>
            <a:r>
              <a:rPr kumimoji="1" lang="zh-CN" altLang="en-US" dirty="0"/>
              <a:t>导致误判</a:t>
            </a:r>
            <a:r>
              <a:rPr kumimoji="1" lang="en-US" altLang="zh-CN" dirty="0"/>
              <a:t>,</a:t>
            </a:r>
            <a:r>
              <a:rPr kumimoji="1" lang="zh-CN" altLang="en-US" dirty="0"/>
              <a:t>以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为例</a:t>
            </a:r>
            <a:r>
              <a:rPr kumimoji="1" lang="en-US" altLang="zh-CN" dirty="0"/>
              <a:t>,</a:t>
            </a:r>
            <a:r>
              <a:rPr kumimoji="1" lang="zh-CN" altLang="en-US" dirty="0"/>
              <a:t>虽然前面监测的比较多</a:t>
            </a:r>
            <a:r>
              <a:rPr kumimoji="1" lang="en-US" altLang="zh-CN" dirty="0"/>
              <a:t>,</a:t>
            </a:r>
            <a:r>
              <a:rPr kumimoji="1" lang="zh-CN" altLang="en-US" dirty="0"/>
              <a:t>但是这里的误报也变多了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 err="1"/>
              <a:t>watch_v</a:t>
            </a:r>
            <a:r>
              <a:rPr kumimoji="1" lang="zh-CN" altLang="en-US" dirty="0"/>
              <a:t>指的是启用</a:t>
            </a:r>
            <a:r>
              <a:rPr kumimoji="1" lang="en-US" altLang="zh-CN" dirty="0"/>
              <a:t>validation</a:t>
            </a:r>
            <a:r>
              <a:rPr kumimoji="1" lang="zh-CN" altLang="en-US" dirty="0"/>
              <a:t>的</a:t>
            </a:r>
            <a:r>
              <a:rPr kumimoji="1" lang="en-US" altLang="zh-CN" dirty="0"/>
              <a:t>watchdog.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validation</a:t>
            </a:r>
            <a:r>
              <a:rPr kumimoji="1" lang="zh-CN" altLang="en-US" dirty="0"/>
              <a:t>可以减少误判</a:t>
            </a:r>
            <a:r>
              <a:rPr kumimoji="1" lang="en-US" altLang="zh-CN" dirty="0"/>
              <a:t>,</a:t>
            </a:r>
            <a:r>
              <a:rPr kumimoji="1" lang="zh-CN" altLang="en-US" dirty="0"/>
              <a:t>减少</a:t>
            </a:r>
            <a:r>
              <a:rPr kumimoji="1" lang="en-US" altLang="zh-CN" dirty="0"/>
              <a:t>transient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error.</a:t>
            </a:r>
          </a:p>
          <a:p>
            <a:r>
              <a:rPr kumimoji="1" lang="zh-CN" altLang="en-US" dirty="0"/>
              <a:t>这里的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是怎么计算的呢</a:t>
            </a:r>
            <a:r>
              <a:rPr kumimoji="1" lang="en-US" altLang="zh-CN" dirty="0"/>
              <a:t>?</a:t>
            </a:r>
            <a:r>
              <a:rPr kumimoji="1" lang="zh-CN" altLang="en-US" dirty="0"/>
              <a:t> 误报的次数 除以 </a:t>
            </a:r>
            <a:r>
              <a:rPr kumimoji="1" lang="en-US" altLang="zh-CN" dirty="0"/>
              <a:t>checker</a:t>
            </a:r>
            <a:r>
              <a:rPr kumimoji="1" lang="zh-CN" altLang="en-US" dirty="0"/>
              <a:t>执行的次数</a:t>
            </a:r>
            <a:r>
              <a:rPr kumimoji="1" lang="en-US" altLang="zh-CN" dirty="0"/>
              <a:t>,</a:t>
            </a:r>
            <a:r>
              <a:rPr kumimoji="1" lang="zh-CN" altLang="en-US" dirty="0"/>
              <a:t> 这里是每秒钟执行一次</a:t>
            </a:r>
            <a:r>
              <a:rPr kumimoji="1" lang="en-US" altLang="zh-CN" dirty="0"/>
              <a:t>checker.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这里没有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的测试数据了</a:t>
            </a:r>
            <a:r>
              <a:rPr kumimoji="1" lang="en-US" altLang="zh-CN" dirty="0"/>
              <a:t>.</a:t>
            </a:r>
            <a:r>
              <a:rPr kumimoji="1" lang="zh-CN" altLang="en-US" dirty="0"/>
              <a:t>怀疑是他们赶</a:t>
            </a:r>
            <a:r>
              <a:rPr kumimoji="1" lang="en-US" altLang="zh-CN" dirty="0" err="1"/>
              <a:t>ddl</a:t>
            </a:r>
            <a:r>
              <a:rPr kumimoji="1" lang="zh-CN" altLang="en-US" dirty="0"/>
              <a:t>时间不够了 后面也有一些确实的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</a:t>
            </a:r>
            <a:r>
              <a:rPr kumimoji="1" lang="zh-CN" altLang="en-US" dirty="0"/>
              <a:t>少了些数据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2786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然后我们来看一下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相关的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和</a:t>
            </a:r>
            <a:r>
              <a:rPr kumimoji="1" lang="en-US" altLang="zh-CN" dirty="0"/>
              <a:t>overhead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95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看</a:t>
            </a:r>
            <a:r>
              <a:rPr kumimoji="1" lang="en-US" altLang="zh-CN" dirty="0" err="1"/>
              <a:t>wd</a:t>
            </a:r>
            <a:r>
              <a:rPr kumimoji="1" lang="zh-CN" altLang="en-US" dirty="0"/>
              <a:t>生成的时间</a:t>
            </a:r>
            <a:r>
              <a:rPr kumimoji="1" lang="en-US" altLang="zh-CN" dirty="0"/>
              <a:t>,6</a:t>
            </a:r>
            <a:r>
              <a:rPr kumimoji="1" lang="zh-CN" altLang="en-US" dirty="0"/>
              <a:t>个系统里面</a:t>
            </a:r>
            <a:r>
              <a:rPr kumimoji="1" lang="en-US" altLang="zh-CN" dirty="0"/>
              <a:t>, </a:t>
            </a:r>
            <a:r>
              <a:rPr kumimoji="1" lang="zh-CN" altLang="en-US" dirty="0"/>
              <a:t>有</a:t>
            </a:r>
            <a:r>
              <a:rPr kumimoji="1" lang="en-US" altLang="zh-CN" dirty="0"/>
              <a:t>5</a:t>
            </a:r>
            <a:r>
              <a:rPr kumimoji="1" lang="zh-CN" altLang="en-US" dirty="0"/>
              <a:t>个是</a:t>
            </a:r>
            <a:r>
              <a:rPr kumimoji="1" lang="en-US" altLang="zh-CN" dirty="0"/>
              <a:t>5min</a:t>
            </a:r>
            <a:r>
              <a:rPr kumimoji="1" lang="zh-CN" altLang="en-US" dirty="0"/>
              <a:t>以内</a:t>
            </a:r>
            <a:r>
              <a:rPr kumimoji="1" lang="en-US" altLang="zh-CN" dirty="0"/>
              <a:t>,</a:t>
            </a:r>
            <a:r>
              <a:rPr kumimoji="1" lang="zh-CN" altLang="en-US" dirty="0"/>
              <a:t>代码量最大的</a:t>
            </a:r>
            <a:r>
              <a:rPr kumimoji="1" lang="en-US" altLang="zh-CN" dirty="0" err="1"/>
              <a:t>Hbase</a:t>
            </a:r>
            <a:r>
              <a:rPr kumimoji="1" lang="zh-CN" altLang="en-US" dirty="0"/>
              <a:t>是</a:t>
            </a:r>
            <a:r>
              <a:rPr kumimoji="1" lang="en-US" altLang="zh-CN" dirty="0"/>
              <a:t>17min.</a:t>
            </a:r>
            <a:r>
              <a:rPr kumimoji="1" lang="zh-CN" altLang="en-US" dirty="0"/>
              <a:t>时间挺短的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8294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然后是跑</a:t>
            </a:r>
            <a:r>
              <a:rPr kumimoji="1" lang="en-US" altLang="zh-CN" dirty="0"/>
              <a:t>benchmark</a:t>
            </a:r>
            <a:r>
              <a:rPr kumimoji="1" lang="zh-CN" altLang="en-US" dirty="0"/>
              <a:t>来看具体的性能和</a:t>
            </a:r>
            <a:r>
              <a:rPr kumimoji="1" lang="en-US" altLang="zh-CN" dirty="0"/>
              <a:t>overhead.</a:t>
            </a:r>
            <a:r>
              <a:rPr kumimoji="1" lang="zh-CN" altLang="en-US" dirty="0"/>
              <a:t>采用的都是</a:t>
            </a:r>
            <a:r>
              <a:rPr kumimoji="1" lang="en-US" altLang="zh-CN" dirty="0"/>
              <a:t>popular</a:t>
            </a:r>
            <a:r>
              <a:rPr kumimoji="1" lang="zh-CN" altLang="en-US" dirty="0"/>
              <a:t>的</a:t>
            </a:r>
            <a:r>
              <a:rPr kumimoji="1" lang="en-US" altLang="zh-CN" dirty="0"/>
              <a:t>benchmark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其实</a:t>
            </a:r>
            <a:r>
              <a:rPr kumimoji="1" lang="en-US" altLang="zh-CN" dirty="0"/>
              <a:t>,</a:t>
            </a:r>
          </a:p>
          <a:p>
            <a:r>
              <a:rPr kumimoji="1" lang="zh-CN" altLang="en-US" dirty="0"/>
              <a:t>也没说每个系统的具体配置</a:t>
            </a:r>
            <a:r>
              <a:rPr kumimoji="1" lang="en-US" altLang="zh-CN" dirty="0"/>
              <a:t>,</a:t>
            </a:r>
            <a:r>
              <a:rPr kumimoji="1" lang="zh-CN" altLang="en-US" dirty="0"/>
              <a:t>以及</a:t>
            </a:r>
            <a:r>
              <a:rPr kumimoji="1" lang="en-US" altLang="zh-CN" dirty="0"/>
              <a:t>workload</a:t>
            </a:r>
            <a:r>
              <a:rPr kumimoji="1" lang="zh-CN" altLang="en-US" dirty="0"/>
              <a:t>的</a:t>
            </a:r>
            <a:r>
              <a:rPr kumimoji="1" lang="en-US" altLang="zh-CN" dirty="0"/>
              <a:t>VM</a:t>
            </a:r>
            <a:r>
              <a:rPr kumimoji="1" lang="zh-CN" altLang="en-US" dirty="0"/>
              <a:t>分配</a:t>
            </a:r>
            <a:r>
              <a:rPr kumimoji="1" lang="en-US" altLang="zh-CN" dirty="0"/>
              <a:t>.</a:t>
            </a:r>
            <a:r>
              <a:rPr kumimoji="1" lang="zh-CN" altLang="en-US" dirty="0"/>
              <a:t>可能是篇幅不够了</a:t>
            </a:r>
            <a:r>
              <a:rPr kumimoji="1" lang="en-US" altLang="zh-CN" dirty="0"/>
              <a:t>?</a:t>
            </a:r>
            <a:r>
              <a:rPr kumimoji="1" lang="zh-CN" altLang="en-US" dirty="0"/>
              <a:t> 或者赶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751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这里只有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</a:t>
            </a:r>
            <a:r>
              <a:rPr kumimoji="1" lang="zh-CN" altLang="en-US" dirty="0"/>
              <a:t>了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10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latency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r>
              <a:rPr kumimoji="1" lang="zh-CN" altLang="en-US" dirty="0"/>
              <a:t>只有这里两组数据了</a:t>
            </a:r>
            <a:r>
              <a:rPr kumimoji="1" lang="en-US" altLang="zh-CN" dirty="0"/>
              <a:t>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10%</a:t>
            </a:r>
            <a:r>
              <a:rPr kumimoji="1" lang="zh-CN" altLang="en-US" dirty="0"/>
              <a:t>也不算小了其实</a:t>
            </a:r>
            <a:r>
              <a:rPr kumimoji="1" lang="en-US" altLang="zh-CN" dirty="0"/>
              <a:t>.</a:t>
            </a:r>
            <a:r>
              <a:rPr kumimoji="1" lang="zh-CN" altLang="en-US" dirty="0"/>
              <a:t> 我估计因为是劣势所以没有画表了</a:t>
            </a:r>
            <a:r>
              <a:rPr kumimoji="1"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45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median</a:t>
            </a:r>
            <a:r>
              <a:rPr kumimoji="1" lang="zh-CN" altLang="en-US" dirty="0"/>
              <a:t> 没说是哪个一组里面的</a:t>
            </a:r>
            <a:r>
              <a:rPr kumimoji="1" lang="en-US" altLang="zh-CN" dirty="0"/>
              <a:t>median,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cpu</a:t>
            </a:r>
            <a:r>
              <a:rPr kumimoji="1" lang="zh-CN" altLang="en-US" dirty="0"/>
              <a:t>就没说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/>
              <a:t>ddl</a:t>
            </a:r>
            <a:r>
              <a:rPr kumimoji="1" lang="en-US" altLang="zh-CN" dirty="0"/>
              <a:t>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7284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426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7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1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client</a:t>
            </a:r>
            <a:r>
              <a:rPr kumimoji="1" lang="zh-CN" altLang="en" dirty="0"/>
              <a:t>的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没有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没有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KK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137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client</a:t>
            </a:r>
            <a:r>
              <a:rPr kumimoji="1" lang="zh-CN" altLang="en" dirty="0"/>
              <a:t>的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没有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没有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KK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128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client</a:t>
            </a:r>
            <a:r>
              <a:rPr kumimoji="1" lang="zh-CN" altLang="en" dirty="0"/>
              <a:t>的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没有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没有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KK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5768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client</a:t>
            </a:r>
            <a:r>
              <a:rPr kumimoji="1" lang="zh-CN" altLang="en" dirty="0"/>
              <a:t>的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没有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没有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KK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917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client</a:t>
            </a:r>
            <a:r>
              <a:rPr kumimoji="1" lang="zh-CN" altLang="en" dirty="0"/>
              <a:t>的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没有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没有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KK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670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client</a:t>
            </a:r>
            <a:r>
              <a:rPr kumimoji="1" lang="zh-CN" altLang="en" dirty="0"/>
              <a:t>的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没有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signal</a:t>
            </a:r>
            <a:r>
              <a:rPr kumimoji="1" lang="zh-CN" altLang="en-US" dirty="0"/>
              <a:t>和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的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没有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KK</a:t>
            </a: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070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study</a:t>
            </a:r>
            <a:r>
              <a:rPr lang="zh-CN" altLang="en-US" dirty="0"/>
              <a:t>阶段的</a:t>
            </a:r>
            <a:r>
              <a:rPr lang="en-US" altLang="zh-CN" dirty="0"/>
              <a:t>bug</a:t>
            </a:r>
            <a:r>
              <a:rPr lang="zh-CN" altLang="en-US" dirty="0"/>
              <a:t>比较少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evaluation</a:t>
            </a:r>
            <a:r>
              <a:rPr lang="zh-CN" altLang="en-US" dirty="0"/>
              <a:t>的</a:t>
            </a:r>
            <a:r>
              <a:rPr lang="en-US" altLang="zh-CN" dirty="0"/>
              <a:t>bug</a:t>
            </a:r>
            <a:r>
              <a:rPr lang="zh-CN" altLang="en-US" dirty="0"/>
              <a:t>也少</a:t>
            </a:r>
            <a:r>
              <a:rPr lang="en-US" altLang="zh-CN" dirty="0"/>
              <a:t>,</a:t>
            </a:r>
            <a:r>
              <a:rPr lang="zh-CN" altLang="en-US" dirty="0"/>
              <a:t>后面</a:t>
            </a:r>
            <a:r>
              <a:rPr lang="en-US" altLang="zh-CN" dirty="0"/>
              <a:t>6</a:t>
            </a:r>
            <a:r>
              <a:rPr lang="zh-CN" altLang="en-US" dirty="0"/>
              <a:t>个系统里面搞了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r>
              <a:rPr lang="zh-CN" altLang="en-US" dirty="0"/>
              <a:t>的</a:t>
            </a:r>
            <a:r>
              <a:rPr lang="en-US" altLang="zh-CN" dirty="0"/>
              <a:t>reproduce</a:t>
            </a:r>
            <a:r>
              <a:rPr lang="zh-CN" altLang="en-US" dirty="0"/>
              <a:t>只做了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,</a:t>
            </a:r>
            <a:r>
              <a:rPr lang="zh-CN" altLang="en-US" dirty="0"/>
              <a:t>而不是</a:t>
            </a:r>
            <a:r>
              <a:rPr lang="en-US" altLang="zh-CN" dirty="0"/>
              <a:t>22</a:t>
            </a:r>
            <a:r>
              <a:rPr lang="zh-CN" altLang="en-US" dirty="0"/>
              <a:t>个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baseline</a:t>
            </a:r>
            <a:r>
              <a:rPr lang="zh-CN" altLang="en-US" dirty="0"/>
              <a:t> 只有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,probe</a:t>
            </a:r>
            <a:r>
              <a:rPr lang="zh-CN" altLang="en-US" dirty="0"/>
              <a:t>和</a:t>
            </a:r>
            <a:r>
              <a:rPr lang="en-US" altLang="zh-CN" dirty="0"/>
              <a:t>signal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9699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今天的这篇</a:t>
            </a:r>
            <a:r>
              <a:rPr lang="en-US" altLang="zh-CN" dirty="0"/>
              <a:t>paper</a:t>
            </a:r>
            <a:r>
              <a:rPr lang="zh-CN" altLang="en-US" dirty="0"/>
              <a:t>是讲的是</a:t>
            </a:r>
            <a:r>
              <a:rPr lang="en-US" altLang="zh-CN" dirty="0" err="1"/>
              <a:t>InifiniCache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这是基于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实现的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cache.</a:t>
            </a:r>
          </a:p>
          <a:p>
            <a:r>
              <a:rPr lang="zh-CN" altLang="en-US" dirty="0"/>
              <a:t>提到</a:t>
            </a:r>
            <a:r>
              <a:rPr lang="en-US" altLang="zh-CN" dirty="0"/>
              <a:t>serverless,</a:t>
            </a:r>
            <a:r>
              <a:rPr lang="zh-CN" altLang="en-US" dirty="0"/>
              <a:t>首先想到的</a:t>
            </a:r>
            <a:r>
              <a:rPr lang="en-US" altLang="zh-CN" dirty="0"/>
              <a:t>stateless,</a:t>
            </a:r>
            <a:r>
              <a:rPr lang="zh-CN" altLang="en-US" dirty="0"/>
              <a:t>而</a:t>
            </a:r>
            <a:r>
              <a:rPr lang="en-US" altLang="zh-CN" dirty="0"/>
              <a:t>cache</a:t>
            </a:r>
            <a:r>
              <a:rPr lang="zh-CN" altLang="en-US" dirty="0"/>
              <a:t>明显是</a:t>
            </a:r>
            <a:r>
              <a:rPr lang="en-US" altLang="zh-CN" dirty="0"/>
              <a:t>stateful</a:t>
            </a:r>
            <a:r>
              <a:rPr lang="zh-CN" altLang="en-US" dirty="0"/>
              <a:t>的</a:t>
            </a:r>
            <a:r>
              <a:rPr lang="en-US" altLang="zh-CN" dirty="0"/>
              <a:t>,</a:t>
            </a:r>
            <a:r>
              <a:rPr lang="zh-CN" altLang="en-US" dirty="0"/>
              <a:t>这怎么可能呢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这篇</a:t>
            </a:r>
            <a:r>
              <a:rPr lang="en-US" altLang="zh-CN" dirty="0"/>
              <a:t>paper</a:t>
            </a:r>
            <a:r>
              <a:rPr lang="zh-CN" altLang="en-US" dirty="0"/>
              <a:t>用了很多</a:t>
            </a:r>
            <a:r>
              <a:rPr lang="en-US" altLang="zh-CN" dirty="0"/>
              <a:t>tricky</a:t>
            </a:r>
            <a:r>
              <a:rPr lang="zh-CN" altLang="en-US" dirty="0"/>
              <a:t>的东西成功实现了</a:t>
            </a:r>
            <a:r>
              <a:rPr lang="en-US" altLang="zh-CN" dirty="0"/>
              <a:t>cache.</a:t>
            </a:r>
          </a:p>
          <a:p>
            <a:r>
              <a:rPr lang="zh-CN" altLang="en-US" dirty="0"/>
              <a:t>在正式开始之前</a:t>
            </a:r>
            <a:r>
              <a:rPr lang="en-US" altLang="zh-CN" dirty="0"/>
              <a:t>,</a:t>
            </a:r>
            <a:r>
              <a:rPr lang="zh-CN" altLang="en-US" dirty="0"/>
              <a:t>我们用几分钟给小朋友们简单介绍一下</a:t>
            </a:r>
            <a:r>
              <a:rPr lang="en-US" altLang="zh-CN" dirty="0"/>
              <a:t>Serverless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2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sym typeface="+mn-ea"/>
              </a:rPr>
              <a:t>真正出问题的可能只是一个小的组成部分，甚至就是一条指令。</a:t>
            </a:r>
          </a:p>
          <a:p>
            <a:endParaRPr kumimoji="1" lang="zh-CN" altLang="en-US" dirty="0">
              <a:sym typeface="+mn-ea"/>
            </a:endParaRPr>
          </a:p>
          <a:p>
            <a:pPr marL="457200" lvl="1" indent="0">
              <a:buNone/>
            </a:pPr>
            <a:r>
              <a:rPr kumimoji="1" lang="zh-CN" altLang="en-US" dirty="0">
                <a:sym typeface="+mn-ea"/>
              </a:rPr>
              <a:t>严谨性：</a:t>
            </a:r>
            <a:endParaRPr kumimoji="1" lang="zh-CN" altLang="en-US" dirty="0"/>
          </a:p>
          <a:p>
            <a:pPr lvl="1"/>
            <a:r>
              <a:rPr kumimoji="1" lang="zh-CN" altLang="en-US" dirty="0">
                <a:sym typeface="+mn-ea"/>
              </a:rPr>
              <a:t>五个系统包括不同语言，不同服务</a:t>
            </a:r>
            <a:endParaRPr kumimoji="1" lang="zh-CN" altLang="en-US" dirty="0"/>
          </a:p>
          <a:p>
            <a:pPr lvl="1"/>
            <a:r>
              <a:rPr kumimoji="1" lang="zh-CN" altLang="en-US" dirty="0">
                <a:sym typeface="+mn-ea"/>
              </a:rPr>
              <a:t>样例人工标记，随机选取</a:t>
            </a:r>
            <a:endParaRPr kumimoji="1" lang="zh-CN" altLang="en-US" dirty="0"/>
          </a:p>
          <a:p>
            <a:endParaRPr kumimoji="1"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E76A-B525-1E4E-B839-FC7FD808CFDE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1007-4BC9-D143-9B7A-0D97ECF6F31C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49E5-71DD-DD4D-B743-97846FA07BD7}" type="datetime1">
              <a:rPr lang="zh-CN" altLang="en-US" smtClean="0"/>
              <a:t>2020/11/18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032F-52ED-F746-B76E-CD58FA114448}" type="datetime1">
              <a:rPr lang="zh-CN" altLang="en-US" smtClean="0"/>
              <a:t>2020/11/18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DCB8-5597-8540-B445-4E6ED9111446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AE39-5C6A-604E-A613-55C02EBD9A7A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A963-DF28-D541-B85A-A2BCD9C44DF4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C731-E160-614C-A9FD-F73E7D28A15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895C-977D-9F4E-A7B8-CF8FBC3A4D94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D26D-A79A-174A-B2FA-5FFE0BB41AEA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097" y="1291549"/>
            <a:ext cx="11235690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Understanding, Detecting and Localizing </a:t>
            </a:r>
          </a:p>
          <a:p>
            <a:pPr algn="ctr"/>
            <a:r>
              <a: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Partial Failures in Large System Software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24204" y="3824965"/>
            <a:ext cx="57434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by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Ziyue Qiu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and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King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Zevin</a:t>
            </a: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November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dirty="0"/>
              <a:t>71% of the failures are triggered by some specific environment condition, input, or faults in other processes.</a:t>
            </a:r>
          </a:p>
          <a:p>
            <a:endParaRPr kumimoji="1" 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36975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/>
              <a:t>Finding 3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 condition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>
                <a:sym typeface="+mn-ea"/>
              </a:rPr>
              <a:t>Inefficiency </a:t>
            </a:r>
            <a:r>
              <a:rPr kumimoji="1" lang="zh-CN" altLang="en-US" dirty="0">
                <a:sym typeface="+mn-ea"/>
              </a:rPr>
              <a:t>：</a:t>
            </a:r>
            <a:endParaRPr kumimoji="1" lang="en-US" dirty="0"/>
          </a:p>
          <a:p>
            <a:r>
              <a:rPr kumimoji="1" lang="en-US" dirty="0"/>
              <a:t>The median diagnosis time is 6 days and 5 hour.</a:t>
            </a:r>
          </a:p>
          <a:p>
            <a:endParaRPr kumimoji="1" lang="zh-CN" altLang="en-US" dirty="0"/>
          </a:p>
          <a:p>
            <a:pPr marL="0" indent="0">
              <a:buNone/>
            </a:pPr>
            <a:r>
              <a:rPr kumimoji="1" lang="en-US" altLang="zh-CN" dirty="0"/>
              <a:t>Two reasons </a:t>
            </a:r>
            <a:r>
              <a:rPr kumimoji="1" lang="zh-CN" altLang="en-US" dirty="0"/>
              <a:t>：</a:t>
            </a:r>
            <a:endParaRPr kumimoji="1" lang="en-US" dirty="0"/>
          </a:p>
          <a:p>
            <a:r>
              <a:rPr kumimoji="1" lang="en-US" dirty="0"/>
              <a:t>confusing symptoms of the failures mislead the diagnosis direction</a:t>
            </a:r>
          </a:p>
          <a:p>
            <a:r>
              <a:rPr kumimoji="1" lang="en-US" dirty="0"/>
              <a:t>insuffcient exposure of runtime information in the faulty process</a:t>
            </a:r>
          </a:p>
          <a:p>
            <a:endParaRPr kumimoji="1" 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Finding 4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Debug cost long time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>
                <a:sym typeface="+mn-ea"/>
              </a:rPr>
              <a:t>85% violate liveness or trigger explicit errors -&gt; without deep semantic understanding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specific workload or environment -&gt; runtime mechanisms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debug cost long time -&gt; localize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Findings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Summary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2165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2982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 - Watchdog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31280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 - OmegaGen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Discussion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E0FF2799-06F1-0740-8702-14A79D43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1368245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FDCAD350-1BC1-1F4D-B2A5-AB507356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2125328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56792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intrinsic watchdog</a:t>
            </a:r>
          </a:p>
          <a:p>
            <a:pPr lvl="1"/>
            <a:r>
              <a:rPr kumimoji="1" lang="en-US" altLang="zh-CN" dirty="0"/>
              <a:t>(a) executing mimic-style checkers</a:t>
            </a:r>
          </a:p>
          <a:p>
            <a:pPr lvl="1"/>
            <a:r>
              <a:rPr kumimoji="1" lang="en-US" altLang="zh-CN" dirty="0"/>
              <a:t>(b) using stateful payloads</a:t>
            </a:r>
          </a:p>
          <a:p>
            <a:pPr lvl="1"/>
            <a:r>
              <a:rPr kumimoji="1" lang="en-US" altLang="zh-CN" dirty="0"/>
              <a:t>(c) sharing execution environment of the monitored process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intrinsic watchdog</a:t>
            </a:r>
          </a:p>
          <a:p>
            <a:pPr lvl="1"/>
            <a:r>
              <a:rPr kumimoji="1" lang="en-US" altLang="zh-CN" b="1" dirty="0"/>
              <a:t>(a) executing mimic-style checkers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(b) using stateful payloads</a:t>
            </a:r>
          </a:p>
          <a:p>
            <a:pPr lvl="1"/>
            <a:r>
              <a:rPr kumimoji="1" lang="en-US" altLang="zh-CN" dirty="0"/>
              <a:t>(c) sharing execution environment of the monitored process</a:t>
            </a:r>
          </a:p>
          <a:p>
            <a:pPr lvl="0"/>
            <a:r>
              <a:rPr kumimoji="1" lang="en-US" altLang="zh-CN" dirty="0"/>
              <a:t>S</a:t>
            </a:r>
            <a:r>
              <a:rPr kumimoji="1" lang="zh-CN" altLang="en-US" dirty="0"/>
              <a:t>elect some representative operations from the main program, imitates them, and detects errors</a:t>
            </a:r>
          </a:p>
          <a:p>
            <a:pPr lvl="1"/>
            <a:r>
              <a:rPr kumimoji="1" lang="en-US" altLang="zh-CN" dirty="0"/>
              <a:t>accuracy</a:t>
            </a:r>
            <a:r>
              <a:rPr kumimoji="1" lang="zh-CN" altLang="en-US" dirty="0"/>
              <a:t> </a:t>
            </a:r>
            <a:r>
              <a:rPr kumimoji="1" lang="en-US" altLang="zh-CN" dirty="0"/>
              <a:t>(&gt; signal checkers)</a:t>
            </a:r>
          </a:p>
          <a:p>
            <a:pPr lvl="1"/>
            <a:r>
              <a:rPr kumimoji="1" lang="en-US" altLang="zh-CN" dirty="0"/>
              <a:t>high coverage (&gt; probe checkers)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intrinsic watchdog</a:t>
            </a:r>
          </a:p>
          <a:p>
            <a:pPr lvl="1"/>
            <a:r>
              <a:rPr kumimoji="1" lang="en-US" altLang="zh-CN" dirty="0"/>
              <a:t>(a) executing mimic-style checkers</a:t>
            </a:r>
          </a:p>
          <a:p>
            <a:pPr lvl="1"/>
            <a:r>
              <a:rPr kumimoji="1" lang="en-US" altLang="zh-CN" b="1" dirty="0"/>
              <a:t>(b) using stateful payloads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(c) sharing execution environment of the monitored process</a:t>
            </a:r>
          </a:p>
          <a:p>
            <a:pPr lvl="0"/>
            <a:r>
              <a:rPr kumimoji="1" lang="zh-CN" altLang="en-US" dirty="0"/>
              <a:t>Contexts are synchronized with the program state through hooks in the main program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intrinsic watchdog</a:t>
            </a:r>
          </a:p>
          <a:p>
            <a:pPr lvl="1"/>
            <a:r>
              <a:rPr kumimoji="1" lang="en-US" altLang="zh-CN" dirty="0"/>
              <a:t>(a) executing mimic-style checkers</a:t>
            </a:r>
          </a:p>
          <a:p>
            <a:pPr lvl="1"/>
            <a:r>
              <a:rPr kumimoji="1" lang="en-US" altLang="zh-CN" dirty="0"/>
              <a:t>(b) using stateful payloads</a:t>
            </a:r>
          </a:p>
          <a:p>
            <a:pPr lvl="1"/>
            <a:r>
              <a:rPr kumimoji="1" lang="en-US" altLang="zh-CN" b="1" dirty="0"/>
              <a:t>(c) sharing execution environment of the monitored process</a:t>
            </a:r>
            <a:endParaRPr kumimoji="1" lang="en-US" altLang="zh-CN" dirty="0"/>
          </a:p>
          <a:p>
            <a:pPr lvl="0"/>
            <a:r>
              <a:rPr kumimoji="1" lang="en-US" altLang="zh-CN" dirty="0"/>
              <a:t>C</a:t>
            </a:r>
            <a:r>
              <a:rPr kumimoji="1" lang="zh-CN" altLang="en-US" dirty="0"/>
              <a:t>oncurrent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064510"/>
            <a:ext cx="596011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31280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 - OmegaGen</a:t>
            </a:r>
            <a:endParaRPr lang="en-US" altLang="zh-CN" sz="2400" b="1" dirty="0">
              <a:solidFill>
                <a:srgbClr val="FF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Discussion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ED3023B6-9855-9947-9B1D-822CCE3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1368245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65" name="Text Box 15">
            <a:extLst>
              <a:ext uri="{FF2B5EF4-FFF2-40B4-BE49-F238E27FC236}">
                <a16:creationId xmlns:a16="http://schemas.microsoft.com/office/drawing/2014/main" id="{9DD89E76-A015-DB4A-AB9C-E61385AF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2125328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11A609F1-3903-284E-B834-BF57C38D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2911998"/>
            <a:ext cx="2982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 - Watchdog</a:t>
            </a:r>
          </a:p>
        </p:txBody>
      </p:sp>
    </p:spTree>
    <p:extLst>
      <p:ext uri="{BB962C8B-B14F-4D97-AF65-F5344CB8AC3E}">
        <p14:creationId xmlns:p14="http://schemas.microsoft.com/office/powerpoint/2010/main" val="171831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a prototype that systematically generate watchdogs described above for system softwares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91130"/>
            <a:ext cx="960183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2165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2982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 - Watchdog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31280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 - OmegaGen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Discussion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step1 : Identify Long-running Methods</a:t>
            </a:r>
          </a:p>
          <a:p>
            <a:pPr lvl="1"/>
            <a:r>
              <a:rPr kumimoji="1" lang="en-US" altLang="zh-CN" dirty="0"/>
              <a:t>while(True)/while(flag) -&gt; yes!</a:t>
            </a:r>
          </a:p>
          <a:p>
            <a:pPr lvl="1"/>
            <a:r>
              <a:rPr kumimoji="1" lang="en-US" altLang="zh-CN" dirty="0"/>
              <a:t>others -&gt; skipped!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85" y="2740025"/>
            <a:ext cx="8202930" cy="3215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step2 : Reduce Main Program</a:t>
            </a:r>
          </a:p>
          <a:p>
            <a:pPr lvl="1"/>
            <a:r>
              <a:rPr kumimoji="1" lang="en-US" altLang="zh-CN" dirty="0"/>
              <a:t>preserve the original structure (</a:t>
            </a:r>
            <a:r>
              <a:rPr kumimoji="1" lang="en-US" altLang="zh-CN" dirty="0">
                <a:solidFill>
                  <a:srgbClr val="FF0000"/>
                </a:solidFill>
              </a:rPr>
              <a:t>in order</a:t>
            </a:r>
            <a:r>
              <a:rPr kumimoji="1" lang="en-US" altLang="zh-CN" dirty="0"/>
              <a:t>)</a:t>
            </a: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recursively</a:t>
            </a:r>
            <a:r>
              <a:rPr kumimoji="1" lang="zh-CN" altLang="en-US" dirty="0"/>
              <a:t> try to reduce the target function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10" y="2591435"/>
            <a:ext cx="7320915" cy="37649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step3 : Locate Vulnerable Operations</a:t>
            </a:r>
          </a:p>
          <a:p>
            <a:pPr lvl="1"/>
            <a:r>
              <a:rPr kumimoji="1" lang="en-US" altLang="zh-CN" dirty="0"/>
              <a:t>operations logically deterministic should be checked before production</a:t>
            </a:r>
          </a:p>
          <a:p>
            <a:pPr lvl="1"/>
            <a:r>
              <a:rPr kumimoji="1" lang="en-US" altLang="zh-CN" dirty="0"/>
              <a:t>heuristic : I/O, synchronization, resource, communication related... -&gt; highly vulnerable!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382645"/>
            <a:ext cx="8865235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step4 : Encapsulate Reduced Program</a:t>
            </a:r>
          </a:p>
          <a:p>
            <a:pPr lvl="1"/>
            <a:r>
              <a:rPr kumimoji="1" lang="en-US" altLang="zh-CN" dirty="0">
                <a:sym typeface="+mn-ea"/>
              </a:rPr>
              <a:t>encapsulate the code snippets retained</a:t>
            </a:r>
          </a:p>
          <a:p>
            <a:pPr lvl="1"/>
            <a:r>
              <a:rPr kumimoji="1" lang="en-US" altLang="zh-CN" dirty="0">
                <a:sym typeface="+mn-ea"/>
              </a:rPr>
              <a:t>add </a:t>
            </a:r>
            <a:r>
              <a:rPr kumimoji="1" lang="zh-CN" altLang="en-US" dirty="0">
                <a:sym typeface="+mn-ea"/>
              </a:rPr>
              <a:t>missing definitions or payloads</a:t>
            </a:r>
            <a:endParaRPr kumimoji="1" lang="en-US" altLang="zh-CN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step5 : Add Checks to Catch Faults</a:t>
            </a:r>
          </a:p>
          <a:p>
            <a:pPr lvl="1"/>
            <a:r>
              <a:rPr kumimoji="1" lang="en-US" altLang="zh-CN" dirty="0">
                <a:sym typeface="+mn-ea"/>
              </a:rPr>
              <a:t>insert watchdog hooks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55" y="2266315"/>
            <a:ext cx="9369425" cy="40900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altLang="zh-CN" dirty="0"/>
              <a:t>step6 : Validate Impact of Caught Faults</a:t>
            </a:r>
          </a:p>
          <a:p>
            <a:pPr lvl="1"/>
            <a:r>
              <a:rPr kumimoji="1" lang="en-US" altLang="zh-CN" dirty="0">
                <a:sym typeface="+mn-ea"/>
              </a:rPr>
              <a:t>reduce false alarms : focus on </a:t>
            </a:r>
            <a:r>
              <a:rPr kumimoji="1" lang="en-US" altLang="zh-CN" dirty="0">
                <a:solidFill>
                  <a:srgbClr val="FF0000"/>
                </a:solidFill>
                <a:sym typeface="+mn-ea"/>
              </a:rPr>
              <a:t>transient errors</a:t>
            </a:r>
            <a:endParaRPr kumimoji="1" lang="en-US" altLang="zh-CN" dirty="0">
              <a:sym typeface="+mn-ea"/>
            </a:endParaRPr>
          </a:p>
          <a:p>
            <a:pPr lvl="1"/>
            <a:r>
              <a:rPr kumimoji="1" lang="en-US" altLang="zh-CN" dirty="0">
                <a:sym typeface="+mn-ea"/>
              </a:rPr>
              <a:t>simply </a:t>
            </a:r>
            <a:r>
              <a:rPr kumimoji="1" lang="en-US" altLang="zh-CN" dirty="0">
                <a:solidFill>
                  <a:srgbClr val="FF0000"/>
                </a:solidFill>
                <a:sym typeface="+mn-ea"/>
              </a:rPr>
              <a:t>re-execute</a:t>
            </a:r>
            <a:r>
              <a:rPr kumimoji="1" lang="en-US" altLang="zh-CN" dirty="0">
                <a:sym typeface="+mn-ea"/>
              </a:rPr>
              <a:t> the checker and compare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545590" y="3525520"/>
            <a:ext cx="8985250" cy="1318260"/>
            <a:chOff x="2524" y="5061"/>
            <a:chExt cx="14150" cy="207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4" y="5061"/>
              <a:ext cx="14141" cy="74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4" y="5801"/>
              <a:ext cx="14151" cy="1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6030"/>
            <a:ext cx="10401300" cy="4921250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/>
              <a:t>step7 : Prevent Side Effects</a:t>
            </a:r>
            <a:endParaRPr kumimoji="1" lang="en-US" altLang="zh-CN" dirty="0">
              <a:sym typeface="+mn-ea"/>
            </a:endParaRPr>
          </a:p>
          <a:p>
            <a:r>
              <a:rPr kumimoji="1" lang="en-US" altLang="zh-CN" dirty="0">
                <a:sym typeface="+mn-ea"/>
              </a:rPr>
              <a:t>Memory side effects -&gt; Context Replication</a:t>
            </a:r>
          </a:p>
          <a:p>
            <a:pPr lvl="1"/>
            <a:r>
              <a:rPr kumimoji="1" lang="en-US" altLang="zh-CN" dirty="0">
                <a:sym typeface="+mn-ea"/>
              </a:rPr>
              <a:t>keep modifications in watchdog's state</a:t>
            </a: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r>
              <a:rPr kumimoji="1" lang="en-US" altLang="zh-CN" dirty="0">
                <a:sym typeface="+mn-ea"/>
              </a:rPr>
              <a:t>blindly replicate? overhead!</a:t>
            </a:r>
          </a:p>
          <a:p>
            <a:pPr lvl="1"/>
            <a:r>
              <a:rPr kumimoji="1" lang="en-US" altLang="zh-CN" dirty="0">
                <a:sym typeface="+mn-ea"/>
              </a:rPr>
              <a:t>hold reference -&gt; lazy copy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2564765"/>
            <a:ext cx="5962015" cy="22618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6030"/>
            <a:ext cx="10401300" cy="492125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step7 : Prevent Side Effects</a:t>
            </a:r>
            <a:endParaRPr kumimoji="1" lang="en-US" altLang="zh-CN" dirty="0">
              <a:sym typeface="+mn-ea"/>
            </a:endParaRPr>
          </a:p>
          <a:p>
            <a:r>
              <a:rPr kumimoji="1" lang="en-US" altLang="zh-CN" dirty="0">
                <a:sym typeface="+mn-ea"/>
              </a:rPr>
              <a:t>I/O side effects -&gt; Redirection and Wrappers</a:t>
            </a:r>
          </a:p>
          <a:p>
            <a:pPr lvl="1"/>
            <a:r>
              <a:rPr kumimoji="1" lang="en-US" altLang="zh-CN" dirty="0">
                <a:sym typeface="+mn-ea"/>
              </a:rPr>
              <a:t>write: file-related resource replicated with target path changed to test file</a:t>
            </a:r>
          </a:p>
          <a:p>
            <a:pPr lvl="1"/>
            <a:r>
              <a:rPr kumimoji="1" lang="en-US" altLang="zh-CN" dirty="0">
                <a:sym typeface="+mn-ea"/>
              </a:rPr>
              <a:t>read: read caches or timeout</a:t>
            </a:r>
          </a:p>
          <a:p>
            <a:pPr lvl="1"/>
            <a:endParaRPr kumimoji="1" lang="en-US" altLang="zh-CN" dirty="0">
              <a:sym typeface="+mn-ea"/>
            </a:endParaRPr>
          </a:p>
          <a:p>
            <a:pPr lvl="1"/>
            <a:endParaRPr kumimoji="1" lang="en-US" altLang="zh-CN" dirty="0">
              <a:sym typeface="+mn-ea"/>
            </a:endParaRPr>
          </a:p>
          <a:p>
            <a:endParaRPr kumimoji="1" lang="en-US" altLang="zh-CN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OmegaGen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02965"/>
            <a:ext cx="4013200" cy="2501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3402965"/>
            <a:ext cx="427926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Discussion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99A241CF-8128-1840-A14B-3D19235B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1368245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65" name="Text Box 15">
            <a:extLst>
              <a:ext uri="{FF2B5EF4-FFF2-40B4-BE49-F238E27FC236}">
                <a16:creationId xmlns:a16="http://schemas.microsoft.com/office/drawing/2014/main" id="{D8EBBE46-79E6-1340-A1EF-C8FAAE3E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2125328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2D9E2D79-5613-D043-952E-E6DE1768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2911998"/>
            <a:ext cx="2982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 - Watchdog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10498622-40AC-1D4A-9852-FC2BB6C5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987" y="3637809"/>
            <a:ext cx="31280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 - OmegaGen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2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Implementation:</a:t>
            </a:r>
          </a:p>
          <a:p>
            <a:pPr lvl="1"/>
            <a:r>
              <a:rPr kumimoji="1" lang="en-US" altLang="zh-CN" dirty="0"/>
              <a:t>8100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Java</a:t>
            </a:r>
          </a:p>
          <a:p>
            <a:pPr lvl="1"/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</a:p>
          <a:p>
            <a:pPr lvl="2"/>
            <a:r>
              <a:rPr kumimoji="1" lang="en-US" altLang="zh-CN" dirty="0"/>
              <a:t>supports</a:t>
            </a:r>
            <a:r>
              <a:rPr kumimoji="1" lang="zh-CN" altLang="en-US" dirty="0"/>
              <a:t> 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 </a:t>
            </a:r>
            <a:r>
              <a:rPr kumimoji="1" lang="en-US" altLang="zh-CN" dirty="0"/>
              <a:t>bytecode</a:t>
            </a:r>
          </a:p>
          <a:p>
            <a:pPr lvl="2"/>
            <a:endParaRPr kumimoji="1" lang="en-US" altLang="zh-CN" dirty="0"/>
          </a:p>
          <a:p>
            <a:r>
              <a:rPr kumimoji="1" lang="en-US" altLang="zh-CN" dirty="0"/>
              <a:t>10 cloud VMs:</a:t>
            </a:r>
          </a:p>
          <a:p>
            <a:pPr lvl="1"/>
            <a:r>
              <a:rPr kumimoji="1" lang="en-US" altLang="zh-CN" dirty="0"/>
              <a:t>4 vCPUs @ 2.3GHz</a:t>
            </a:r>
          </a:p>
          <a:p>
            <a:pPr lvl="1"/>
            <a:r>
              <a:rPr kumimoji="1" lang="en-US" altLang="zh-CN" dirty="0"/>
              <a:t>16 GB memory</a:t>
            </a:r>
          </a:p>
          <a:p>
            <a:pPr lvl="1"/>
            <a:r>
              <a:rPr kumimoji="1" lang="en-US" altLang="zh-CN" dirty="0"/>
              <a:t>256 GB disk.</a:t>
            </a:r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927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Partial Failure</a:t>
            </a:r>
          </a:p>
          <a:p>
            <a:r>
              <a:rPr kumimoji="1" lang="en-US" altLang="zh-CN" dirty="0"/>
              <a:t>process-level failure</a:t>
            </a:r>
          </a:p>
          <a:p>
            <a:r>
              <a:rPr kumimoji="1" lang="en-US" altLang="zh-CN" dirty="0"/>
              <a:t>a fault does not crash process but causes</a:t>
            </a:r>
          </a:p>
          <a:p>
            <a:pPr marL="0" indent="0">
              <a:buNone/>
            </a:pPr>
            <a:r>
              <a:rPr kumimoji="1" lang="en-US" altLang="zh-CN" dirty="0"/>
              <a:t>   safety or liveness violation or severe </a:t>
            </a:r>
          </a:p>
          <a:p>
            <a:pPr marL="0" indent="0">
              <a:buNone/>
            </a:pPr>
            <a:r>
              <a:rPr kumimoji="1" lang="en-US" altLang="zh-CN" dirty="0"/>
              <a:t>   slowness for some functionalities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Background</a:t>
            </a:r>
            <a:endParaRPr kumimoji="1" lang="en-US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820" y="2687320"/>
            <a:ext cx="33274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>
            <a:extLst>
              <a:ext uri="{FF2B5EF4-FFF2-40B4-BE49-F238E27FC236}">
                <a16:creationId xmlns:a16="http://schemas.microsoft.com/office/drawing/2014/main" id="{113FF923-208A-794D-88E5-4193694E9BE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6" y="2138566"/>
          <a:ext cx="10515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9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320665881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425425544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19060788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1573542458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1161172604"/>
                    </a:ext>
                  </a:extLst>
                </a:gridCol>
                <a:gridCol w="1263869">
                  <a:extLst>
                    <a:ext uri="{9D8B030D-6E8A-4147-A177-3AD203B41FA5}">
                      <a16:colId xmlns:a16="http://schemas.microsoft.com/office/drawing/2014/main" val="365372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Zookeeper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Cassandra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HDFS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HBase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MapReduce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Yarn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LOC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dirty="0">
                          <a:latin typeface="Gill Sans MT" panose="020B0502020104020203" pitchFamily="34" charset="0"/>
                        </a:rPr>
                        <a:t>28K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102K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219K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728K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191K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229K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Methods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3,562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12,919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79,584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179,821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16,633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10,432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Workload:</a:t>
            </a:r>
            <a:r>
              <a:rPr kumimoji="1" lang="zh-CN" altLang="en-US" dirty="0"/>
              <a:t> </a:t>
            </a:r>
            <a:r>
              <a:rPr kumimoji="1" lang="en-US" altLang="zh-CN" dirty="0"/>
              <a:t>6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9520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>
            <a:extLst>
              <a:ext uri="{FF2B5EF4-FFF2-40B4-BE49-F238E27FC236}">
                <a16:creationId xmlns:a16="http://schemas.microsoft.com/office/drawing/2014/main" id="{113FF923-208A-794D-88E5-4193694E9B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6" y="2138566"/>
          <a:ext cx="105156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9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320665881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425425544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19060788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1573542458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1161172604"/>
                    </a:ext>
                  </a:extLst>
                </a:gridCol>
                <a:gridCol w="1263869">
                  <a:extLst>
                    <a:ext uri="{9D8B030D-6E8A-4147-A177-3AD203B41FA5}">
                      <a16:colId xmlns:a16="http://schemas.microsoft.com/office/drawing/2014/main" val="365372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Zookeeper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Cassandra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HDFS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HBase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MapReduce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Yarn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LOC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dirty="0">
                          <a:latin typeface="Gill Sans MT" panose="020B0502020104020203" pitchFamily="34" charset="0"/>
                        </a:rPr>
                        <a:t>28K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102K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219K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728K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191K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229K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Methods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3,562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12,919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79,584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179,821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16,633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10,432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Watchdogs</a:t>
                      </a:r>
                      <a:endParaRPr sz="1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358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88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Reduced</a:t>
                      </a:r>
                      <a:r>
                        <a:rPr lang="zh-CN" altLang="en-US"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Methods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482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795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371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222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Vulnerable</a:t>
                      </a:r>
                      <a:r>
                        <a:rPr lang="zh-CN" altLang="en-US"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Operations</a:t>
                      </a:r>
                      <a:endParaRPr sz="1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2,112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3,416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9,557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6,116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752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23360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CA0BF98-055B-1945-8EC3-29D38FCD0B10}"/>
              </a:ext>
            </a:extLst>
          </p:cNvPr>
          <p:cNvSpPr txBox="1">
            <a:spLocks/>
          </p:cNvSpPr>
          <p:nvPr/>
        </p:nvSpPr>
        <p:spPr>
          <a:xfrm>
            <a:off x="838200" y="4900413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generated</a:t>
            </a:r>
          </a:p>
          <a:p>
            <a:pPr marL="0" indent="0">
              <a:buNone/>
            </a:pPr>
            <a:r>
              <a:rPr kumimoji="1" lang="en-US" altLang="zh-CN" sz="2400" b="1" i="1" dirty="0"/>
              <a:t>30</a:t>
            </a:r>
            <a:r>
              <a:rPr kumimoji="1" lang="en-US" altLang="zh-CN" sz="2000" i="1" dirty="0"/>
              <a:t> lines of default rules for the </a:t>
            </a:r>
            <a:r>
              <a:rPr kumimoji="1" lang="en-US" altLang="zh-CN" sz="2400" b="1" i="1" dirty="0"/>
              <a:t>vulnerable operation heuristics</a:t>
            </a:r>
            <a:endParaRPr kumimoji="1" lang="en-US" altLang="zh-CN" sz="2000" b="1" i="1" dirty="0"/>
          </a:p>
          <a:p>
            <a:pPr marL="0" indent="0">
              <a:buNone/>
            </a:pPr>
            <a:r>
              <a:rPr kumimoji="1" lang="en-US" altLang="zh-CN" sz="2000" i="1" dirty="0"/>
              <a:t>+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an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average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of</a:t>
            </a:r>
            <a:r>
              <a:rPr kumimoji="1" lang="zh-CN" altLang="en-US" sz="2000" i="1" dirty="0"/>
              <a:t> </a:t>
            </a:r>
            <a:r>
              <a:rPr kumimoji="1" lang="en-US" altLang="zh-CN" sz="2400" b="1" i="1" dirty="0"/>
              <a:t>10</a:t>
            </a:r>
            <a:r>
              <a:rPr kumimoji="1" lang="en-US" altLang="zh-CN" sz="2000" i="1" dirty="0"/>
              <a:t> </a:t>
            </a:r>
            <a:r>
              <a:rPr kumimoji="1" lang="en-US" altLang="zh-CN" sz="2400" b="1" i="1" dirty="0"/>
              <a:t>system-speciﬁc</a:t>
            </a:r>
            <a:r>
              <a:rPr kumimoji="1" lang="en-US" altLang="zh-CN" sz="2000" i="1" dirty="0"/>
              <a:t> rules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B55C3B8-41A7-4C42-B6A0-06AAEAD72A89}"/>
              </a:ext>
            </a:extLst>
          </p:cNvPr>
          <p:cNvSpPr/>
          <p:nvPr/>
        </p:nvSpPr>
        <p:spPr>
          <a:xfrm>
            <a:off x="838197" y="3216166"/>
            <a:ext cx="10515603" cy="1147440"/>
          </a:xfrm>
          <a:prstGeom prst="rect">
            <a:avLst/>
          </a:prstGeom>
          <a:noFill/>
          <a:ln w="50800">
            <a:solidFill>
              <a:srgbClr val="960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5963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>
            <a:extLst>
              <a:ext uri="{FF2B5EF4-FFF2-40B4-BE49-F238E27FC236}">
                <a16:creationId xmlns:a16="http://schemas.microsoft.com/office/drawing/2014/main" id="{113FF923-208A-794D-88E5-4193694E9B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6" y="2138566"/>
          <a:ext cx="105156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9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320665881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425425544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19060788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1573542458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1161172604"/>
                    </a:ext>
                  </a:extLst>
                </a:gridCol>
                <a:gridCol w="1263869">
                  <a:extLst>
                    <a:ext uri="{9D8B030D-6E8A-4147-A177-3AD203B41FA5}">
                      <a16:colId xmlns:a16="http://schemas.microsoft.com/office/drawing/2014/main" val="365372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Zookeeper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Cassandra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HDFS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HBase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MapReduce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Yarn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LOC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dirty="0">
                          <a:latin typeface="Gill Sans MT" panose="020B0502020104020203" pitchFamily="34" charset="0"/>
                        </a:rPr>
                        <a:t>28K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102K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219K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728K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191K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229K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Methods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3,562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12,919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79,584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179,821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16,633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10,432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Watchdogs</a:t>
                      </a:r>
                      <a:endParaRPr sz="1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358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88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Reduced</a:t>
                      </a:r>
                      <a:r>
                        <a:rPr lang="zh-CN" altLang="en-US"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Methods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482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795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371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222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Vulnerable</a:t>
                      </a:r>
                      <a:r>
                        <a:rPr lang="zh-CN" altLang="en-US"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Operations</a:t>
                      </a:r>
                      <a:endParaRPr sz="16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2,112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3,416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9,557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6,116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752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23360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CA0BF98-055B-1945-8EC3-29D38FCD0B10}"/>
              </a:ext>
            </a:extLst>
          </p:cNvPr>
          <p:cNvSpPr txBox="1">
            <a:spLocks/>
          </p:cNvSpPr>
          <p:nvPr/>
        </p:nvSpPr>
        <p:spPr>
          <a:xfrm>
            <a:off x="838200" y="4900413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generated</a:t>
            </a:r>
          </a:p>
          <a:p>
            <a:pPr marL="0" indent="0">
              <a:buNone/>
            </a:pPr>
            <a:r>
              <a:rPr kumimoji="1" lang="en-US" altLang="zh-CN" sz="2400" b="1" i="1" dirty="0"/>
              <a:t>30</a:t>
            </a:r>
            <a:r>
              <a:rPr kumimoji="1" lang="en-US" altLang="zh-CN" sz="2000" i="1" dirty="0"/>
              <a:t> lines of default rules for the </a:t>
            </a:r>
            <a:r>
              <a:rPr kumimoji="1" lang="en-US" altLang="zh-CN" sz="2400" b="1" i="1" dirty="0"/>
              <a:t>vulnerable operation heuristics</a:t>
            </a:r>
            <a:endParaRPr kumimoji="1" lang="en-US" altLang="zh-CN" sz="2000" b="1" i="1" dirty="0"/>
          </a:p>
          <a:p>
            <a:pPr marL="0" indent="0">
              <a:buNone/>
            </a:pPr>
            <a:r>
              <a:rPr kumimoji="1" lang="en-US" altLang="zh-CN" sz="2000" i="1" dirty="0"/>
              <a:t>+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an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average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of</a:t>
            </a:r>
            <a:r>
              <a:rPr kumimoji="1" lang="zh-CN" altLang="en-US" sz="2000" i="1" dirty="0"/>
              <a:t> </a:t>
            </a:r>
            <a:r>
              <a:rPr kumimoji="1" lang="en-US" altLang="zh-CN" sz="2400" b="1" i="1" dirty="0"/>
              <a:t>10</a:t>
            </a:r>
            <a:r>
              <a:rPr kumimoji="1" lang="en-US" altLang="zh-CN" sz="2000" i="1" dirty="0"/>
              <a:t> </a:t>
            </a:r>
            <a:r>
              <a:rPr kumimoji="1" lang="en-US" altLang="zh-CN" sz="2400" b="1" i="1" dirty="0"/>
              <a:t>system-speciﬁc</a:t>
            </a:r>
            <a:r>
              <a:rPr kumimoji="1" lang="en-US" altLang="zh-CN" sz="2000" i="1" dirty="0"/>
              <a:t> rules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B55C3B8-41A7-4C42-B6A0-06AAEAD72A89}"/>
              </a:ext>
            </a:extLst>
          </p:cNvPr>
          <p:cNvSpPr/>
          <p:nvPr/>
        </p:nvSpPr>
        <p:spPr>
          <a:xfrm>
            <a:off x="838197" y="3216166"/>
            <a:ext cx="10515603" cy="1147440"/>
          </a:xfrm>
          <a:prstGeom prst="rect">
            <a:avLst/>
          </a:prstGeom>
          <a:noFill/>
          <a:ln w="50800">
            <a:solidFill>
              <a:srgbClr val="960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640934-27FC-0741-B0BB-57E99D29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32" y="1781666"/>
            <a:ext cx="7302500" cy="32004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F443CF8-3E4F-594A-BB78-A7982D16015A}"/>
              </a:ext>
            </a:extLst>
          </p:cNvPr>
          <p:cNvSpPr/>
          <p:nvPr/>
        </p:nvSpPr>
        <p:spPr>
          <a:xfrm>
            <a:off x="5316717" y="3799312"/>
            <a:ext cx="2073897" cy="169372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416BFD-509B-F242-81FF-32BC7510A341}"/>
              </a:ext>
            </a:extLst>
          </p:cNvPr>
          <p:cNvSpPr/>
          <p:nvPr/>
        </p:nvSpPr>
        <p:spPr>
          <a:xfrm>
            <a:off x="9654618" y="1810205"/>
            <a:ext cx="2073897" cy="169372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6126D6-32C5-AB41-9E75-F26433ADFD7B}"/>
              </a:ext>
            </a:extLst>
          </p:cNvPr>
          <p:cNvSpPr/>
          <p:nvPr/>
        </p:nvSpPr>
        <p:spPr>
          <a:xfrm>
            <a:off x="9940565" y="3601660"/>
            <a:ext cx="2073897" cy="169372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FD295C-6B18-7647-A4CA-3F397B6AD23A}"/>
              </a:ext>
            </a:extLst>
          </p:cNvPr>
          <p:cNvSpPr/>
          <p:nvPr/>
        </p:nvSpPr>
        <p:spPr>
          <a:xfrm>
            <a:off x="9940566" y="1969672"/>
            <a:ext cx="2073897" cy="169372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0405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22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Reproduced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2A761D8-4B0C-F549-A2CA-2A0D82B54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42" y="1312340"/>
            <a:ext cx="6623592" cy="51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4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endParaRPr kumimoji="1" lang="zh-CN" altLang="en-US" dirty="0"/>
          </a:p>
        </p:txBody>
      </p:sp>
      <p:graphicFrame>
        <p:nvGraphicFramePr>
          <p:cNvPr id="5" name="内容占位符 1">
            <a:extLst>
              <a:ext uri="{FF2B5EF4-FFF2-40B4-BE49-F238E27FC236}">
                <a16:creationId xmlns:a16="http://schemas.microsoft.com/office/drawing/2014/main" id="{20847F33-A74D-3B42-954E-24A5A480C2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567" y="1935331"/>
          <a:ext cx="8368866" cy="356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267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5876599">
                  <a:extLst>
                    <a:ext uri="{9D8B030D-6E8A-4147-A177-3AD203B41FA5}">
                      <a16:colId xmlns:a16="http://schemas.microsoft.com/office/drawing/2014/main" val="285026415"/>
                    </a:ext>
                  </a:extLst>
                </a:gridCol>
              </a:tblGrid>
              <a:tr h="7584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Detector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Description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Panorama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[OSDI’18])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instrument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and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monitor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responses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Probe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Falcon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endParaRPr lang="en-US" altLang="zh-CN" sz="1800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[SOSP’11])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daemon thread in the process that periodically invokes internal functions with synthetic requests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  <a:tr h="75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Signal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script that scans logs and checks JMX metrics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8338"/>
                  </a:ext>
                </a:extLst>
              </a:tr>
              <a:tr h="7672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Resource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daemon thread that monitors memory usage, disk and I/O health, and active thread count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15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endParaRPr kumimoji="1" lang="zh-CN" altLang="en-US" dirty="0"/>
          </a:p>
        </p:txBody>
      </p:sp>
      <p:graphicFrame>
        <p:nvGraphicFramePr>
          <p:cNvPr id="5" name="内容占位符 1">
            <a:extLst>
              <a:ext uri="{FF2B5EF4-FFF2-40B4-BE49-F238E27FC236}">
                <a16:creationId xmlns:a16="http://schemas.microsoft.com/office/drawing/2014/main" id="{20847F33-A74D-3B42-954E-24A5A480C2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567" y="1935331"/>
          <a:ext cx="8368866" cy="356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267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5876599">
                  <a:extLst>
                    <a:ext uri="{9D8B030D-6E8A-4147-A177-3AD203B41FA5}">
                      <a16:colId xmlns:a16="http://schemas.microsoft.com/office/drawing/2014/main" val="285026415"/>
                    </a:ext>
                  </a:extLst>
                </a:gridCol>
              </a:tblGrid>
              <a:tr h="7584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Detector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Description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Panorama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[OSDI’18])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instrument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and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monitor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responses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Probe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Falcon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endParaRPr lang="en-US" altLang="zh-CN" sz="1800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[SOSP’11])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daemon thread in the process that periodically invokes internal functions with synthetic requests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  <a:tr h="75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Signal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script that scans logs and checks JMX metrics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8338"/>
                  </a:ext>
                </a:extLst>
              </a:tr>
              <a:tr h="7672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Resource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daemon thread that monitors memory usage, disk and I/O health, and active thread count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973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C41404E8-BB3C-5D4D-BB59-A075C8C4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37" y="2021385"/>
            <a:ext cx="1790700" cy="1130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9933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endParaRPr kumimoji="1" lang="zh-CN" altLang="en-US" dirty="0"/>
          </a:p>
        </p:txBody>
      </p:sp>
      <p:graphicFrame>
        <p:nvGraphicFramePr>
          <p:cNvPr id="5" name="内容占位符 1">
            <a:extLst>
              <a:ext uri="{FF2B5EF4-FFF2-40B4-BE49-F238E27FC236}">
                <a16:creationId xmlns:a16="http://schemas.microsoft.com/office/drawing/2014/main" id="{20847F33-A74D-3B42-954E-24A5A480C2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567" y="1935331"/>
          <a:ext cx="8368866" cy="356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267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5876599">
                  <a:extLst>
                    <a:ext uri="{9D8B030D-6E8A-4147-A177-3AD203B41FA5}">
                      <a16:colId xmlns:a16="http://schemas.microsoft.com/office/drawing/2014/main" val="285026415"/>
                    </a:ext>
                  </a:extLst>
                </a:gridCol>
              </a:tblGrid>
              <a:tr h="7584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Detector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Description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Panorama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[OSDI’18])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instrument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and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monitor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responses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Probe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Falcon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endParaRPr lang="en-US" altLang="zh-CN" sz="1800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[SOSP’11])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daemon thread in the process that periodically invokes internal functions with synthetic requests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  <a:tr h="75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Signal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script that scans logs and checks JMX metrics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8338"/>
                  </a:ext>
                </a:extLst>
              </a:tr>
              <a:tr h="7672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Resource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daemon thread that monitors memory usage, disk and I/O health, and active thread count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973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C41404E8-BB3C-5D4D-BB59-A075C8C4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37" y="2021385"/>
            <a:ext cx="1790700" cy="1130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0B066DF-E80C-C14F-A7A9-46004423A2E8}"/>
              </a:ext>
            </a:extLst>
          </p:cNvPr>
          <p:cNvSpPr txBox="1">
            <a:spLocks/>
          </p:cNvSpPr>
          <p:nvPr/>
        </p:nvSpPr>
        <p:spPr>
          <a:xfrm>
            <a:off x="9693137" y="4009700"/>
            <a:ext cx="2353091" cy="714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600" dirty="0"/>
              <a:t>outstanding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requests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&gt;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10,</a:t>
            </a:r>
            <a:r>
              <a:rPr kumimoji="1" lang="zh-CN" altLang="en-US" sz="1600" dirty="0"/>
              <a:t> </a:t>
            </a:r>
            <a:endParaRPr kumimoji="1" lang="en-US" altLang="zh-CN" sz="1600" dirty="0"/>
          </a:p>
          <a:p>
            <a:pPr marL="0" indent="0" algn="ctr">
              <a:buNone/>
            </a:pPr>
            <a:r>
              <a:rPr kumimoji="1" lang="en-US" altLang="zh-CN" sz="1600" dirty="0" err="1"/>
              <a:t>latency_avg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&gt;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10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ticks</a:t>
            </a:r>
          </a:p>
        </p:txBody>
      </p:sp>
    </p:spTree>
    <p:extLst>
      <p:ext uri="{BB962C8B-B14F-4D97-AF65-F5344CB8AC3E}">
        <p14:creationId xmlns:p14="http://schemas.microsoft.com/office/powerpoint/2010/main" val="1228352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endParaRPr kumimoji="1" lang="zh-CN" altLang="en-US" dirty="0"/>
          </a:p>
        </p:txBody>
      </p:sp>
      <p:graphicFrame>
        <p:nvGraphicFramePr>
          <p:cNvPr id="5" name="内容占位符 1">
            <a:extLst>
              <a:ext uri="{FF2B5EF4-FFF2-40B4-BE49-F238E27FC236}">
                <a16:creationId xmlns:a16="http://schemas.microsoft.com/office/drawing/2014/main" id="{20847F33-A74D-3B42-954E-24A5A480C2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567" y="1935331"/>
          <a:ext cx="8368866" cy="356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267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5876599">
                  <a:extLst>
                    <a:ext uri="{9D8B030D-6E8A-4147-A177-3AD203B41FA5}">
                      <a16:colId xmlns:a16="http://schemas.microsoft.com/office/drawing/2014/main" val="285026415"/>
                    </a:ext>
                  </a:extLst>
                </a:gridCol>
              </a:tblGrid>
              <a:tr h="7584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Detector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Description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Panorama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[OSDI’18])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instrument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and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monitor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client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responses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Probe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altLang="zh-CN" sz="1800" b="1" dirty="0">
                          <a:latin typeface="Gill Sans MT" panose="020B0502020104020203" pitchFamily="34" charset="0"/>
                        </a:rPr>
                        <a:t>Falcon</a:t>
                      </a:r>
                      <a:r>
                        <a:rPr lang="zh-CN" altLang="en-US" sz="1800" dirty="0">
                          <a:latin typeface="Gill Sans MT" panose="020B0502020104020203" pitchFamily="34" charset="0"/>
                        </a:rPr>
                        <a:t> </a:t>
                      </a:r>
                      <a:endParaRPr lang="en-US" altLang="zh-CN" sz="1800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[SOSP’11])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daemon thread in the process that periodically invokes internal functions with synthetic requests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  <a:tr h="75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Signal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script that scans logs and checks JMX metrics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8338"/>
                  </a:ext>
                </a:extLst>
              </a:tr>
              <a:tr h="7672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Gill Sans MT" panose="020B0502020104020203" pitchFamily="34" charset="0"/>
                        </a:rPr>
                        <a:t>Resource</a:t>
                      </a:r>
                      <a:endParaRPr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dirty="0">
                          <a:latin typeface="Gill Sans MT" panose="020B0502020104020203" pitchFamily="34" charset="0"/>
                        </a:rPr>
                        <a:t>daemon thread that monitors memory usage, disk and I/O health, and active thread count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973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C41404E8-BB3C-5D4D-BB59-A075C8C4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37" y="2021385"/>
            <a:ext cx="1790700" cy="1130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0B066DF-E80C-C14F-A7A9-46004423A2E8}"/>
              </a:ext>
            </a:extLst>
          </p:cNvPr>
          <p:cNvSpPr txBox="1">
            <a:spLocks/>
          </p:cNvSpPr>
          <p:nvPr/>
        </p:nvSpPr>
        <p:spPr>
          <a:xfrm>
            <a:off x="9693137" y="4009700"/>
            <a:ext cx="2353091" cy="714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600" dirty="0"/>
              <a:t>outstanding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requests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&gt;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10,</a:t>
            </a:r>
            <a:r>
              <a:rPr kumimoji="1" lang="zh-CN" altLang="en-US" sz="1600" dirty="0"/>
              <a:t> </a:t>
            </a:r>
            <a:endParaRPr kumimoji="1" lang="en-US" altLang="zh-CN" sz="1600" dirty="0"/>
          </a:p>
          <a:p>
            <a:pPr marL="0" indent="0" algn="ctr">
              <a:buNone/>
            </a:pPr>
            <a:r>
              <a:rPr kumimoji="1" lang="en-US" altLang="zh-CN" sz="1600" dirty="0" err="1"/>
              <a:t>latency_avg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&gt;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10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ticks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4AF022F-ABAE-D643-8246-14264722354D}"/>
              </a:ext>
            </a:extLst>
          </p:cNvPr>
          <p:cNvSpPr txBox="1">
            <a:spLocks/>
          </p:cNvSpPr>
          <p:nvPr/>
        </p:nvSpPr>
        <p:spPr>
          <a:xfrm>
            <a:off x="9705590" y="5140988"/>
            <a:ext cx="2353091" cy="35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600" dirty="0"/>
              <a:t>disk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usage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&gt;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64343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CE91B-CA9E-0E40-8D59-77778FE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 </a:t>
            </a:r>
            <a:endParaRPr lang="en-US" altLang="zh-CN" dirty="0"/>
          </a:p>
          <a:p>
            <a:pPr lvl="1"/>
            <a:r>
              <a:rPr lang="en-US" altLang="zh-CN" sz="2000" b="1" dirty="0" err="1"/>
              <a:t>Time_</a:t>
            </a:r>
            <a:r>
              <a:rPr lang="en-US" altLang="zh-CN" sz="2000" b="1" dirty="0" err="1">
                <a:solidFill>
                  <a:srgbClr val="FF0000"/>
                </a:solidFill>
              </a:rPr>
              <a:t>detector_reports</a:t>
            </a:r>
            <a:r>
              <a:rPr lang="en-US" altLang="zh-CN" sz="2000" b="1" dirty="0" err="1"/>
              <a:t>_failure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Time_</a:t>
            </a:r>
            <a:r>
              <a:rPr lang="en-US" altLang="zh-CN" sz="2000" b="1" dirty="0" err="1">
                <a:solidFill>
                  <a:srgbClr val="FF0000"/>
                </a:solidFill>
              </a:rPr>
              <a:t>software_reaches</a:t>
            </a:r>
            <a:r>
              <a:rPr lang="en-US" altLang="zh-CN" sz="2000" b="1" dirty="0" err="1"/>
              <a:t>_failure_point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03899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9EBC2C-EEBC-744D-B0D9-88254A1D4215}"/>
              </a:ext>
            </a:extLst>
          </p:cNvPr>
          <p:cNvSpPr/>
          <p:nvPr/>
        </p:nvSpPr>
        <p:spPr>
          <a:xfrm>
            <a:off x="567559" y="3629319"/>
            <a:ext cx="11624441" cy="1532701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29C3DDC-378B-E844-BA17-9FEB0758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 </a:t>
            </a:r>
            <a:endParaRPr lang="en-US" altLang="zh-CN" dirty="0"/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Time_software_reaches_failure_point</a:t>
            </a:r>
            <a:endParaRPr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3D10CD8-BD5C-1548-AD18-A1FC84788367}"/>
              </a:ext>
            </a:extLst>
          </p:cNvPr>
          <p:cNvSpPr/>
          <p:nvPr/>
        </p:nvSpPr>
        <p:spPr>
          <a:xfrm>
            <a:off x="304801" y="3531532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7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295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pPr marL="0" lvl="1"/>
            <a:r>
              <a:rPr kumimoji="1" lang="en-US" altLang="zh-CN" sz="2800" dirty="0">
                <a:sym typeface="+mn-ea"/>
              </a:rPr>
              <a:t>Modern software are increasingly complex and often fail partially. </a:t>
            </a:r>
            <a:endParaRPr kumimoji="1" lang="en-US" dirty="0"/>
          </a:p>
          <a:p>
            <a:endParaRPr kumimoji="1" lang="en-US" altLang="zh-CN" dirty="0"/>
          </a:p>
          <a:p>
            <a:pPr marL="0" lvl="1"/>
            <a:r>
              <a:rPr kumimoji="1" lang="en-US" altLang="zh-CN" sz="2800" dirty="0">
                <a:sym typeface="+mn-ea"/>
              </a:rPr>
              <a:t>P</a:t>
            </a:r>
            <a:r>
              <a:rPr kumimoji="1" lang="zh-CN" altLang="en-US" sz="2800" dirty="0">
                <a:sym typeface="+mn-ea"/>
              </a:rPr>
              <a:t>artial failures are beyond the scope of </a:t>
            </a:r>
            <a:r>
              <a:rPr kumimoji="1" lang="en-US" altLang="zh-CN" sz="2800" dirty="0">
                <a:sym typeface="+mn-ea"/>
              </a:rPr>
              <a:t>existing </a:t>
            </a:r>
            <a:r>
              <a:rPr kumimoji="1" lang="zh-CN" altLang="en-US" sz="2800" dirty="0">
                <a:sym typeface="+mn-ea"/>
              </a:rPr>
              <a:t>detectors</a:t>
            </a:r>
            <a:r>
              <a:rPr kumimoji="1" lang="en-US" altLang="zh-CN" sz="2800" dirty="0">
                <a:sym typeface="+mn-ea"/>
              </a:rPr>
              <a:t>, which p</a:t>
            </a:r>
            <a:r>
              <a:rPr kumimoji="1" lang="zh-CN" altLang="en-US" sz="2800" dirty="0">
                <a:sym typeface="+mn-ea"/>
              </a:rPr>
              <a:t>rimarily focus on detecting fail-stop failures in distributed systems</a:t>
            </a:r>
            <a:r>
              <a:rPr kumimoji="1" lang="en-US" altLang="zh-CN" sz="2800" dirty="0">
                <a:sym typeface="+mn-ea"/>
              </a:rPr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endParaRPr kumimoji="1" lang="en-US" altLang="zh-CN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9EBC2C-EEBC-744D-B0D9-88254A1D4215}"/>
              </a:ext>
            </a:extLst>
          </p:cNvPr>
          <p:cNvSpPr/>
          <p:nvPr/>
        </p:nvSpPr>
        <p:spPr>
          <a:xfrm>
            <a:off x="567559" y="4006392"/>
            <a:ext cx="11624441" cy="1155628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F11311C-06A2-2F4F-A5DE-79D0E88C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 </a:t>
            </a:r>
            <a:endParaRPr lang="en-US" altLang="zh-CN" dirty="0"/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Time_software_reaches_failure_point</a:t>
            </a:r>
            <a:endParaRPr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B1DDB60-601C-6D4E-B4A1-29FE835E07AF}"/>
              </a:ext>
            </a:extLst>
          </p:cNvPr>
          <p:cNvSpPr/>
          <p:nvPr/>
        </p:nvSpPr>
        <p:spPr>
          <a:xfrm>
            <a:off x="304801" y="3901523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3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C9C331-D2B1-B340-B0E1-0458129E6664}"/>
              </a:ext>
            </a:extLst>
          </p:cNvPr>
          <p:cNvSpPr/>
          <p:nvPr/>
        </p:nvSpPr>
        <p:spPr>
          <a:xfrm>
            <a:off x="304801" y="3531532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7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2957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9EBC2C-EEBC-744D-B0D9-88254A1D4215}"/>
              </a:ext>
            </a:extLst>
          </p:cNvPr>
          <p:cNvSpPr/>
          <p:nvPr/>
        </p:nvSpPr>
        <p:spPr>
          <a:xfrm>
            <a:off x="567559" y="4402318"/>
            <a:ext cx="11624441" cy="759702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DB94117-0494-9F42-9EF4-CD35A175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 </a:t>
            </a:r>
            <a:endParaRPr lang="en-US" altLang="zh-CN" dirty="0"/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Time_software_reaches_failure_point</a:t>
            </a:r>
            <a:endParaRPr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86C05E8-88A5-1343-A2A2-2A306AFF95E5}"/>
              </a:ext>
            </a:extLst>
          </p:cNvPr>
          <p:cNvSpPr/>
          <p:nvPr/>
        </p:nvSpPr>
        <p:spPr>
          <a:xfrm>
            <a:off x="304801" y="4292807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11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5D6D7F9-6A58-5441-84DB-1A0CAC86F59C}"/>
              </a:ext>
            </a:extLst>
          </p:cNvPr>
          <p:cNvSpPr/>
          <p:nvPr/>
        </p:nvSpPr>
        <p:spPr>
          <a:xfrm>
            <a:off x="304801" y="3901523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3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E6AF2B0-66EC-F046-A463-F74C0F1F1C3E}"/>
              </a:ext>
            </a:extLst>
          </p:cNvPr>
          <p:cNvSpPr/>
          <p:nvPr/>
        </p:nvSpPr>
        <p:spPr>
          <a:xfrm>
            <a:off x="304801" y="3531532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7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5555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CE91B-CA9E-0E40-8D59-77778FE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en-US" altLang="zh-CN" dirty="0"/>
              <a:t> =  </a:t>
            </a:r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en-US" altLang="zh-CN" sz="2000" b="1" dirty="0"/>
              <a:t> - </a:t>
            </a:r>
            <a:r>
              <a:rPr lang="en-US" altLang="zh-CN" sz="2000" b="1" dirty="0" err="1"/>
              <a:t>Time_software_reaches_failure_point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9EBC2C-EEBC-744D-B0D9-88254A1D4215}"/>
              </a:ext>
            </a:extLst>
          </p:cNvPr>
          <p:cNvSpPr/>
          <p:nvPr/>
        </p:nvSpPr>
        <p:spPr>
          <a:xfrm>
            <a:off x="567559" y="4722830"/>
            <a:ext cx="11624441" cy="439190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561F9A9-7A33-D44C-8F23-776F413718EF}"/>
              </a:ext>
            </a:extLst>
          </p:cNvPr>
          <p:cNvSpPr/>
          <p:nvPr/>
        </p:nvSpPr>
        <p:spPr>
          <a:xfrm>
            <a:off x="304801" y="4292807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11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FF17580-B7BE-3B45-B0F6-B8B3C41E35A0}"/>
              </a:ext>
            </a:extLst>
          </p:cNvPr>
          <p:cNvSpPr/>
          <p:nvPr/>
        </p:nvSpPr>
        <p:spPr>
          <a:xfrm>
            <a:off x="304801" y="4662258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9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D346AE5-BD56-0D4E-A665-2CE76094CEDB}"/>
              </a:ext>
            </a:extLst>
          </p:cNvPr>
          <p:cNvSpPr/>
          <p:nvPr/>
        </p:nvSpPr>
        <p:spPr>
          <a:xfrm>
            <a:off x="304801" y="3901523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3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83A13B0-0020-6546-AE16-05CCA96F71EE}"/>
              </a:ext>
            </a:extLst>
          </p:cNvPr>
          <p:cNvSpPr/>
          <p:nvPr/>
        </p:nvSpPr>
        <p:spPr>
          <a:xfrm>
            <a:off x="304801" y="3531532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7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331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CE91B-CA9E-0E40-8D59-77778FE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en-US" altLang="zh-CN" dirty="0"/>
              <a:t> =  </a:t>
            </a:r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en-US" altLang="zh-CN" sz="2000" b="1" dirty="0"/>
              <a:t> - </a:t>
            </a:r>
            <a:r>
              <a:rPr lang="en-US" altLang="zh-CN" sz="2000" b="1" dirty="0" err="1"/>
              <a:t>Time_software_reaches_failure_point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CA0A5D6-9E1D-664E-B104-B1DC4429D075}"/>
              </a:ext>
            </a:extLst>
          </p:cNvPr>
          <p:cNvSpPr/>
          <p:nvPr/>
        </p:nvSpPr>
        <p:spPr>
          <a:xfrm>
            <a:off x="304801" y="4292807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11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13178C3-7B73-FF41-8BB7-8A70A80BB02F}"/>
              </a:ext>
            </a:extLst>
          </p:cNvPr>
          <p:cNvSpPr/>
          <p:nvPr/>
        </p:nvSpPr>
        <p:spPr>
          <a:xfrm>
            <a:off x="304801" y="4662258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9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4E50C2-8304-7544-A1C2-6A2BBCC996AB}"/>
              </a:ext>
            </a:extLst>
          </p:cNvPr>
          <p:cNvSpPr/>
          <p:nvPr/>
        </p:nvSpPr>
        <p:spPr>
          <a:xfrm>
            <a:off x="304801" y="5067752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20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47719DE-944B-064A-997C-BDFA165066BD}"/>
              </a:ext>
            </a:extLst>
          </p:cNvPr>
          <p:cNvSpPr/>
          <p:nvPr/>
        </p:nvSpPr>
        <p:spPr>
          <a:xfrm>
            <a:off x="304801" y="3901523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3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1B8D830-15CD-DF4D-8F33-613A8DC092CA}"/>
              </a:ext>
            </a:extLst>
          </p:cNvPr>
          <p:cNvSpPr/>
          <p:nvPr/>
        </p:nvSpPr>
        <p:spPr>
          <a:xfrm>
            <a:off x="304801" y="3531532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7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0102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CE91B-CA9E-0E40-8D59-77778FE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en-US" altLang="zh-CN" dirty="0"/>
              <a:t> =  </a:t>
            </a:r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en-US" altLang="zh-CN" sz="2000" b="1" dirty="0"/>
              <a:t> - </a:t>
            </a:r>
            <a:r>
              <a:rPr lang="en-US" altLang="zh-CN" sz="2000" b="1" dirty="0" err="1"/>
              <a:t>Time_software_reaches_failure_point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B3F6FB7-78FA-A243-8DE3-54A11A6264C9}"/>
              </a:ext>
            </a:extLst>
          </p:cNvPr>
          <p:cNvSpPr/>
          <p:nvPr/>
        </p:nvSpPr>
        <p:spPr>
          <a:xfrm>
            <a:off x="2589623" y="4794203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3960EDE-AFAF-1146-9CE1-BE5A8245B52B}"/>
              </a:ext>
            </a:extLst>
          </p:cNvPr>
          <p:cNvSpPr/>
          <p:nvPr/>
        </p:nvSpPr>
        <p:spPr>
          <a:xfrm>
            <a:off x="3678026" y="4403890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99746A3-F318-4B49-8851-945872E504FF}"/>
              </a:ext>
            </a:extLst>
          </p:cNvPr>
          <p:cNvSpPr/>
          <p:nvPr/>
        </p:nvSpPr>
        <p:spPr>
          <a:xfrm>
            <a:off x="1029092" y="4783048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DB7C5F9-2997-2944-9AE3-977E8F23DB07}"/>
              </a:ext>
            </a:extLst>
          </p:cNvPr>
          <p:cNvSpPr/>
          <p:nvPr/>
        </p:nvSpPr>
        <p:spPr>
          <a:xfrm>
            <a:off x="4725972" y="4405460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32848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CE91B-CA9E-0E40-8D59-77778FE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err="1"/>
              <a:t>T_detection</a:t>
            </a:r>
            <a:r>
              <a:rPr lang="en-US" altLang="zh-CN" dirty="0"/>
              <a:t> =  </a:t>
            </a:r>
          </a:p>
          <a:p>
            <a:pPr lvl="1"/>
            <a:r>
              <a:rPr lang="en-US" altLang="zh-CN" sz="2000" b="1" dirty="0" err="1"/>
              <a:t>Time_detector_reports_failure</a:t>
            </a:r>
            <a:r>
              <a:rPr lang="en-US" altLang="zh-CN" sz="2000" b="1" dirty="0"/>
              <a:t> - </a:t>
            </a:r>
            <a:r>
              <a:rPr lang="en-US" altLang="zh-CN" sz="2000" b="1" dirty="0" err="1"/>
              <a:t>Time_software_reaches_</a:t>
            </a:r>
            <a:r>
              <a:rPr lang="en-US" altLang="zh-CN" sz="2000" b="1" dirty="0" err="1">
                <a:solidFill>
                  <a:srgbClr val="FF0000"/>
                </a:solidFill>
              </a:rPr>
              <a:t>failure</a:t>
            </a:r>
            <a:r>
              <a:rPr lang="en-US" altLang="zh-CN" sz="2000" b="1" dirty="0" err="1"/>
              <a:t>_point</a:t>
            </a:r>
            <a:endParaRPr lang="en-US" altLang="zh-CN" sz="2000" b="1" dirty="0"/>
          </a:p>
          <a:p>
            <a:pPr lvl="1"/>
            <a:r>
              <a:rPr lang="en-US" altLang="zh-CN" sz="2000" b="1" dirty="0" err="1">
                <a:solidFill>
                  <a:schemeClr val="bg1"/>
                </a:solidFill>
              </a:rPr>
              <a:t>Time_detector_reports_failure</a:t>
            </a:r>
            <a:r>
              <a:rPr lang="en-US" altLang="zh-CN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≠</a:t>
            </a:r>
            <a:r>
              <a:rPr lang="en-US" altLang="zh-CN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 err="1"/>
              <a:t>Time_software_reaches_</a:t>
            </a:r>
            <a:r>
              <a:rPr lang="en-US" altLang="zh-CN" sz="2000" b="1" dirty="0" err="1">
                <a:solidFill>
                  <a:srgbClr val="FF0000"/>
                </a:solidFill>
              </a:rPr>
              <a:t>fault</a:t>
            </a:r>
            <a:r>
              <a:rPr lang="en-US" altLang="zh-CN" sz="2000" b="1" dirty="0" err="1"/>
              <a:t>_point</a:t>
            </a:r>
            <a:endParaRPr lang="en-US" altLang="zh-CN" sz="2000" b="1" dirty="0"/>
          </a:p>
          <a:p>
            <a:pPr lvl="1"/>
            <a:endParaRPr lang="en-US" altLang="zh-CN" sz="20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DDBD53-2378-F54D-AD0A-2C79AC3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612"/>
            <a:ext cx="12192000" cy="225940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343474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Detection times (in secs) for the real-world cases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B3F6FB7-78FA-A243-8DE3-54A11A6264C9}"/>
              </a:ext>
            </a:extLst>
          </p:cNvPr>
          <p:cNvSpPr/>
          <p:nvPr/>
        </p:nvSpPr>
        <p:spPr>
          <a:xfrm>
            <a:off x="2589623" y="4794203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3960EDE-AFAF-1146-9CE1-BE5A8245B52B}"/>
              </a:ext>
            </a:extLst>
          </p:cNvPr>
          <p:cNvSpPr/>
          <p:nvPr/>
        </p:nvSpPr>
        <p:spPr>
          <a:xfrm>
            <a:off x="3678026" y="4403890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99746A3-F318-4B49-8851-945872E504FF}"/>
              </a:ext>
            </a:extLst>
          </p:cNvPr>
          <p:cNvSpPr/>
          <p:nvPr/>
        </p:nvSpPr>
        <p:spPr>
          <a:xfrm>
            <a:off x="1029092" y="4783048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DB7C5F9-2997-2944-9AE3-977E8F23DB07}"/>
              </a:ext>
            </a:extLst>
          </p:cNvPr>
          <p:cNvSpPr/>
          <p:nvPr/>
        </p:nvSpPr>
        <p:spPr>
          <a:xfrm>
            <a:off x="4725972" y="4405460"/>
            <a:ext cx="641022" cy="33174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98354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4988957-CB08-E943-9755-260D72B3D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903"/>
          <a:stretch/>
        </p:blipFill>
        <p:spPr>
          <a:xfrm>
            <a:off x="1772128" y="3960064"/>
            <a:ext cx="3913199" cy="22594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E2E8815-BE4B-5648-B7A2-37BD613F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2BB559-E811-2F43-849A-719FB212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375499"/>
          </a:xfrm>
        </p:spPr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Study:</a:t>
            </a:r>
          </a:p>
          <a:p>
            <a:pPr lvl="1"/>
            <a:r>
              <a:rPr lang="en-US" altLang="zh-CN" dirty="0"/>
              <a:t>CS1:</a:t>
            </a:r>
            <a:r>
              <a:rPr lang="zh-CN" altLang="en-US" dirty="0"/>
              <a:t> </a:t>
            </a:r>
            <a:r>
              <a:rPr lang="en-US" altLang="zh-CN" dirty="0"/>
              <a:t>disk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→</a:t>
            </a:r>
            <a:r>
              <a:rPr lang="zh-CN" altLang="en-US" dirty="0"/>
              <a:t> </a:t>
            </a:r>
            <a:r>
              <a:rPr lang="en-US" altLang="zh-CN" dirty="0"/>
              <a:t>uncommitted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piled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→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 err="1"/>
              <a:t>gc</a:t>
            </a:r>
            <a:endParaRPr lang="en-US" altLang="zh-CN" dirty="0"/>
          </a:p>
          <a:p>
            <a:pPr lvl="1"/>
            <a:r>
              <a:rPr lang="en-US" altLang="zh-CN" dirty="0"/>
              <a:t>YN1: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</a:p>
          <a:p>
            <a:pPr lvl="2"/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handled</a:t>
            </a:r>
            <a:r>
              <a:rPr lang="zh-CN" altLang="en-US" dirty="0"/>
              <a:t> </a:t>
            </a:r>
            <a:r>
              <a:rPr lang="en-US" altLang="zh-CN" dirty="0"/>
              <a:t>properly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retry</a:t>
            </a:r>
            <a:r>
              <a:rPr lang="zh-CN" altLang="en-US" dirty="0"/>
              <a:t> </a:t>
            </a:r>
            <a:r>
              <a:rPr lang="en-US" altLang="zh-CN" dirty="0"/>
              <a:t>creating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→</a:t>
            </a:r>
            <a:r>
              <a:rPr lang="zh-CN" altLang="en-US" dirty="0"/>
              <a:t> </a:t>
            </a:r>
            <a:r>
              <a:rPr lang="en-US" altLang="zh-CN" dirty="0"/>
              <a:t>stuck</a:t>
            </a:r>
          </a:p>
          <a:p>
            <a:pPr lvl="2"/>
            <a:r>
              <a:rPr lang="en" altLang="zh-CN" sz="1800" i="1" dirty="0" err="1"/>
              <a:t>org.apache.hadoop.security.SecurityUtil</a:t>
            </a:r>
            <a:r>
              <a:rPr lang="en-US" altLang="zh-CN" sz="1800" i="1" dirty="0"/>
              <a:t>.</a:t>
            </a:r>
            <a:r>
              <a:rPr lang="en" altLang="zh-CN" sz="1800" i="1" dirty="0" err="1"/>
              <a:t>buildTokenService</a:t>
            </a:r>
            <a:r>
              <a:rPr lang="en-US" altLang="zh-CN" sz="1600" i="1" dirty="0"/>
              <a:t>()</a:t>
            </a:r>
            <a:r>
              <a:rPr lang="zh-CN" altLang="en-US" sz="1600" i="1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regarded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vulnerable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386C5-5502-0043-B057-55DE98712F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4F5004-43D5-0244-8F11-163C321B5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3" r="73331"/>
          <a:stretch/>
        </p:blipFill>
        <p:spPr>
          <a:xfrm>
            <a:off x="2349074" y="3960426"/>
            <a:ext cx="648000" cy="22594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0CC679-627A-DF40-B0B8-3F3EDBEE6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3" r="33060"/>
          <a:stretch/>
        </p:blipFill>
        <p:spPr>
          <a:xfrm>
            <a:off x="3385682" y="3958719"/>
            <a:ext cx="3913199" cy="22594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B7881F-7425-3542-B688-1462998F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19" r="-5119"/>
          <a:stretch/>
        </p:blipFill>
        <p:spPr>
          <a:xfrm>
            <a:off x="3905728" y="3960064"/>
            <a:ext cx="3816000" cy="22594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BEB9E75-FB4D-6444-B78C-B80225846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70" r="-2167"/>
          <a:stretch/>
        </p:blipFill>
        <p:spPr>
          <a:xfrm>
            <a:off x="2982686" y="3958504"/>
            <a:ext cx="792000" cy="22594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CA8EF-75B3-BE40-9A1E-B7EBE93D4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40"/>
          <a:stretch/>
        </p:blipFill>
        <p:spPr>
          <a:xfrm>
            <a:off x="3479484" y="3940612"/>
            <a:ext cx="4663032" cy="2277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FF3690-955B-284B-90BB-F891D61B5C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7" b="82590"/>
          <a:stretch/>
        </p:blipFill>
        <p:spPr>
          <a:xfrm>
            <a:off x="3848336" y="4749828"/>
            <a:ext cx="6623592" cy="9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D87E8DD-0452-4948-AD81-2AD106C2FF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481" b="60102"/>
          <a:stretch/>
        </p:blipFill>
        <p:spPr>
          <a:xfrm>
            <a:off x="3848335" y="5007337"/>
            <a:ext cx="6623592" cy="9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5A220F-E771-F94C-AF36-165DE754FD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21" b="47562"/>
          <a:stretch/>
        </p:blipFill>
        <p:spPr>
          <a:xfrm>
            <a:off x="3848336" y="5431826"/>
            <a:ext cx="6623592" cy="90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85DE35E-F354-394B-AF94-7285AA02C4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863" b="-13104"/>
          <a:stretch/>
        </p:blipFill>
        <p:spPr>
          <a:xfrm>
            <a:off x="3848335" y="5221392"/>
            <a:ext cx="6623592" cy="9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1F23BBE-8B7C-9844-A7D8-929E3647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686" y="5456412"/>
            <a:ext cx="6770889" cy="11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5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CE91B-CA9E-0E40-8D59-77778FE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5C0EB2-5923-8A44-A084-446A9ECE0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6225"/>
            <a:ext cx="12192000" cy="16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8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Localization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4080611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Failure localization for the real-world cases.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5C0EB2-5923-8A44-A084-446A9ECE0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6225"/>
            <a:ext cx="12192000" cy="1659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CEA80E-40C7-BD48-928F-427939ED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4406"/>
            <a:ext cx="12192000" cy="22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9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Localization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4080611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Failure localization for the real-world cases.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5C0EB2-5923-8A44-A084-446A9ECE0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6225"/>
            <a:ext cx="12192000" cy="1659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CEA80E-40C7-BD48-928F-427939ED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4406"/>
            <a:ext cx="12192000" cy="2274079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F8659F48-F1EC-544B-9A01-1070CBE9EF15}"/>
              </a:ext>
            </a:extLst>
          </p:cNvPr>
          <p:cNvSpPr/>
          <p:nvPr/>
        </p:nvSpPr>
        <p:spPr>
          <a:xfrm>
            <a:off x="347556" y="3147305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8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2DEF033-D52D-804B-BCAC-00C2FB5D749F}"/>
              </a:ext>
            </a:extLst>
          </p:cNvPr>
          <p:cNvSpPr/>
          <p:nvPr/>
        </p:nvSpPr>
        <p:spPr>
          <a:xfrm>
            <a:off x="347556" y="3516756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0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157BE19-17D0-7C4E-B418-AAC6D5878514}"/>
              </a:ext>
            </a:extLst>
          </p:cNvPr>
          <p:cNvSpPr/>
          <p:nvPr/>
        </p:nvSpPr>
        <p:spPr>
          <a:xfrm>
            <a:off x="347556" y="3922250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18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C8223B-644D-0749-9C49-344428363152}"/>
              </a:ext>
            </a:extLst>
          </p:cNvPr>
          <p:cNvSpPr/>
          <p:nvPr/>
        </p:nvSpPr>
        <p:spPr>
          <a:xfrm>
            <a:off x="347556" y="2756021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3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9C5F33F-9E7D-8D41-95DC-86F0E623ABA0}"/>
              </a:ext>
            </a:extLst>
          </p:cNvPr>
          <p:cNvSpPr/>
          <p:nvPr/>
        </p:nvSpPr>
        <p:spPr>
          <a:xfrm>
            <a:off x="347556" y="2386030"/>
            <a:ext cx="457986" cy="21125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ln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0</a:t>
            </a:r>
            <a:endParaRPr sz="1400" dirty="0">
              <a:ln cmpd="sng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04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pPr marL="0" indent="0">
              <a:buNone/>
            </a:pPr>
            <a:r>
              <a:rPr kumimoji="1" lang="en-US" dirty="0"/>
              <a:t>Total Failure</a:t>
            </a:r>
          </a:p>
          <a:p>
            <a:r>
              <a:rPr kumimoji="1" lang="en-US" dirty="0"/>
              <a:t>e.g. crash, abort, or network disconnection</a:t>
            </a:r>
          </a:p>
          <a:p>
            <a:r>
              <a:rPr kumimoji="1" lang="en-US" dirty="0"/>
              <a:t>can be quickly identified, restarted or repaired</a:t>
            </a:r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Background</a:t>
            </a:r>
            <a:endParaRPr kumimoji="1" lang="en-US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15" y="2769870"/>
            <a:ext cx="8598535" cy="395160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Bug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5758838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bug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ZK1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reported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before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2A74C13-D022-9D44-984E-5953663D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57" y="1316614"/>
            <a:ext cx="6109486" cy="43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42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Alarms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4515440"/>
            <a:ext cx="10515600" cy="596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alarm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ratios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setups:</a:t>
            </a:r>
            <a:r>
              <a:rPr kumimoji="1" lang="zh-CN" altLang="en-US" dirty="0"/>
              <a:t> </a:t>
            </a:r>
            <a:r>
              <a:rPr kumimoji="1" lang="en-US" altLang="zh-CN" sz="2000" i="1" dirty="0"/>
              <a:t>stable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/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loaded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/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tolerable</a:t>
            </a:r>
            <a:endParaRPr kumimoji="1" lang="en-US" altLang="zh-CN" i="1" dirty="0"/>
          </a:p>
          <a:p>
            <a:pPr marL="0" indent="0" algn="ctr">
              <a:buNone/>
            </a:pPr>
            <a:endParaRPr kumimoji="1"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6031B73-8AD5-E043-9645-198FEEF8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699548"/>
            <a:ext cx="8458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37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18C0425-BBD9-5F45-9D00-5D8520EE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</p:txBody>
      </p:sp>
      <p:graphicFrame>
        <p:nvGraphicFramePr>
          <p:cNvPr id="13" name="内容占位符 1">
            <a:extLst>
              <a:ext uri="{FF2B5EF4-FFF2-40B4-BE49-F238E27FC236}">
                <a16:creationId xmlns:a16="http://schemas.microsoft.com/office/drawing/2014/main" id="{B3241FBD-E5C6-924B-9E3C-0B599ED35BD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6" y="2138566"/>
          <a:ext cx="10515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9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320665881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425425544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19060788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1573542458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1161172604"/>
                    </a:ext>
                  </a:extLst>
                </a:gridCol>
                <a:gridCol w="1263869">
                  <a:extLst>
                    <a:ext uri="{9D8B030D-6E8A-4147-A177-3AD203B41FA5}">
                      <a16:colId xmlns:a16="http://schemas.microsoft.com/office/drawing/2014/main" val="365372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Zookeeper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Cassandra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HDFS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HBase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MapReduce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Yarn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Analysis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21</a:t>
                      </a:r>
                      <a:endParaRPr lang="en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166</a:t>
                      </a:r>
                      <a:endParaRPr lang="en" altLang="zh-CN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Generation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953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</a:tbl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FB5B083-E6D8-0D41-940B-FD7EAEF59B22}"/>
              </a:ext>
            </a:extLst>
          </p:cNvPr>
          <p:cNvSpPr txBox="1">
            <a:spLocks/>
          </p:cNvSpPr>
          <p:nvPr/>
        </p:nvSpPr>
        <p:spPr>
          <a:xfrm>
            <a:off x="838200" y="3470641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generation(seconds)</a:t>
            </a:r>
          </a:p>
          <a:p>
            <a:pPr marL="0" indent="0" algn="ctr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4389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18C0425-BBD9-5F45-9D00-5D8520EE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</p:txBody>
      </p:sp>
      <p:graphicFrame>
        <p:nvGraphicFramePr>
          <p:cNvPr id="13" name="内容占位符 1">
            <a:extLst>
              <a:ext uri="{FF2B5EF4-FFF2-40B4-BE49-F238E27FC236}">
                <a16:creationId xmlns:a16="http://schemas.microsoft.com/office/drawing/2014/main" id="{B3241FBD-E5C6-924B-9E3C-0B599ED35BD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6" y="2138566"/>
          <a:ext cx="10515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9">
                  <a:extLst>
                    <a:ext uri="{9D8B030D-6E8A-4147-A177-3AD203B41FA5}">
                      <a16:colId xmlns:a16="http://schemas.microsoft.com/office/drawing/2014/main" val="648724821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320665881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425425544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19060788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1573542458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1161172604"/>
                    </a:ext>
                  </a:extLst>
                </a:gridCol>
                <a:gridCol w="1263869">
                  <a:extLst>
                    <a:ext uri="{9D8B030D-6E8A-4147-A177-3AD203B41FA5}">
                      <a16:colId xmlns:a16="http://schemas.microsoft.com/office/drawing/2014/main" val="365372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Zookeeper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Cassandra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HDFS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HBase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MapReduce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Yarn</a:t>
                      </a: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2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7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Analysis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21</a:t>
                      </a:r>
                      <a:endParaRPr lang="en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166</a:t>
                      </a:r>
                      <a:endParaRPr lang="en" altLang="zh-CN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Gill Sans MT" panose="020B0502020104020203" pitchFamily="34" charset="0"/>
                        </a:rPr>
                        <a:t>Generation</a:t>
                      </a:r>
                      <a:endParaRPr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953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131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08606"/>
                  </a:ext>
                </a:extLst>
              </a:tr>
            </a:tbl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FB5B083-E6D8-0D41-940B-FD7EAEF59B22}"/>
              </a:ext>
            </a:extLst>
          </p:cNvPr>
          <p:cNvSpPr txBox="1">
            <a:spLocks/>
          </p:cNvSpPr>
          <p:nvPr/>
        </p:nvSpPr>
        <p:spPr>
          <a:xfrm>
            <a:off x="838200" y="3470641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generation(seconds)</a:t>
            </a:r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min</a:t>
            </a:r>
          </a:p>
          <a:p>
            <a:pPr marL="0" indent="0" algn="ctr">
              <a:buNone/>
            </a:pPr>
            <a:r>
              <a:rPr kumimoji="1" lang="en-US" altLang="zh-CN" dirty="0"/>
              <a:t>HBase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17</a:t>
            </a:r>
            <a:r>
              <a:rPr kumimoji="1" lang="zh-CN" altLang="en-US" dirty="0"/>
              <a:t> </a:t>
            </a:r>
            <a:r>
              <a:rPr kumimoji="1" lang="en-US" altLang="zh-CN" dirty="0"/>
              <a:t>min</a:t>
            </a:r>
          </a:p>
          <a:p>
            <a:pPr marL="0" indent="0" algn="ctr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795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18C0425-BBD9-5F45-9D00-5D8520EE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Workloads:</a:t>
            </a:r>
            <a:r>
              <a:rPr kumimoji="1" lang="zh-CN" altLang="en-US" dirty="0"/>
              <a:t> </a:t>
            </a:r>
            <a:r>
              <a:rPr kumimoji="1" lang="en-US" altLang="zh-CN" dirty="0"/>
              <a:t>Popular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benchmarks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</a:p>
          <a:p>
            <a:pPr lvl="1"/>
            <a:r>
              <a:rPr kumimoji="1" lang="en-US" altLang="zh-CN" dirty="0"/>
              <a:t>CS: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ycsb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40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100,000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requests(50%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read)</a:t>
            </a:r>
          </a:p>
          <a:p>
            <a:pPr lvl="1"/>
            <a:r>
              <a:rPr kumimoji="1" lang="en-US" altLang="zh-CN" dirty="0"/>
              <a:t>...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066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Throughput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38200" y="4712460"/>
            <a:ext cx="10515600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Throughput (op/s) w/ diﬀerent checkers</a:t>
            </a:r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dirty="0"/>
              <a:t>5.0%-6.6% throughput overhead w/ watchdog</a:t>
            </a:r>
          </a:p>
          <a:p>
            <a:pPr marL="0" indent="0" algn="ctr">
              <a:buNone/>
            </a:pPr>
            <a:endParaRPr kumimoji="1"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83F99E1-6910-9F45-B2E0-65CEB5F4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85" y="2032213"/>
            <a:ext cx="6609630" cy="24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4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Overhead: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9FE9371-3AC5-174B-913B-36C33367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numbers:</a:t>
            </a:r>
          </a:p>
          <a:p>
            <a:pPr lvl="1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watchdogs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incur: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2"/>
            <a:r>
              <a:rPr kumimoji="1" lang="en-US" altLang="zh-CN" sz="2400" dirty="0"/>
              <a:t>9.3%-12.2%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overhead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average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pPr lvl="2"/>
            <a:r>
              <a:rPr kumimoji="1" lang="en-US" altLang="zh-CN" sz="2400" dirty="0"/>
              <a:t>8.3%-14.0%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overhead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tail(99th)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373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Overhead: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Resources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C792F4-7ECD-1841-BCB5-E803D295212A}"/>
              </a:ext>
            </a:extLst>
          </p:cNvPr>
          <p:cNvSpPr txBox="1">
            <a:spLocks/>
          </p:cNvSpPr>
          <p:nvPr/>
        </p:nvSpPr>
        <p:spPr>
          <a:xfrm>
            <a:off x="855864" y="5071687"/>
            <a:ext cx="4695334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median</a:t>
            </a:r>
            <a:r>
              <a:rPr kumimoji="1" lang="zh-CN" altLang="en-US" dirty="0"/>
              <a:t> </a:t>
            </a:r>
            <a:r>
              <a:rPr kumimoji="1" lang="en-US" altLang="zh-CN" dirty="0"/>
              <a:t>heap memory usage(</a:t>
            </a:r>
            <a:r>
              <a:rPr kumimoji="1" lang="en-US" altLang="zh-CN" dirty="0" err="1"/>
              <a:t>MiB</a:t>
            </a:r>
            <a:r>
              <a:rPr kumimoji="1" lang="en-US" altLang="zh-CN" dirty="0"/>
              <a:t>) w/ and w/o watchdogs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B1447D6-10F6-D847-9D61-B4D8F2DF12EA}"/>
              </a:ext>
            </a:extLst>
          </p:cNvPr>
          <p:cNvSpPr txBox="1">
            <a:spLocks/>
          </p:cNvSpPr>
          <p:nvPr/>
        </p:nvSpPr>
        <p:spPr>
          <a:xfrm>
            <a:off x="6096000" y="5071688"/>
            <a:ext cx="4695334" cy="577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 err="1"/>
              <a:t>cpu</a:t>
            </a:r>
            <a:r>
              <a:rPr kumimoji="1" lang="zh-CN" altLang="en-US" dirty="0"/>
              <a:t> </a:t>
            </a:r>
            <a:r>
              <a:rPr kumimoji="1" lang="en-US" altLang="zh-CN" dirty="0"/>
              <a:t>usage(%) w/ and w/o watchdogs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493D87-85BD-9242-88FF-60D487406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3" y="2326674"/>
            <a:ext cx="4711983" cy="27450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2526B7-DD3F-5F45-A0AA-488A5DB95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13" y="2357369"/>
            <a:ext cx="4739821" cy="27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91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2982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 - Watchdog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31280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 - OmegaGen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Discussion</a:t>
            </a:r>
            <a:endParaRPr lang="en-US" altLang="zh-CN" sz="2400" b="1" dirty="0">
              <a:solidFill>
                <a:srgbClr val="FF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8550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Limit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heuristics-based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</a:p>
          <a:p>
            <a:pPr lvl="1"/>
            <a:r>
              <a:rPr lang="en" altLang="zh-CN" sz="2000" i="1" dirty="0" err="1"/>
              <a:t>org.apache.hadoop.security.SecurityUtil</a:t>
            </a:r>
            <a:r>
              <a:rPr lang="en-US" altLang="zh-CN" sz="2000" i="1" dirty="0"/>
              <a:t>.</a:t>
            </a:r>
            <a:r>
              <a:rPr lang="en" altLang="zh-CN" sz="2000" i="1" dirty="0" err="1"/>
              <a:t>buildTokenService</a:t>
            </a:r>
            <a:r>
              <a:rPr lang="en-US" altLang="zh-CN" sz="2000" i="1" dirty="0"/>
              <a:t>()</a:t>
            </a:r>
            <a:r>
              <a:rPr lang="zh-CN" altLang="en-US" sz="2000" i="1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YN1</a:t>
            </a:r>
            <a:r>
              <a:rPr lang="zh-CN" altLang="en-US" sz="2000" dirty="0"/>
              <a:t> </a:t>
            </a:r>
            <a:r>
              <a:rPr lang="en-US" altLang="zh-CN" sz="2000" dirty="0"/>
              <a:t>case</a:t>
            </a:r>
          </a:p>
          <a:p>
            <a:r>
              <a:rPr kumimoji="1" lang="en-US" altLang="zh-CN" dirty="0"/>
              <a:t>Limit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" altLang="zh-CN" dirty="0"/>
              <a:t>ineffective to catch silent semantic failures</a:t>
            </a:r>
          </a:p>
          <a:p>
            <a:pPr lvl="1"/>
            <a:r>
              <a:rPr kumimoji="1" lang="en-US" altLang="zh-CN" dirty="0"/>
              <a:t>semantics-specific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errors</a:t>
            </a:r>
          </a:p>
          <a:p>
            <a:r>
              <a:rPr kumimoji="1" lang="en-US" altLang="zh-CN" dirty="0"/>
              <a:t>Limit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r>
              <a:rPr kumimoji="1" lang="zh-CN" altLang="en-US" dirty="0"/>
              <a:t> </a:t>
            </a:r>
            <a:r>
              <a:rPr kumimoji="1" lang="en-US" altLang="zh-CN" dirty="0"/>
              <a:t>Java-specific</a:t>
            </a:r>
          </a:p>
          <a:p>
            <a:pPr lvl="1"/>
            <a:r>
              <a:rPr kumimoji="1" lang="en-US" altLang="zh-CN" dirty="0"/>
              <a:t>Soot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bytecode</a:t>
            </a:r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Limitations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291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2165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2982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 - Watchdog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31280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 - OmegaGen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Discussion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5BDC25DB-1DC2-144C-BCDD-8A9E3947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466" y="1373158"/>
            <a:ext cx="2165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08A13380-BD82-0247-A9C5-D79B80B6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466" y="2130241"/>
            <a:ext cx="13728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Findings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:a16="http://schemas.microsoft.com/office/drawing/2014/main" id="{9F38E0C8-B316-5544-9CC4-640062D3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5" y="1368245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92956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Incomplete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evaluations</a:t>
            </a:r>
          </a:p>
          <a:p>
            <a:pPr lvl="1"/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clear(10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2246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Incomplete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evaluations</a:t>
            </a:r>
          </a:p>
          <a:p>
            <a:pPr lvl="1"/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clear(10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</a:t>
            </a:r>
          </a:p>
          <a:p>
            <a:pPr lvl="1"/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optimization?)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768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Incomplete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evaluations</a:t>
            </a:r>
          </a:p>
          <a:p>
            <a:pPr lvl="1"/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clear(10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</a:t>
            </a:r>
          </a:p>
          <a:p>
            <a:pPr lvl="1"/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optimization?)</a:t>
            </a:r>
          </a:p>
          <a:p>
            <a:pPr lvl="1"/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involved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several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tables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000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Incomplete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evaluations</a:t>
            </a:r>
          </a:p>
          <a:p>
            <a:pPr lvl="1"/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clear(10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</a:t>
            </a:r>
          </a:p>
          <a:p>
            <a:pPr lvl="1"/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optimization?)</a:t>
            </a:r>
          </a:p>
          <a:p>
            <a:pPr lvl="1"/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involved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several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tables</a:t>
            </a:r>
          </a:p>
          <a:p>
            <a:pPr lvl="1"/>
            <a:r>
              <a:rPr kumimoji="1" lang="en-US" altLang="zh-CN" dirty="0"/>
              <a:t>Latency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fully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compared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556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Incomplete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evaluations</a:t>
            </a:r>
          </a:p>
          <a:p>
            <a:pPr lvl="1"/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clear(10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</a:t>
            </a:r>
          </a:p>
          <a:p>
            <a:pPr lvl="1"/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optimization?)</a:t>
            </a:r>
          </a:p>
          <a:p>
            <a:pPr lvl="1"/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involved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several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tables</a:t>
            </a:r>
          </a:p>
          <a:p>
            <a:pPr lvl="1"/>
            <a:r>
              <a:rPr kumimoji="1" lang="en-US" altLang="zh-CN" dirty="0"/>
              <a:t>Latency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fully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compared</a:t>
            </a:r>
          </a:p>
          <a:p>
            <a:pPr lvl="1"/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used?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2759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771425"/>
          </a:xfrm>
        </p:spPr>
        <p:txBody>
          <a:bodyPr/>
          <a:lstStyle/>
          <a:p>
            <a:r>
              <a:rPr kumimoji="1" lang="en-US" altLang="zh-CN" dirty="0"/>
              <a:t>Incomplete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evaluations</a:t>
            </a:r>
          </a:p>
          <a:p>
            <a:pPr lvl="1"/>
            <a:r>
              <a:rPr kumimoji="1" lang="en-US" altLang="zh-CN" dirty="0"/>
              <a:t>Vulnerable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clear(10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</a:t>
            </a:r>
          </a:p>
          <a:p>
            <a:pPr lvl="1"/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clear(any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system-specific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optimization?)</a:t>
            </a:r>
          </a:p>
          <a:p>
            <a:pPr lvl="1"/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involved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several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tables</a:t>
            </a:r>
          </a:p>
          <a:p>
            <a:pPr lvl="1"/>
            <a:r>
              <a:rPr kumimoji="1" lang="en-US" altLang="zh-CN" dirty="0"/>
              <a:t>Latency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overhead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fully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compared</a:t>
            </a:r>
          </a:p>
          <a:p>
            <a:pPr lvl="1"/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used?</a:t>
            </a:r>
          </a:p>
          <a:p>
            <a:pPr lvl="1"/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weird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6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were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B88FA9-92B1-C741-BB5C-1924A88E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79" y="2889259"/>
            <a:ext cx="5422426" cy="19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0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851BB-30AA-5F45-8A27-A9E3591F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Evolution</a:t>
            </a:r>
            <a:endParaRPr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29FC2E-EAE7-5B4E-ABC0-E8D12598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Workshop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HotOS’19</a:t>
            </a:r>
          </a:p>
          <a:p>
            <a:pPr lvl="1"/>
            <a:r>
              <a:rPr lang="en-US" altLang="zh-CN" dirty="0"/>
              <a:t>Mar,</a:t>
            </a:r>
            <a:r>
              <a:rPr lang="zh-CN" altLang="en-US" dirty="0"/>
              <a:t> </a:t>
            </a:r>
            <a:r>
              <a:rPr lang="en-US" altLang="zh-CN" dirty="0"/>
              <a:t>2019,</a:t>
            </a:r>
            <a:r>
              <a:rPr lang="zh-CN" altLang="en-US" dirty="0"/>
              <a:t> </a:t>
            </a:r>
            <a:r>
              <a:rPr lang="en-US" altLang="zh-CN" dirty="0"/>
              <a:t>@2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PhD</a:t>
            </a:r>
          </a:p>
          <a:p>
            <a:pPr lvl="1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vulnerable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overhead(more</a:t>
            </a:r>
            <a:r>
              <a:rPr lang="zh-CN" altLang="en-US" dirty="0"/>
              <a:t> </a:t>
            </a:r>
            <a:r>
              <a:rPr lang="en-US" altLang="zh-CN" dirty="0"/>
              <a:t>replication)</a:t>
            </a:r>
          </a:p>
          <a:p>
            <a:pPr lvl="1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evaluations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</a:p>
          <a:p>
            <a:pPr lvl="2"/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altLang="zh-CN" dirty="0"/>
              <a:t>checkers,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systems,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22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r>
              <a:rPr lang="en-US" altLang="zh-CN" dirty="0"/>
              <a:t>SOSP’19</a:t>
            </a:r>
            <a:r>
              <a:rPr lang="zh-CN" altLang="en-US" dirty="0"/>
              <a:t> </a:t>
            </a:r>
            <a:r>
              <a:rPr lang="en-US" altLang="zh-CN" dirty="0"/>
              <a:t>Submission</a:t>
            </a:r>
            <a:r>
              <a:rPr lang="zh-CN" altLang="en-US" dirty="0"/>
              <a:t> </a:t>
            </a:r>
            <a:r>
              <a:rPr lang="en-US" altLang="zh-CN" dirty="0"/>
              <a:t>Rejected</a:t>
            </a:r>
          </a:p>
          <a:p>
            <a:pPr lvl="1"/>
            <a:r>
              <a:rPr lang="en-US" altLang="zh-CN" dirty="0"/>
              <a:t>July,</a:t>
            </a:r>
            <a:r>
              <a:rPr lang="zh-CN" altLang="en-US" dirty="0"/>
              <a:t> </a:t>
            </a:r>
            <a:r>
              <a:rPr lang="en-US" altLang="zh-CN" dirty="0"/>
              <a:t>2019</a:t>
            </a:r>
            <a:r>
              <a:rPr lang="zh-CN" altLang="en-US" dirty="0"/>
              <a:t> </a:t>
            </a:r>
            <a:r>
              <a:rPr lang="en-US" altLang="zh-CN" dirty="0"/>
              <a:t>@2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PhD</a:t>
            </a:r>
          </a:p>
          <a:p>
            <a:r>
              <a:rPr lang="en-US" altLang="zh-CN" dirty="0"/>
              <a:t>NSDI’20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Awarded</a:t>
            </a:r>
          </a:p>
          <a:p>
            <a:pPr lvl="1"/>
            <a:r>
              <a:rPr lang="en-US" dirty="0"/>
              <a:t>Dec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2019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PhD</a:t>
            </a:r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87D476-18F5-6B46-81C5-3E66E73378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302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9324" y="1291549"/>
            <a:ext cx="995323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Understanding, Detecting and 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Localizing Partial Failures in Large 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System Software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4206" y="3824965"/>
            <a:ext cx="5743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Thanks!</a:t>
            </a:r>
          </a:p>
          <a:p>
            <a:pPr algn="ctr"/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by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Ziyue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Qiu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and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King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Zevin</a:t>
            </a: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Nov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60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dirty="0"/>
              <a:t>Methodology : study 100 partial failure cases from five large, widely used software systems</a:t>
            </a:r>
          </a:p>
          <a:p>
            <a:pPr marL="457200" lvl="1" indent="0">
              <a:buNone/>
            </a:pP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Findings</a:t>
            </a:r>
            <a:endParaRPr kumimoji="1" lang="en-US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635" y="2833370"/>
            <a:ext cx="660273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dirty="0"/>
              <a:t>There is no single uniformed or dominating root cause.</a:t>
            </a:r>
            <a:endParaRPr kumimoji="1"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7565" y="38880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/>
              <a:t>Finding 1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Diverse </a:t>
            </a:r>
            <a:r>
              <a:rPr kumimoji="1" lang="zh-CN" altLang="en-US" dirty="0"/>
              <a:t>root causes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940685"/>
            <a:ext cx="6528435" cy="2950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401300" cy="4963160"/>
          </a:xfrm>
        </p:spPr>
        <p:txBody>
          <a:bodyPr/>
          <a:lstStyle/>
          <a:p>
            <a:r>
              <a:rPr kumimoji="1" lang="en-US" dirty="0"/>
              <a:t>Nearly half (48%) - stuck</a:t>
            </a:r>
          </a:p>
          <a:p>
            <a:r>
              <a:rPr kumimoji="1" lang="en-US" dirty="0"/>
              <a:t>17% - slow</a:t>
            </a:r>
          </a:p>
          <a:p>
            <a:r>
              <a:rPr kumimoji="1" lang="en-US" dirty="0"/>
              <a:t>15% - silent (including data loss, corruption, inconsistency, and wrong results).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2020/11/18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Finding 2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stuck </a:t>
            </a:r>
            <a:r>
              <a:rPr kumimoji="1" lang="en-US" altLang="zh-CN" dirty="0"/>
              <a:t>and silent</a:t>
            </a:r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35" y="3636010"/>
            <a:ext cx="5117465" cy="2541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4368</Words>
  <Application>Microsoft Macintosh PowerPoint</Application>
  <PresentationFormat>宽屏</PresentationFormat>
  <Paragraphs>922</Paragraphs>
  <Slides>67</Slides>
  <Notes>67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76" baseType="lpstr">
      <vt:lpstr>华康俪金黑W8(P)</vt:lpstr>
      <vt:lpstr>华文新魏</vt:lpstr>
      <vt:lpstr>宋体</vt:lpstr>
      <vt:lpstr>微软雅黑</vt:lpstr>
      <vt:lpstr>Arial</vt:lpstr>
      <vt:lpstr>Calibri</vt:lpstr>
      <vt:lpstr>Gill Sans MT</vt:lpstr>
      <vt:lpstr>Times New Roman</vt:lpstr>
      <vt:lpstr>Office 主题</vt:lpstr>
      <vt:lpstr>PowerPoint 演示文稿</vt:lpstr>
      <vt:lpstr>Outline</vt:lpstr>
      <vt:lpstr>Background</vt:lpstr>
      <vt:lpstr>Background</vt:lpstr>
      <vt:lpstr>Background</vt:lpstr>
      <vt:lpstr>Outline</vt:lpstr>
      <vt:lpstr>Findings</vt:lpstr>
      <vt:lpstr>Finding 1 - Diverse root causes</vt:lpstr>
      <vt:lpstr>Finding 2 - stuck and silent</vt:lpstr>
      <vt:lpstr>Finding 3 - Specific condition</vt:lpstr>
      <vt:lpstr>Finding 4 - Debug cost long time</vt:lpstr>
      <vt:lpstr>Findings - Summary</vt:lpstr>
      <vt:lpstr>Outline</vt:lpstr>
      <vt:lpstr>Design - Watchdog</vt:lpstr>
      <vt:lpstr>Design - Watchdog</vt:lpstr>
      <vt:lpstr>Design - Watchdog</vt:lpstr>
      <vt:lpstr>Design - Watchdog</vt:lpstr>
      <vt:lpstr>Outline</vt:lpstr>
      <vt:lpstr>Design - OmegaGen</vt:lpstr>
      <vt:lpstr>Design - OmegaGen</vt:lpstr>
      <vt:lpstr>Design - OmegaGen</vt:lpstr>
      <vt:lpstr>Design - OmegaGen</vt:lpstr>
      <vt:lpstr>Design - OmegaGen</vt:lpstr>
      <vt:lpstr>Design - OmegaGen</vt:lpstr>
      <vt:lpstr>Design - OmegaGen</vt:lpstr>
      <vt:lpstr>Design - OmegaGen</vt:lpstr>
      <vt:lpstr>Design - OmegaGen</vt:lpstr>
      <vt:lpstr>Outline</vt:lpstr>
      <vt:lpstr>Evaluation - Setup</vt:lpstr>
      <vt:lpstr>Evaluation - Workload: 6 Systems</vt:lpstr>
      <vt:lpstr>Evaluation - Watchdog Generation</vt:lpstr>
      <vt:lpstr>Evaluation - Watchdog Generation</vt:lpstr>
      <vt:lpstr>Evaluation - 22 Reproduced Failures</vt:lpstr>
      <vt:lpstr>Evaluation - Baseline Checkers</vt:lpstr>
      <vt:lpstr>Evaluation - Baseline Checkers</vt:lpstr>
      <vt:lpstr>Evaluation - Baseline Checkers</vt:lpstr>
      <vt:lpstr>Evaluation - Baseline Checkers</vt:lpstr>
      <vt:lpstr>Evaluation - Detection Time</vt:lpstr>
      <vt:lpstr>Evaluation - Detection Time</vt:lpstr>
      <vt:lpstr>Evaluation - Detection Time</vt:lpstr>
      <vt:lpstr>Evaluation - Detection Time</vt:lpstr>
      <vt:lpstr>Evaluation - Detection Time</vt:lpstr>
      <vt:lpstr>Evaluation - Detection Time</vt:lpstr>
      <vt:lpstr>Evaluation - Detection Time</vt:lpstr>
      <vt:lpstr>Evaluation - Detection Time</vt:lpstr>
      <vt:lpstr>Evaluation - Detection Time</vt:lpstr>
      <vt:lpstr>Evaluation - Detection Localization</vt:lpstr>
      <vt:lpstr>Evaluation - Detection Localization</vt:lpstr>
      <vt:lpstr>Evaluation - Detection Localization</vt:lpstr>
      <vt:lpstr>Evaluation - Find a New Bug</vt:lpstr>
      <vt:lpstr>Evaluation - False Alarms</vt:lpstr>
      <vt:lpstr>Evaluation - Performance &amp; Overhead</vt:lpstr>
      <vt:lpstr>Evaluation - Performance &amp; Overhead</vt:lpstr>
      <vt:lpstr>Evaluation - Performance &amp; Overhead</vt:lpstr>
      <vt:lpstr>Evaluation - Overhead: Throughput</vt:lpstr>
      <vt:lpstr>Evaluation - Overhead: Latency</vt:lpstr>
      <vt:lpstr>Evaluation - Overhead: Resources</vt:lpstr>
      <vt:lpstr>Outline</vt:lpstr>
      <vt:lpstr>Limitations</vt:lpstr>
      <vt:lpstr>If I were the reviewer</vt:lpstr>
      <vt:lpstr>If I were the reviewer</vt:lpstr>
      <vt:lpstr>If I were the reviewer</vt:lpstr>
      <vt:lpstr>If I were the reviewer</vt:lpstr>
      <vt:lpstr>If I were the reviewer</vt:lpstr>
      <vt:lpstr>If I were the reviewer</vt:lpstr>
      <vt:lpstr>Evolution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金泽文</cp:lastModifiedBy>
  <cp:revision>1320</cp:revision>
  <cp:lastPrinted>2020-11-18T05:10:56Z</cp:lastPrinted>
  <dcterms:created xsi:type="dcterms:W3CDTF">2020-11-18T05:10:56Z</dcterms:created>
  <dcterms:modified xsi:type="dcterms:W3CDTF">2020-11-18T16:13:22Z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