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83" r:id="rId2"/>
    <p:sldId id="676" r:id="rId3"/>
    <p:sldId id="680" r:id="rId4"/>
    <p:sldId id="681" r:id="rId5"/>
    <p:sldId id="677" r:id="rId6"/>
    <p:sldId id="682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</p:sldIdLst>
  <p:sldSz cx="12192000" cy="6858000"/>
  <p:notesSz cx="9925050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曹将" initials="曹将" lastIdx="3" clrIdx="0">
    <p:extLst>
      <p:ext uri="{19B8F6BF-5375-455C-9EA6-DF929625EA0E}">
        <p15:presenceInfo xmlns:p15="http://schemas.microsoft.com/office/powerpoint/2012/main" userId="c4ed7d33dd594e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795"/>
    <a:srgbClr val="0066FF"/>
    <a:srgbClr val="70AD47"/>
    <a:srgbClr val="99FF99"/>
    <a:srgbClr val="CC99FF"/>
    <a:srgbClr val="A38ACB"/>
    <a:srgbClr val="9FBFE5"/>
    <a:srgbClr val="F6AD8E"/>
    <a:srgbClr val="98BCE4"/>
    <a:srgbClr val="FFD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84514" autoAdjust="0"/>
  </p:normalViewPr>
  <p:slideViewPr>
    <p:cSldViewPr snapToGrid="0" showGuides="1">
      <p:cViewPr varScale="1">
        <p:scale>
          <a:sx n="58" d="100"/>
          <a:sy n="58" d="100"/>
        </p:scale>
        <p:origin x="952" y="44"/>
      </p:cViewPr>
      <p:guideLst>
        <p:guide orient="horz" pos="2387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0796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2300-1FE7-4FAC-83B0-D7A4CADAEAA1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7357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0796" y="6457357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D52A-61AB-4812-969F-BE0056F0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28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1899" y="0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90F5-43F9-40AD-9E69-A5743A253161}" type="datetimeFigureOut">
              <a:rPr lang="zh-CN" altLang="en-US" smtClean="0"/>
              <a:t>2020/2/29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22588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506" y="3271382"/>
            <a:ext cx="794004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1899" y="6456613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FDD1-5445-47D8-99AF-E17C10F84B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82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54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41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FB87-3AC0-48D1-AF6F-EA323C11746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76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18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76C-B619-41D9-8C99-356DC0568220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704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57C2ADC-17B7-4D85-9CD4-DF1B54FC7FA7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558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2231E28-7D41-4BE9-B9AD-D789F1ED2AC5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715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8797"/>
            <a:ext cx="10515600" cy="688515"/>
          </a:xfrm>
        </p:spPr>
        <p:txBody>
          <a:bodyPr/>
          <a:lstStyle>
            <a:lvl1pPr>
              <a:defRPr sz="4800"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7"/>
            <a:ext cx="10515600" cy="4963126"/>
          </a:xfrm>
        </p:spPr>
        <p:txBody>
          <a:bodyPr>
            <a:normAutofit/>
          </a:bodyPr>
          <a:lstStyle>
            <a:lvl1pPr>
              <a:defRPr sz="3200" baseline="0">
                <a:latin typeface="Gill Sans MT" panose="020B0502020104020203" pitchFamily="34" charset="0"/>
              </a:defRPr>
            </a:lvl1pPr>
            <a:lvl2pPr marL="685800" indent="-228600">
              <a:buFont typeface="Gill Sans MT" panose="020B0502020104020203" pitchFamily="34" charset="0"/>
              <a:buChar char="-"/>
              <a:defRPr sz="2800" baseline="0">
                <a:latin typeface="Gill Sans MT" panose="020B0502020104020203" pitchFamily="34" charset="0"/>
              </a:defRPr>
            </a:lvl2pPr>
            <a:lvl3pPr>
              <a:defRPr sz="2400" baseline="0">
                <a:latin typeface="Gill Sans MT" panose="020B0502020104020203" pitchFamily="34" charset="0"/>
              </a:defRPr>
            </a:lvl3pPr>
            <a:lvl4pPr>
              <a:defRPr sz="2000" baseline="0">
                <a:latin typeface="Gill Sans MT" panose="020B0502020104020203" pitchFamily="34" charset="0"/>
              </a:defRPr>
            </a:lvl4pPr>
            <a:lvl5pPr>
              <a:defRPr sz="2000"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7298FDA-7C6F-4B29-BA8C-CC1791861FCE}" type="datetime1">
              <a:rPr lang="en-US" altLang="zh-CN" smtClean="0"/>
              <a:t>2/29/2020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004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E63A-4649-497A-B0D3-F33E0CE0DB53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6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710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/>
          <a:lstStyle>
            <a:lvl1pPr>
              <a:defRPr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216152"/>
            <a:ext cx="5181600" cy="4965192"/>
          </a:xfrm>
        </p:spPr>
        <p:txBody>
          <a:bodyPr/>
          <a:lstStyle>
            <a:lvl1pPr>
              <a:defRPr baseline="0">
                <a:latin typeface="Gill Sans MT" panose="020B0502020104020203" pitchFamily="34" charset="0"/>
              </a:defRPr>
            </a:lvl1pPr>
            <a:lvl2pPr>
              <a:defRPr baseline="0">
                <a:latin typeface="Gill Sans MT" panose="020B0502020104020203" pitchFamily="34" charset="0"/>
              </a:defRPr>
            </a:lvl2pPr>
            <a:lvl3pPr>
              <a:defRPr baseline="0">
                <a:latin typeface="Gill Sans MT" panose="020B0502020104020203" pitchFamily="34" charset="0"/>
              </a:defRPr>
            </a:lvl3pPr>
            <a:lvl4pPr>
              <a:defRPr baseline="0">
                <a:latin typeface="Gill Sans MT" panose="020B0502020104020203" pitchFamily="34" charset="0"/>
              </a:defRPr>
            </a:lvl4pPr>
            <a:lvl5pPr>
              <a:defRPr baseline="0"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216152"/>
            <a:ext cx="5181600" cy="496519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C0BF-F043-4D96-A855-23C38F2BA80D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909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58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21615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145691"/>
            <a:ext cx="5157787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21615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145691"/>
            <a:ext cx="5183188" cy="40439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691D-01CA-4E72-B3C1-91120A5DE744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33" y="568185"/>
            <a:ext cx="3148460" cy="547123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 flipV="1">
            <a:off x="838200" y="1064806"/>
            <a:ext cx="81534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543795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985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5F58603-904A-4625-8FFC-DF7D14ECF13D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3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5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A1106B0-C1FF-46C2-B51C-E100BEE11A53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22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BDFA50-2D1F-40A4-B75C-19C1596B49C7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287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4E7D13B-F346-425E-A9BA-81AD3407554A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7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78C19-2C88-4DD1-85AD-F8AC31B1B52E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69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452/18sp/calendar/calendar.html" TargetMode="External"/><Relationship Id="rId2" Type="http://schemas.openxmlformats.org/officeDocument/2006/relationships/hyperlink" Target="http://nil.csail.mit.edu/6.824/2018/schedul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urses.cs.washington.edu/courses/cse452/18sp/" TargetMode="External"/><Relationship Id="rId4" Type="http://schemas.openxmlformats.org/officeDocument/2006/relationships/hyperlink" Target="http://www.news.cs.nyu.edu/~jinyang/fa16-d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courses/cs5414/2019fa/" TargetMode="External"/><Relationship Id="rId2" Type="http://schemas.openxmlformats.org/officeDocument/2006/relationships/hyperlink" Target="https://lamport.eecs.umich.edu/#schedu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s.stanford.edu/17au-cs244b/" TargetMode="External"/><Relationship Id="rId4" Type="http://schemas.openxmlformats.org/officeDocument/2006/relationships/hyperlink" Target="https://columbia.github.io/ds1-clas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19100" y="1038630"/>
            <a:ext cx="7953651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Distributed Systems</a:t>
            </a: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Lecture 1 – 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Introduction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43566" y="3744889"/>
            <a:ext cx="1904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Gill Sans MT" panose="020B0502020104020203" pitchFamily="34" charset="0"/>
                <a:ea typeface="华文新魏" panose="02010800040101010101" pitchFamily="2" charset="-122"/>
              </a:rPr>
              <a:t>Cheng Li</a:t>
            </a:r>
            <a:endParaRPr lang="en-US" altLang="zh-CN" sz="3200" dirty="0" smtClean="0">
              <a:latin typeface="Gill Sans MT" panose="020B0502020104020203" pitchFamily="34" charset="0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30" y="4602816"/>
            <a:ext cx="5429360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Availability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Simply, each request eventually receives a response.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Measured as uptime/(uptime + downtime)</a:t>
            </a:r>
          </a:p>
          <a:p>
            <a:pPr lvl="1"/>
            <a:r>
              <a:rPr lang="en-US" altLang="zh-CN" dirty="0"/>
              <a:t>Google Spanner achieves 99.999%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174" y="2344413"/>
            <a:ext cx="2591162" cy="1066949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193980" y="4242283"/>
          <a:ext cx="94914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2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2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Availability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Downtime per year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Downtime per month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Downtime per day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90% ("one nine")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36.5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2.4 hours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99% ("two nines")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3.65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7.20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14.4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99.9% ("three nines")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8.76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43.8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1.44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99.99% ("four nines")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52.56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4.38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8.64 seconds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99.999% ("five nines")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5.26 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25.9 seconds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864.3 milliseconds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090-9B61-4030-B97E-5D38232D9ABE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3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Distributed Systems</a:t>
            </a:r>
            <a:r>
              <a:rPr lang="en-US" dirty="0"/>
              <a:t>?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6"/>
            <a:ext cx="10515600" cy="51425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modular functionality </a:t>
            </a:r>
          </a:p>
          <a:p>
            <a:r>
              <a:rPr lang="en-US" dirty="0" smtClean="0"/>
              <a:t>Your </a:t>
            </a:r>
            <a:r>
              <a:rPr lang="en-US" dirty="0"/>
              <a:t>application is split into many simpler parts, which may already exist or are easier to implement </a:t>
            </a:r>
          </a:p>
          <a:p>
            <a:pPr lvl="1"/>
            <a:r>
              <a:rPr lang="en-US" dirty="0" smtClean="0"/>
              <a:t>Authentication service</a:t>
            </a:r>
          </a:p>
          <a:p>
            <a:pPr lvl="1"/>
            <a:r>
              <a:rPr lang="en-US" dirty="0" smtClean="0"/>
              <a:t>Indexing </a:t>
            </a:r>
            <a:r>
              <a:rPr lang="en-US" dirty="0"/>
              <a:t>service </a:t>
            </a:r>
          </a:p>
          <a:p>
            <a:pPr lvl="1"/>
            <a:r>
              <a:rPr lang="en-US" dirty="0" smtClean="0"/>
              <a:t>Locking </a:t>
            </a:r>
            <a:r>
              <a:rPr lang="en-US" dirty="0"/>
              <a:t>service </a:t>
            </a:r>
          </a:p>
          <a:p>
            <a:r>
              <a:rPr lang="en-US" dirty="0" smtClean="0"/>
              <a:t>This </a:t>
            </a:r>
            <a:r>
              <a:rPr lang="en-US" dirty="0"/>
              <a:t>is called the service-oriented architecture (SOA) and much of the Web is built this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.: one request on Amazon’s website touches tens of services, each with thousands of machines (e.g., pricing service, product rating service, inventory service, shopping cart service, user preferences service, etc…) 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A1B5-105D-4EF9-B595-3C095DB64275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13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Achieving location transparency, scalability, availability, and modularity in distributed systems is really hard!</a:t>
            </a:r>
          </a:p>
          <a:p>
            <a:r>
              <a:rPr lang="en-US" dirty="0" smtClean="0"/>
              <a:t>System </a:t>
            </a:r>
            <a:r>
              <a:rPr lang="en-US" dirty="0"/>
              <a:t>design </a:t>
            </a:r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right interface or </a:t>
            </a:r>
            <a:r>
              <a:rPr lang="en-US" dirty="0" smtClean="0"/>
              <a:t>abstraction?</a:t>
            </a:r>
          </a:p>
          <a:p>
            <a:r>
              <a:rPr lang="en-US" dirty="0" smtClean="0"/>
              <a:t>Achieving </a:t>
            </a:r>
            <a:r>
              <a:rPr lang="en-US" dirty="0"/>
              <a:t>scalability is </a:t>
            </a:r>
            <a:r>
              <a:rPr lang="en-US" dirty="0" smtClean="0"/>
              <a:t>challenging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partition functions for scalability? </a:t>
            </a:r>
          </a:p>
          <a:p>
            <a:r>
              <a:rPr lang="en-US" dirty="0" smtClean="0"/>
              <a:t>Consistency challenges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machines coordinate to achieve the task?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8FDA-7C6F-4B29-BA8C-CC1791861FCE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614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authenticate clients or </a:t>
            </a:r>
            <a:r>
              <a:rPr lang="en-US" dirty="0" smtClean="0"/>
              <a:t>servers?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defend against misbehaving </a:t>
            </a:r>
            <a:r>
              <a:rPr lang="en-US" dirty="0" smtClean="0"/>
              <a:t>servers?</a:t>
            </a:r>
          </a:p>
          <a:p>
            <a:r>
              <a:rPr lang="en-US" dirty="0" smtClean="0"/>
              <a:t>Fault </a:t>
            </a:r>
            <a:r>
              <a:rPr lang="en-US" dirty="0"/>
              <a:t>tolerance </a:t>
            </a:r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keep system available despite machine or network failures? </a:t>
            </a:r>
          </a:p>
          <a:p>
            <a:r>
              <a:rPr lang="en-US" dirty="0" smtClean="0"/>
              <a:t>Implementation challenges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maximize concurrency? </a:t>
            </a:r>
          </a:p>
          <a:p>
            <a:pPr lvl="1"/>
            <a:r>
              <a:rPr lang="en-US" dirty="0" smtClean="0"/>
              <a:t>What’s </a:t>
            </a:r>
            <a:r>
              <a:rPr lang="en-US" dirty="0"/>
              <a:t>the bottleneck?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reduce load on the bottleneck resource?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8FDA-7C6F-4B29-BA8C-CC1791861FCE}" type="datetime1">
              <a:rPr lang="en-US" altLang="zh-CN" smtClean="0"/>
              <a:t>2/29/2020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7117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word of </a:t>
            </a:r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0" y="2093204"/>
            <a:ext cx="6400800" cy="40066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“A distributed system is one in which the failure of a computer you didn’t even know existed can render your own computer unusable.” </a:t>
            </a: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--Leslie </a:t>
            </a:r>
            <a:r>
              <a:rPr lang="en-US" dirty="0" err="1"/>
              <a:t>Lamport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98FDA-7C6F-4B29-BA8C-CC1791861FCE}" type="datetime1">
              <a:rPr lang="en-US" altLang="zh-CN" smtClean="0"/>
              <a:t>2/29/2020</a:t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15" y="1148802"/>
            <a:ext cx="3351863" cy="509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65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19100" y="1038630"/>
            <a:ext cx="7953651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Distributed Systems</a:t>
            </a: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Lecture 1 – 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Introduction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54548" y="3744889"/>
            <a:ext cx="128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latin typeface="Gill Sans MT" panose="020B0502020104020203" pitchFamily="34" charset="0"/>
                <a:ea typeface="华文新魏" panose="02010800040101010101" pitchFamily="2" charset="-122"/>
              </a:rPr>
              <a:t>Q&amp;A!</a:t>
            </a:r>
            <a:endParaRPr lang="en-US" altLang="zh-CN" sz="3200" dirty="0" smtClean="0">
              <a:latin typeface="Gill Sans MT" panose="020B0502020104020203" pitchFamily="34" charset="0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30" y="4602816"/>
            <a:ext cx="5429360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class will teach you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Core concepts of distributed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Abstractions</a:t>
            </a:r>
            <a:r>
              <a:rPr lang="en-US" dirty="0"/>
              <a:t>, algorithms, implementation </a:t>
            </a:r>
            <a:r>
              <a:rPr lang="en-US" dirty="0" smtClean="0"/>
              <a:t>techniques</a:t>
            </a:r>
          </a:p>
          <a:p>
            <a:pPr lvl="1"/>
            <a:endParaRPr lang="en-US" dirty="0"/>
          </a:p>
          <a:p>
            <a:r>
              <a:rPr lang="en-US" dirty="0" smtClean="0"/>
              <a:t>Popular </a:t>
            </a:r>
            <a:r>
              <a:rPr lang="en-US" dirty="0"/>
              <a:t>distributed systems and tools used by big                 companies today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.: Google's </a:t>
            </a:r>
            <a:r>
              <a:rPr lang="en-US" dirty="0" err="1"/>
              <a:t>protobuf</a:t>
            </a:r>
            <a:r>
              <a:rPr lang="en-US" dirty="0"/>
              <a:t>/</a:t>
            </a:r>
            <a:r>
              <a:rPr lang="en-US" dirty="0" err="1"/>
              <a:t>Bigtable</a:t>
            </a:r>
            <a:r>
              <a:rPr lang="en-US" dirty="0"/>
              <a:t>/Spanner/</a:t>
            </a:r>
            <a:r>
              <a:rPr lang="en-US" dirty="0" err="1"/>
              <a:t>MapReduce</a:t>
            </a:r>
            <a:r>
              <a:rPr lang="en-US" dirty="0"/>
              <a:t>, </a:t>
            </a:r>
            <a:r>
              <a:rPr lang="en-US" dirty="0" err="1" smtClean="0"/>
              <a:t>Ceph</a:t>
            </a:r>
            <a:r>
              <a:rPr lang="en-US" dirty="0" smtClean="0"/>
              <a:t>, Hadoop</a:t>
            </a:r>
            <a:r>
              <a:rPr lang="en-US" dirty="0"/>
              <a:t>, Amazon's Dynamo, </a:t>
            </a:r>
            <a:r>
              <a:rPr lang="en-US" dirty="0" err="1" smtClean="0"/>
              <a:t>MXNet</a:t>
            </a:r>
            <a:r>
              <a:rPr lang="en-US" dirty="0" smtClean="0"/>
              <a:t>, etc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67B6-3881-4B42-8929-4D791A346135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20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6"/>
            <a:ext cx="10515600" cy="5319165"/>
          </a:xfrm>
        </p:spPr>
        <p:txBody>
          <a:bodyPr>
            <a:normAutofit/>
          </a:bodyPr>
          <a:lstStyle/>
          <a:p>
            <a:r>
              <a:rPr lang="en-US" dirty="0"/>
              <a:t>MIT‘s 6.824 (Robert Morris and </a:t>
            </a:r>
            <a:r>
              <a:rPr lang="en-US" dirty="0" err="1"/>
              <a:t>Frans</a:t>
            </a:r>
            <a:r>
              <a:rPr lang="en-US" dirty="0"/>
              <a:t> </a:t>
            </a:r>
            <a:r>
              <a:rPr lang="en-US" dirty="0" err="1"/>
              <a:t>Kaashoek</a:t>
            </a:r>
            <a:r>
              <a:rPr lang="en-US" dirty="0"/>
              <a:t>) </a:t>
            </a:r>
            <a:endParaRPr lang="en-US" dirty="0" smtClean="0">
              <a:hlinkClick r:id="rId2"/>
            </a:endParaRP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nil.csail.mit.edu/6.824/2018/schedule.html</a:t>
            </a:r>
            <a:endParaRPr lang="en-US" u="sng" dirty="0" smtClean="0">
              <a:hlinkClick r:id="rId3"/>
            </a:endParaRPr>
          </a:p>
          <a:p>
            <a:r>
              <a:rPr lang="en-US" dirty="0"/>
              <a:t>NYU's G22.3033 (</a:t>
            </a:r>
            <a:r>
              <a:rPr lang="en-US" dirty="0" err="1"/>
              <a:t>Jinyang</a:t>
            </a:r>
            <a:r>
              <a:rPr lang="en-US" dirty="0"/>
              <a:t> Li) 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>
                <a:hlinkClick r:id="rId4"/>
              </a:rPr>
              <a:t>http://www.news.cs.nyu.edu/~jinyang/fa16-ds/</a:t>
            </a:r>
            <a:endParaRPr lang="en-US" u="sng" dirty="0">
              <a:hlinkClick r:id="rId3"/>
            </a:endParaRPr>
          </a:p>
          <a:p>
            <a:r>
              <a:rPr lang="en-US" dirty="0" smtClean="0"/>
              <a:t>UW’s CSE452 (</a:t>
            </a:r>
            <a:r>
              <a:rPr lang="en-US" dirty="0"/>
              <a:t>Tom Anderson</a:t>
            </a:r>
            <a:r>
              <a:rPr lang="en-US" dirty="0" smtClean="0"/>
              <a:t>)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>
                <a:hlinkClick r:id="rId5"/>
              </a:rPr>
              <a:t>https://courses.cs.washington.edu/courses/cse452/18sp</a:t>
            </a:r>
            <a:r>
              <a:rPr lang="en-US" dirty="0" smtClean="0">
                <a:hlinkClick r:id="rId5"/>
              </a:rPr>
              <a:t>/</a:t>
            </a:r>
            <a:endParaRPr lang="en-US" u="sng" dirty="0" smtClean="0">
              <a:hlinkClick r:id="rId3"/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661F-145A-4EFC-809A-4CA867979615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067759" y="5687923"/>
            <a:ext cx="648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Acknowledgements: Lecture notes build on these courses!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5615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6"/>
            <a:ext cx="10515600" cy="5319165"/>
          </a:xfrm>
        </p:spPr>
        <p:txBody>
          <a:bodyPr>
            <a:normAutofit/>
          </a:bodyPr>
          <a:lstStyle/>
          <a:p>
            <a:r>
              <a:rPr lang="en-US" dirty="0" err="1" smtClean="0"/>
              <a:t>Umich’s</a:t>
            </a:r>
            <a:r>
              <a:rPr lang="en-US" dirty="0" smtClean="0"/>
              <a:t> </a:t>
            </a:r>
            <a:r>
              <a:rPr lang="en-US" dirty="0"/>
              <a:t>491 (</a:t>
            </a:r>
            <a:r>
              <a:rPr lang="en-US" dirty="0" err="1"/>
              <a:t>Harsha</a:t>
            </a:r>
            <a:r>
              <a:rPr lang="en-US" dirty="0"/>
              <a:t> V. </a:t>
            </a:r>
            <a:r>
              <a:rPr lang="en-US" dirty="0" err="1"/>
              <a:t>Madhyastha</a:t>
            </a:r>
            <a:r>
              <a:rPr lang="en-US" dirty="0"/>
              <a:t>)</a:t>
            </a:r>
          </a:p>
          <a:p>
            <a:pPr lvl="1"/>
            <a:r>
              <a:rPr lang="en-US" u="sng" dirty="0">
                <a:hlinkClick r:id="rId2"/>
              </a:rPr>
              <a:t>https://lamport.eecs.umich.edu/#</a:t>
            </a:r>
            <a:r>
              <a:rPr lang="en-US" u="sng" dirty="0" smtClean="0">
                <a:hlinkClick r:id="rId2"/>
              </a:rPr>
              <a:t>schedule</a:t>
            </a:r>
            <a:endParaRPr lang="en-US" dirty="0"/>
          </a:p>
          <a:p>
            <a:r>
              <a:rPr lang="en-US" dirty="0" smtClean="0"/>
              <a:t>Cornell’s 5414 (Lorenzo Alvisi)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://www.cs.cornell.edu/courses/cs5414/2019fa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Columbia’s 4113 (Roxana </a:t>
            </a:r>
            <a:r>
              <a:rPr lang="en-US" dirty="0" err="1"/>
              <a:t>Geambasu</a:t>
            </a:r>
            <a:r>
              <a:rPr lang="en-US" dirty="0"/>
              <a:t>) </a:t>
            </a:r>
          </a:p>
          <a:p>
            <a:pPr lvl="1"/>
            <a:r>
              <a:rPr lang="en-US" dirty="0">
                <a:hlinkClick r:id="rId4"/>
              </a:rPr>
              <a:t>https://columbia.github.io/ds1-class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Stanford’s </a:t>
            </a:r>
            <a:r>
              <a:rPr lang="en-US" dirty="0" smtClean="0"/>
              <a:t>244b (David </a:t>
            </a:r>
            <a:r>
              <a:rPr lang="en-US" dirty="0" err="1"/>
              <a:t>Mazières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5"/>
              </a:rPr>
              <a:t>http://www.scs.stanford.edu/17au-cs244b/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86-479A-42A1-8AF0-3ED671AA9EED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067759" y="5687923"/>
            <a:ext cx="648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Acknowledgements: Lecture notes build on these courses!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598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Distributed System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system is a</a:t>
            </a:r>
            <a:r>
              <a:rPr lang="en-US" altLang="en-US" dirty="0" smtClean="0"/>
              <a:t> collection </a:t>
            </a:r>
            <a:r>
              <a:rPr lang="en-US" altLang="en-US" dirty="0"/>
              <a:t>of independent computers </a:t>
            </a:r>
            <a:r>
              <a:rPr lang="en-US" altLang="en-US" dirty="0" smtClean="0"/>
              <a:t>that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communicate </a:t>
            </a:r>
            <a:r>
              <a:rPr lang="en-US" altLang="en-US" dirty="0">
                <a:solidFill>
                  <a:srgbClr val="FF0000"/>
                </a:solidFill>
              </a:rPr>
              <a:t>via </a:t>
            </a:r>
            <a:r>
              <a:rPr lang="en-US" altLang="en-US" dirty="0" smtClean="0">
                <a:solidFill>
                  <a:srgbClr val="FF0000"/>
                </a:solidFill>
              </a:rPr>
              <a:t>network</a:t>
            </a:r>
            <a:endParaRPr lang="en-US" alt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cooperate</a:t>
            </a:r>
            <a:r>
              <a:rPr lang="en-US" dirty="0" smtClean="0"/>
              <a:t> </a:t>
            </a:r>
            <a:r>
              <a:rPr lang="en-US" dirty="0"/>
              <a:t>to provide some </a:t>
            </a:r>
            <a:r>
              <a:rPr lang="en-US" dirty="0" smtClean="0"/>
              <a:t>service </a:t>
            </a:r>
          </a:p>
          <a:p>
            <a:pPr lvl="1"/>
            <a:r>
              <a:rPr lang="en-US" altLang="en-US" dirty="0" smtClean="0"/>
              <a:t>appear </a:t>
            </a:r>
            <a:r>
              <a:rPr lang="en-US" altLang="en-US" dirty="0"/>
              <a:t>to the users of the system </a:t>
            </a:r>
            <a:r>
              <a:rPr lang="en-US" altLang="en-US" dirty="0">
                <a:solidFill>
                  <a:srgbClr val="FF0000"/>
                </a:solidFill>
              </a:rPr>
              <a:t>as a single system</a:t>
            </a:r>
            <a:r>
              <a:rPr lang="en-US" altLang="en-US" dirty="0"/>
              <a:t>.</a:t>
            </a:r>
            <a:endParaRPr lang="en-US" altLang="zh-TW" sz="14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399" y="3657601"/>
            <a:ext cx="4474931" cy="2415158"/>
          </a:xfrm>
          <a:prstGeom prst="rect">
            <a:avLst/>
          </a:prstGeom>
        </p:spPr>
      </p:pic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AC1E-3127-4769-BA93-D9F2888D62AC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4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Distributed systems vs.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systems raise the level of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</a:p>
          <a:p>
            <a:r>
              <a:rPr lang="en-US" dirty="0" smtClean="0"/>
              <a:t>Hide </a:t>
            </a:r>
            <a:r>
              <a:rPr lang="en-US" dirty="0"/>
              <a:t>many complexities and make it easier to build applications</a:t>
            </a:r>
          </a:p>
          <a:p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55318"/>
            <a:ext cx="7267550" cy="265481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14" y="5445081"/>
            <a:ext cx="3352972" cy="596931"/>
          </a:xfrm>
          <a:prstGeom prst="rect">
            <a:avLst/>
          </a:prstGeom>
        </p:spPr>
      </p:pic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28F-3B4D-4E44-B3AD-74B6C69A0003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39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Distributed Systems</a:t>
            </a:r>
            <a:r>
              <a:rPr lang="en-US" dirty="0"/>
              <a:t>?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location transparency</a:t>
            </a:r>
          </a:p>
          <a:p>
            <a:r>
              <a:rPr lang="en-US" dirty="0" smtClean="0"/>
              <a:t>Examples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Your </a:t>
            </a:r>
            <a:r>
              <a:rPr lang="en-US" dirty="0"/>
              <a:t>browser doesn’t need to know which Google servers are serving Gmail right now </a:t>
            </a:r>
          </a:p>
          <a:p>
            <a:pPr lvl="1"/>
            <a:r>
              <a:rPr lang="en-US" dirty="0" smtClean="0"/>
              <a:t>Your </a:t>
            </a:r>
            <a:r>
              <a:rPr lang="en-US" dirty="0"/>
              <a:t>Amazon EC2-based mobile app doesn’t need to know which servers in S3 are storing its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B75F-1328-4291-AF2A-A22213461C08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54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Distributed Systems</a:t>
            </a:r>
            <a:r>
              <a:rPr lang="en-US" dirty="0"/>
              <a:t>?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scalable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Aggregate </a:t>
            </a:r>
            <a:r>
              <a:rPr lang="en-US" dirty="0"/>
              <a:t>resources of many </a:t>
            </a:r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CPU</a:t>
            </a:r>
            <a:r>
              <a:rPr lang="en-US" dirty="0"/>
              <a:t>: </a:t>
            </a:r>
            <a:r>
              <a:rPr lang="en-US" dirty="0" err="1"/>
              <a:t>MapReduce</a:t>
            </a:r>
            <a:r>
              <a:rPr lang="en-US" dirty="0"/>
              <a:t>, Dryad, </a:t>
            </a:r>
            <a:r>
              <a:rPr lang="en-US" dirty="0" smtClean="0"/>
              <a:t>Hadoop</a:t>
            </a:r>
          </a:p>
          <a:p>
            <a:pPr lvl="1"/>
            <a:r>
              <a:rPr lang="en-US" dirty="0" smtClean="0"/>
              <a:t>Disk</a:t>
            </a:r>
            <a:r>
              <a:rPr lang="en-US" dirty="0"/>
              <a:t>: NFS, the Google file system, Hadoop </a:t>
            </a:r>
            <a:r>
              <a:rPr lang="en-US" dirty="0" smtClean="0"/>
              <a:t>HDFS</a:t>
            </a:r>
          </a:p>
          <a:p>
            <a:pPr lvl="1"/>
            <a:r>
              <a:rPr lang="en-US" dirty="0" smtClean="0"/>
              <a:t>Memory</a:t>
            </a:r>
            <a:r>
              <a:rPr lang="en-US" dirty="0"/>
              <a:t>: </a:t>
            </a:r>
            <a:r>
              <a:rPr lang="en-US" dirty="0" err="1" smtClean="0"/>
              <a:t>memcached</a:t>
            </a:r>
            <a:r>
              <a:rPr lang="en-US" dirty="0" smtClean="0"/>
              <a:t>, </a:t>
            </a:r>
            <a:r>
              <a:rPr lang="en-US" dirty="0" err="1" smtClean="0"/>
              <a:t>dist</a:t>
            </a:r>
            <a:r>
              <a:rPr lang="en-US" dirty="0" smtClean="0"/>
              <a:t>-cache</a:t>
            </a:r>
          </a:p>
          <a:p>
            <a:pPr lvl="1"/>
            <a:r>
              <a:rPr lang="en-US" dirty="0" smtClean="0"/>
              <a:t>Bandwidth</a:t>
            </a:r>
            <a:r>
              <a:rPr lang="en-US" dirty="0"/>
              <a:t>: </a:t>
            </a:r>
            <a:r>
              <a:rPr lang="en-US" dirty="0" smtClean="0"/>
              <a:t> Akamai </a:t>
            </a:r>
            <a:r>
              <a:rPr lang="en-US" dirty="0"/>
              <a:t>CDN</a:t>
            </a:r>
          </a:p>
          <a:p>
            <a:r>
              <a:rPr lang="en-US" dirty="0" smtClean="0"/>
              <a:t>What </a:t>
            </a:r>
            <a:r>
              <a:rPr lang="en-US" dirty="0"/>
              <a:t>scales are we talking </a:t>
            </a:r>
            <a:r>
              <a:rPr lang="en-US" dirty="0" smtClean="0"/>
              <a:t>about?</a:t>
            </a:r>
          </a:p>
          <a:p>
            <a:pPr lvl="1"/>
            <a:r>
              <a:rPr lang="en-US" dirty="0" smtClean="0"/>
              <a:t>Typical </a:t>
            </a:r>
            <a:r>
              <a:rPr lang="en-US" dirty="0"/>
              <a:t>datacenters have 100-200K machines! 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service runs on more like 20K machines, though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FFA-704A-4105-A6DB-D56FE23F845B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5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Distributed Systems</a:t>
            </a:r>
            <a:r>
              <a:rPr lang="en-US" dirty="0"/>
              <a:t>?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availability</a:t>
            </a:r>
          </a:p>
          <a:p>
            <a:r>
              <a:rPr lang="en-US" dirty="0" smtClean="0"/>
              <a:t>Build </a:t>
            </a:r>
            <a:r>
              <a:rPr lang="en-US" dirty="0"/>
              <a:t>a reliable system out of unreliable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/>
              <a:t>can fail: power outage, disk failures, memory corruption, network switch failures… 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can fail: bugs, </a:t>
            </a:r>
            <a:r>
              <a:rPr lang="en-US" dirty="0" err="1"/>
              <a:t>mis</a:t>
            </a:r>
            <a:r>
              <a:rPr lang="en-US" dirty="0"/>
              <a:t>-configuration, upgrade …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achieve 0.9999 availability, replicate data/computation on many hosts with automatic failover 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A1B5-105D-4EF9-B595-3C095DB64275}" type="datetime1">
              <a:rPr lang="en-US" altLang="zh-CN" smtClean="0"/>
              <a:t>2/29/2020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USTC-ADSL-Dist-Sys-Lecture-Note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5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华康俪金黑W8(P)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719</Words>
  <Application>Microsoft Office PowerPoint</Application>
  <PresentationFormat>宽屏</PresentationFormat>
  <Paragraphs>151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ＭＳ Ｐゴシック</vt:lpstr>
      <vt:lpstr>华康俪金黑W8(P)</vt:lpstr>
      <vt:lpstr>华文新魏</vt:lpstr>
      <vt:lpstr>宋体</vt:lpstr>
      <vt:lpstr>微软雅黑</vt:lpstr>
      <vt:lpstr>Arial</vt:lpstr>
      <vt:lpstr>Calibri</vt:lpstr>
      <vt:lpstr>Gill Sans MT</vt:lpstr>
      <vt:lpstr>Times New Roman</vt:lpstr>
      <vt:lpstr>Office 主题</vt:lpstr>
      <vt:lpstr>PowerPoint 演示文稿</vt:lpstr>
      <vt:lpstr>This class will teach you …</vt:lpstr>
      <vt:lpstr>References</vt:lpstr>
      <vt:lpstr>References</vt:lpstr>
      <vt:lpstr>What is a Distributed System?</vt:lpstr>
      <vt:lpstr>Distributed systems vs. networks</vt:lpstr>
      <vt:lpstr>Why Distributed Systems? </vt:lpstr>
      <vt:lpstr>Why Distributed Systems? </vt:lpstr>
      <vt:lpstr>Why Distributed Systems? </vt:lpstr>
      <vt:lpstr>Availability</vt:lpstr>
      <vt:lpstr>Why Distributed Systems? </vt:lpstr>
      <vt:lpstr>Challenges</vt:lpstr>
      <vt:lpstr>Challenges (Continued)</vt:lpstr>
      <vt:lpstr>A word of warning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 Li</dc:creator>
  <cp:lastModifiedBy>li cheng</cp:lastModifiedBy>
  <cp:revision>636</cp:revision>
  <cp:lastPrinted>2018-07-10T14:59:54Z</cp:lastPrinted>
  <dcterms:created xsi:type="dcterms:W3CDTF">2013-05-07T11:05:13Z</dcterms:created>
  <dcterms:modified xsi:type="dcterms:W3CDTF">2020-02-29T13:17:37Z</dcterms:modified>
</cp:coreProperties>
</file>