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483" r:id="rId2"/>
    <p:sldId id="514" r:id="rId3"/>
    <p:sldId id="515" r:id="rId4"/>
    <p:sldId id="516" r:id="rId5"/>
    <p:sldId id="517" r:id="rId6"/>
    <p:sldId id="518" r:id="rId7"/>
    <p:sldId id="519" r:id="rId8"/>
    <p:sldId id="524" r:id="rId9"/>
    <p:sldId id="520" r:id="rId10"/>
    <p:sldId id="522" r:id="rId11"/>
    <p:sldId id="523" r:id="rId12"/>
    <p:sldId id="525" r:id="rId13"/>
    <p:sldId id="526" r:id="rId14"/>
    <p:sldId id="527" r:id="rId15"/>
    <p:sldId id="528" r:id="rId16"/>
    <p:sldId id="758" r:id="rId17"/>
    <p:sldId id="733" r:id="rId18"/>
    <p:sldId id="752" r:id="rId19"/>
    <p:sldId id="740" r:id="rId20"/>
    <p:sldId id="760" r:id="rId21"/>
    <p:sldId id="747" r:id="rId22"/>
    <p:sldId id="757" r:id="rId23"/>
    <p:sldId id="748" r:id="rId24"/>
    <p:sldId id="751" r:id="rId25"/>
    <p:sldId id="754" r:id="rId26"/>
    <p:sldId id="756" r:id="rId27"/>
    <p:sldId id="749" r:id="rId28"/>
    <p:sldId id="750" r:id="rId29"/>
    <p:sldId id="761" r:id="rId30"/>
    <p:sldId id="529" r:id="rId31"/>
    <p:sldId id="531" r:id="rId32"/>
    <p:sldId id="532" r:id="rId33"/>
    <p:sldId id="541" r:id="rId34"/>
    <p:sldId id="533" r:id="rId35"/>
    <p:sldId id="534" r:id="rId36"/>
    <p:sldId id="535" r:id="rId37"/>
    <p:sldId id="536" r:id="rId38"/>
    <p:sldId id="537" r:id="rId39"/>
    <p:sldId id="542" r:id="rId40"/>
    <p:sldId id="530" r:id="rId41"/>
    <p:sldId id="538" r:id="rId42"/>
    <p:sldId id="539" r:id="rId43"/>
    <p:sldId id="540" r:id="rId44"/>
  </p:sldIdLst>
  <p:sldSz cx="12192000" cy="6858000"/>
  <p:notesSz cx="9925050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AA11B71A-E152-47CE-B4B8-AFA424CB2BE7}">
          <p14:sldIdLst>
            <p14:sldId id="483"/>
            <p14:sldId id="514"/>
            <p14:sldId id="515"/>
            <p14:sldId id="516"/>
            <p14:sldId id="517"/>
            <p14:sldId id="518"/>
            <p14:sldId id="519"/>
            <p14:sldId id="524"/>
            <p14:sldId id="520"/>
            <p14:sldId id="522"/>
            <p14:sldId id="523"/>
            <p14:sldId id="525"/>
            <p14:sldId id="526"/>
            <p14:sldId id="527"/>
            <p14:sldId id="528"/>
            <p14:sldId id="758"/>
            <p14:sldId id="733"/>
            <p14:sldId id="752"/>
            <p14:sldId id="740"/>
            <p14:sldId id="760"/>
            <p14:sldId id="747"/>
            <p14:sldId id="757"/>
            <p14:sldId id="748"/>
            <p14:sldId id="751"/>
            <p14:sldId id="754"/>
            <p14:sldId id="756"/>
            <p14:sldId id="749"/>
            <p14:sldId id="750"/>
            <p14:sldId id="761"/>
            <p14:sldId id="529"/>
            <p14:sldId id="531"/>
            <p14:sldId id="532"/>
            <p14:sldId id="541"/>
            <p14:sldId id="533"/>
            <p14:sldId id="534"/>
            <p14:sldId id="535"/>
            <p14:sldId id="536"/>
            <p14:sldId id="537"/>
            <p14:sldId id="542"/>
            <p14:sldId id="530"/>
            <p14:sldId id="538"/>
            <p14:sldId id="539"/>
            <p14:sldId id="54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曹将" initials="曹将" lastIdx="3" clrIdx="0">
    <p:extLst>
      <p:ext uri="{19B8F6BF-5375-455C-9EA6-DF929625EA0E}">
        <p15:presenceInfo xmlns:p15="http://schemas.microsoft.com/office/powerpoint/2012/main" userId="c4ed7d33dd594ecb" providerId="Windows Live"/>
      </p:ext>
    </p:extLst>
  </p:cmAuthor>
  <p:cmAuthor id="2" name="龚 平" initials="龚" lastIdx="1" clrIdx="1">
    <p:extLst>
      <p:ext uri="{19B8F6BF-5375-455C-9EA6-DF929625EA0E}">
        <p15:presenceInfo xmlns:p15="http://schemas.microsoft.com/office/powerpoint/2012/main" userId="73d5c2418d06d3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6E6"/>
    <a:srgbClr val="99FF99"/>
    <a:srgbClr val="CC99FF"/>
    <a:srgbClr val="A38ACB"/>
    <a:srgbClr val="0066FF"/>
    <a:srgbClr val="543795"/>
    <a:srgbClr val="9FBFE5"/>
    <a:srgbClr val="F6AD8E"/>
    <a:srgbClr val="70AD47"/>
    <a:srgbClr val="98B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5E0290-5463-42C1-AD17-F5D79F27B775}" v="5" dt="2019-11-24T08:25:15.5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89918" autoAdjust="0"/>
  </p:normalViewPr>
  <p:slideViewPr>
    <p:cSldViewPr snapToGrid="0" showGuides="1">
      <p:cViewPr varScale="1">
        <p:scale>
          <a:sx n="81" d="100"/>
          <a:sy n="81" d="100"/>
        </p:scale>
        <p:origin x="67" y="110"/>
      </p:cViewPr>
      <p:guideLst>
        <p:guide orient="horz" pos="2387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194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pzlx\Desktop\aws\gp_third_aws\third_dal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57742782152231"/>
          <c:y val="4.7449584816132859E-2"/>
          <c:w val="0.86087871252935488"/>
          <c:h val="0.74395965210231074"/>
        </c:manualLayout>
      </c:layout>
      <c:scatterChart>
        <c:scatterStyle val="smoothMarker"/>
        <c:varyColors val="0"/>
        <c:ser>
          <c:idx val="3"/>
          <c:order val="0"/>
          <c:tx>
            <c:strRef>
              <c:f>complex!$B$1</c:f>
              <c:strCache>
                <c:ptCount val="1"/>
                <c:pt idx="0">
                  <c:v>alexnet-c</c:v>
                </c:pt>
              </c:strCache>
            </c:strRef>
          </c:tx>
          <c:xVal>
            <c:numRef>
              <c:f>complex!$A$2:$A$47</c:f>
              <c:numCache>
                <c:formatCode>General</c:formatCode>
                <c:ptCount val="46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192</c:v>
                </c:pt>
                <c:pt idx="6">
                  <c:v>256</c:v>
                </c:pt>
                <c:pt idx="7">
                  <c:v>320</c:v>
                </c:pt>
                <c:pt idx="8">
                  <c:v>384</c:v>
                </c:pt>
                <c:pt idx="9">
                  <c:v>448</c:v>
                </c:pt>
                <c:pt idx="10">
                  <c:v>512</c:v>
                </c:pt>
                <c:pt idx="11">
                  <c:v>576</c:v>
                </c:pt>
                <c:pt idx="12">
                  <c:v>640</c:v>
                </c:pt>
                <c:pt idx="13">
                  <c:v>704</c:v>
                </c:pt>
                <c:pt idx="14">
                  <c:v>768</c:v>
                </c:pt>
                <c:pt idx="15">
                  <c:v>832</c:v>
                </c:pt>
                <c:pt idx="16">
                  <c:v>896</c:v>
                </c:pt>
                <c:pt idx="17">
                  <c:v>960</c:v>
                </c:pt>
                <c:pt idx="18">
                  <c:v>1024</c:v>
                </c:pt>
                <c:pt idx="19">
                  <c:v>1088</c:v>
                </c:pt>
                <c:pt idx="20">
                  <c:v>1152</c:v>
                </c:pt>
                <c:pt idx="21">
                  <c:v>1216</c:v>
                </c:pt>
                <c:pt idx="22">
                  <c:v>1280</c:v>
                </c:pt>
                <c:pt idx="23">
                  <c:v>1344</c:v>
                </c:pt>
                <c:pt idx="24">
                  <c:v>1408</c:v>
                </c:pt>
                <c:pt idx="25">
                  <c:v>1472</c:v>
                </c:pt>
                <c:pt idx="26">
                  <c:v>1536</c:v>
                </c:pt>
                <c:pt idx="27">
                  <c:v>1600</c:v>
                </c:pt>
                <c:pt idx="28">
                  <c:v>1664</c:v>
                </c:pt>
                <c:pt idx="29">
                  <c:v>1728</c:v>
                </c:pt>
                <c:pt idx="30">
                  <c:v>1792</c:v>
                </c:pt>
                <c:pt idx="31">
                  <c:v>1856</c:v>
                </c:pt>
                <c:pt idx="32">
                  <c:v>1920</c:v>
                </c:pt>
                <c:pt idx="33">
                  <c:v>1984</c:v>
                </c:pt>
                <c:pt idx="34">
                  <c:v>2048</c:v>
                </c:pt>
                <c:pt idx="35">
                  <c:v>2112</c:v>
                </c:pt>
                <c:pt idx="36">
                  <c:v>2176</c:v>
                </c:pt>
                <c:pt idx="37">
                  <c:v>2240</c:v>
                </c:pt>
                <c:pt idx="38">
                  <c:v>2304</c:v>
                </c:pt>
                <c:pt idx="39">
                  <c:v>2368</c:v>
                </c:pt>
                <c:pt idx="40">
                  <c:v>2432</c:v>
                </c:pt>
                <c:pt idx="41">
                  <c:v>2496</c:v>
                </c:pt>
                <c:pt idx="42">
                  <c:v>2560</c:v>
                </c:pt>
                <c:pt idx="43">
                  <c:v>2624</c:v>
                </c:pt>
                <c:pt idx="44">
                  <c:v>2688</c:v>
                </c:pt>
                <c:pt idx="45">
                  <c:v>2752</c:v>
                </c:pt>
              </c:numCache>
            </c:numRef>
          </c:xVal>
          <c:yVal>
            <c:numRef>
              <c:f>complex!$B$2:$B$47</c:f>
              <c:numCache>
                <c:formatCode>General</c:formatCode>
                <c:ptCount val="46"/>
                <c:pt idx="0">
                  <c:v>728.92938496583099</c:v>
                </c:pt>
                <c:pt idx="1">
                  <c:v>1314.1683778234001</c:v>
                </c:pt>
                <c:pt idx="2">
                  <c:v>2233.8568935427502</c:v>
                </c:pt>
                <c:pt idx="3">
                  <c:v>3395.2254641909799</c:v>
                </c:pt>
                <c:pt idx="4">
                  <c:v>4047.4308300395201</c:v>
                </c:pt>
                <c:pt idx="5">
                  <c:v>4434.1801385681201</c:v>
                </c:pt>
                <c:pt idx="6">
                  <c:v>4457.9886808881101</c:v>
                </c:pt>
                <c:pt idx="7">
                  <c:v>4088.1507505589202</c:v>
                </c:pt>
                <c:pt idx="8">
                  <c:v>4415.0617993676296</c:v>
                </c:pt>
                <c:pt idx="9">
                  <c:v>4392.1568627450897</c:v>
                </c:pt>
                <c:pt idx="10">
                  <c:v>4149.10858995137</c:v>
                </c:pt>
                <c:pt idx="11">
                  <c:v>4374.4066831213204</c:v>
                </c:pt>
                <c:pt idx="12">
                  <c:v>4365.62073669849</c:v>
                </c:pt>
                <c:pt idx="13">
                  <c:v>4336.9782843061703</c:v>
                </c:pt>
                <c:pt idx="14">
                  <c:v>4398.6254295532599</c:v>
                </c:pt>
                <c:pt idx="15">
                  <c:v>4317.5921120913299</c:v>
                </c:pt>
                <c:pt idx="16">
                  <c:v>4183.9831893532501</c:v>
                </c:pt>
                <c:pt idx="17">
                  <c:v>4342.4177315390598</c:v>
                </c:pt>
                <c:pt idx="18">
                  <c:v>4308.2373782107998</c:v>
                </c:pt>
                <c:pt idx="19">
                  <c:v>4276.7295597484199</c:v>
                </c:pt>
                <c:pt idx="20">
                  <c:v>4319.5091466878703</c:v>
                </c:pt>
                <c:pt idx="21">
                  <c:v>4310.6236845020403</c:v>
                </c:pt>
                <c:pt idx="22">
                  <c:v>4119.7296427421898</c:v>
                </c:pt>
                <c:pt idx="23">
                  <c:v>4302.9366306027796</c:v>
                </c:pt>
                <c:pt idx="24">
                  <c:v>4304.3478260869497</c:v>
                </c:pt>
                <c:pt idx="25">
                  <c:v>4244.8979591836696</c:v>
                </c:pt>
                <c:pt idx="26">
                  <c:v>4256.7342866644503</c:v>
                </c:pt>
                <c:pt idx="27">
                  <c:v>4314.12200876306</c:v>
                </c:pt>
                <c:pt idx="28">
                  <c:v>4344.1543700340499</c:v>
                </c:pt>
                <c:pt idx="29">
                  <c:v>4286.8741542625103</c:v>
                </c:pt>
                <c:pt idx="30">
                  <c:v>4323.0327398047002</c:v>
                </c:pt>
                <c:pt idx="31">
                  <c:v>4276.4976958525303</c:v>
                </c:pt>
                <c:pt idx="32">
                  <c:v>0</c:v>
                </c:pt>
                <c:pt idx="33">
                  <c:v>4291.4389799635701</c:v>
                </c:pt>
                <c:pt idx="34">
                  <c:v>4308.2373782107998</c:v>
                </c:pt>
                <c:pt idx="35">
                  <c:v>4209.9667774086302</c:v>
                </c:pt>
                <c:pt idx="36">
                  <c:v>4233.4630350194502</c:v>
                </c:pt>
                <c:pt idx="37">
                  <c:v>4254.7486033519499</c:v>
                </c:pt>
                <c:pt idx="38">
                  <c:v>4290.5027932960902</c:v>
                </c:pt>
                <c:pt idx="39">
                  <c:v>4267.6278441090299</c:v>
                </c:pt>
                <c:pt idx="40">
                  <c:v>4226.8086030849399</c:v>
                </c:pt>
                <c:pt idx="41">
                  <c:v>0</c:v>
                </c:pt>
                <c:pt idx="42">
                  <c:v>4247.3177745824496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622-4293-B801-7B4E05B6C909}"/>
            </c:ext>
          </c:extLst>
        </c:ser>
        <c:ser>
          <c:idx val="4"/>
          <c:order val="1"/>
          <c:tx>
            <c:strRef>
              <c:f>complex!$C$1</c:f>
              <c:strCache>
                <c:ptCount val="1"/>
                <c:pt idx="0">
                  <c:v>resnet18-c</c:v>
                </c:pt>
              </c:strCache>
            </c:strRef>
          </c:tx>
          <c:xVal>
            <c:numRef>
              <c:f>complex!$A$2:$A$47</c:f>
              <c:numCache>
                <c:formatCode>General</c:formatCode>
                <c:ptCount val="46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192</c:v>
                </c:pt>
                <c:pt idx="6">
                  <c:v>256</c:v>
                </c:pt>
                <c:pt idx="7">
                  <c:v>320</c:v>
                </c:pt>
                <c:pt idx="8">
                  <c:v>384</c:v>
                </c:pt>
                <c:pt idx="9">
                  <c:v>448</c:v>
                </c:pt>
                <c:pt idx="10">
                  <c:v>512</c:v>
                </c:pt>
                <c:pt idx="11">
                  <c:v>576</c:v>
                </c:pt>
                <c:pt idx="12">
                  <c:v>640</c:v>
                </c:pt>
                <c:pt idx="13">
                  <c:v>704</c:v>
                </c:pt>
                <c:pt idx="14">
                  <c:v>768</c:v>
                </c:pt>
                <c:pt idx="15">
                  <c:v>832</c:v>
                </c:pt>
                <c:pt idx="16">
                  <c:v>896</c:v>
                </c:pt>
                <c:pt idx="17">
                  <c:v>960</c:v>
                </c:pt>
                <c:pt idx="18">
                  <c:v>1024</c:v>
                </c:pt>
                <c:pt idx="19">
                  <c:v>1088</c:v>
                </c:pt>
                <c:pt idx="20">
                  <c:v>1152</c:v>
                </c:pt>
                <c:pt idx="21">
                  <c:v>1216</c:v>
                </c:pt>
                <c:pt idx="22">
                  <c:v>1280</c:v>
                </c:pt>
                <c:pt idx="23">
                  <c:v>1344</c:v>
                </c:pt>
                <c:pt idx="24">
                  <c:v>1408</c:v>
                </c:pt>
                <c:pt idx="25">
                  <c:v>1472</c:v>
                </c:pt>
                <c:pt idx="26">
                  <c:v>1536</c:v>
                </c:pt>
                <c:pt idx="27">
                  <c:v>1600</c:v>
                </c:pt>
                <c:pt idx="28">
                  <c:v>1664</c:v>
                </c:pt>
                <c:pt idx="29">
                  <c:v>1728</c:v>
                </c:pt>
                <c:pt idx="30">
                  <c:v>1792</c:v>
                </c:pt>
                <c:pt idx="31">
                  <c:v>1856</c:v>
                </c:pt>
                <c:pt idx="32">
                  <c:v>1920</c:v>
                </c:pt>
                <c:pt idx="33">
                  <c:v>1984</c:v>
                </c:pt>
                <c:pt idx="34">
                  <c:v>2048</c:v>
                </c:pt>
                <c:pt idx="35">
                  <c:v>2112</c:v>
                </c:pt>
                <c:pt idx="36">
                  <c:v>2176</c:v>
                </c:pt>
                <c:pt idx="37">
                  <c:v>2240</c:v>
                </c:pt>
                <c:pt idx="38">
                  <c:v>2304</c:v>
                </c:pt>
                <c:pt idx="39">
                  <c:v>2368</c:v>
                </c:pt>
                <c:pt idx="40">
                  <c:v>2432</c:v>
                </c:pt>
                <c:pt idx="41">
                  <c:v>2496</c:v>
                </c:pt>
                <c:pt idx="42">
                  <c:v>2560</c:v>
                </c:pt>
                <c:pt idx="43">
                  <c:v>2624</c:v>
                </c:pt>
                <c:pt idx="44">
                  <c:v>2688</c:v>
                </c:pt>
                <c:pt idx="45">
                  <c:v>2752</c:v>
                </c:pt>
              </c:numCache>
            </c:numRef>
          </c:xVal>
          <c:yVal>
            <c:numRef>
              <c:f>complex!$C$2:$C$47</c:f>
              <c:numCache>
                <c:formatCode>General</c:formatCode>
                <c:ptCount val="46"/>
                <c:pt idx="0">
                  <c:v>461.53846153846098</c:v>
                </c:pt>
                <c:pt idx="1">
                  <c:v>792.07920792079199</c:v>
                </c:pt>
                <c:pt idx="2">
                  <c:v>1304.3478260869499</c:v>
                </c:pt>
                <c:pt idx="3">
                  <c:v>1696.1130742049399</c:v>
                </c:pt>
                <c:pt idx="4">
                  <c:v>2038.2165605095499</c:v>
                </c:pt>
                <c:pt idx="5">
                  <c:v>2170.30896759608</c:v>
                </c:pt>
                <c:pt idx="6">
                  <c:v>2210.7081174438599</c:v>
                </c:pt>
                <c:pt idx="7">
                  <c:v>2234.6368715083699</c:v>
                </c:pt>
                <c:pt idx="8">
                  <c:v>2189.28164196123</c:v>
                </c:pt>
                <c:pt idx="9">
                  <c:v>2199.6726677577699</c:v>
                </c:pt>
                <c:pt idx="10">
                  <c:v>2154.8821548821502</c:v>
                </c:pt>
                <c:pt idx="11">
                  <c:v>2116.60950514453</c:v>
                </c:pt>
                <c:pt idx="12">
                  <c:v>2094.6977962033602</c:v>
                </c:pt>
                <c:pt idx="13">
                  <c:v>2100.2386634844802</c:v>
                </c:pt>
                <c:pt idx="14">
                  <c:v>2087.7129394708199</c:v>
                </c:pt>
                <c:pt idx="15">
                  <c:v>2126.7893660531599</c:v>
                </c:pt>
                <c:pt idx="16">
                  <c:v>2063.2483880871901</c:v>
                </c:pt>
                <c:pt idx="17">
                  <c:v>2071.9424460431601</c:v>
                </c:pt>
                <c:pt idx="18">
                  <c:v>1768.56649395509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622-4293-B801-7B4E05B6C909}"/>
            </c:ext>
          </c:extLst>
        </c:ser>
        <c:ser>
          <c:idx val="5"/>
          <c:order val="2"/>
          <c:tx>
            <c:strRef>
              <c:f>complex!$D$1</c:f>
              <c:strCache>
                <c:ptCount val="1"/>
                <c:pt idx="0">
                  <c:v>resnet50-c</c:v>
                </c:pt>
              </c:strCache>
            </c:strRef>
          </c:tx>
          <c:xVal>
            <c:numRef>
              <c:f>complex!$A$2:$A$47</c:f>
              <c:numCache>
                <c:formatCode>General</c:formatCode>
                <c:ptCount val="46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192</c:v>
                </c:pt>
                <c:pt idx="6">
                  <c:v>256</c:v>
                </c:pt>
                <c:pt idx="7">
                  <c:v>320</c:v>
                </c:pt>
                <c:pt idx="8">
                  <c:v>384</c:v>
                </c:pt>
                <c:pt idx="9">
                  <c:v>448</c:v>
                </c:pt>
                <c:pt idx="10">
                  <c:v>512</c:v>
                </c:pt>
                <c:pt idx="11">
                  <c:v>576</c:v>
                </c:pt>
                <c:pt idx="12">
                  <c:v>640</c:v>
                </c:pt>
                <c:pt idx="13">
                  <c:v>704</c:v>
                </c:pt>
                <c:pt idx="14">
                  <c:v>768</c:v>
                </c:pt>
                <c:pt idx="15">
                  <c:v>832</c:v>
                </c:pt>
                <c:pt idx="16">
                  <c:v>896</c:v>
                </c:pt>
                <c:pt idx="17">
                  <c:v>960</c:v>
                </c:pt>
                <c:pt idx="18">
                  <c:v>1024</c:v>
                </c:pt>
                <c:pt idx="19">
                  <c:v>1088</c:v>
                </c:pt>
                <c:pt idx="20">
                  <c:v>1152</c:v>
                </c:pt>
                <c:pt idx="21">
                  <c:v>1216</c:v>
                </c:pt>
                <c:pt idx="22">
                  <c:v>1280</c:v>
                </c:pt>
                <c:pt idx="23">
                  <c:v>1344</c:v>
                </c:pt>
                <c:pt idx="24">
                  <c:v>1408</c:v>
                </c:pt>
                <c:pt idx="25">
                  <c:v>1472</c:v>
                </c:pt>
                <c:pt idx="26">
                  <c:v>1536</c:v>
                </c:pt>
                <c:pt idx="27">
                  <c:v>1600</c:v>
                </c:pt>
                <c:pt idx="28">
                  <c:v>1664</c:v>
                </c:pt>
                <c:pt idx="29">
                  <c:v>1728</c:v>
                </c:pt>
                <c:pt idx="30">
                  <c:v>1792</c:v>
                </c:pt>
                <c:pt idx="31">
                  <c:v>1856</c:v>
                </c:pt>
                <c:pt idx="32">
                  <c:v>1920</c:v>
                </c:pt>
                <c:pt idx="33">
                  <c:v>1984</c:v>
                </c:pt>
                <c:pt idx="34">
                  <c:v>2048</c:v>
                </c:pt>
                <c:pt idx="35">
                  <c:v>2112</c:v>
                </c:pt>
                <c:pt idx="36">
                  <c:v>2176</c:v>
                </c:pt>
                <c:pt idx="37">
                  <c:v>2240</c:v>
                </c:pt>
                <c:pt idx="38">
                  <c:v>2304</c:v>
                </c:pt>
                <c:pt idx="39">
                  <c:v>2368</c:v>
                </c:pt>
                <c:pt idx="40">
                  <c:v>2432</c:v>
                </c:pt>
                <c:pt idx="41">
                  <c:v>2496</c:v>
                </c:pt>
                <c:pt idx="42">
                  <c:v>2560</c:v>
                </c:pt>
                <c:pt idx="43">
                  <c:v>2624</c:v>
                </c:pt>
                <c:pt idx="44">
                  <c:v>2688</c:v>
                </c:pt>
                <c:pt idx="45">
                  <c:v>2752</c:v>
                </c:pt>
              </c:numCache>
            </c:numRef>
          </c:xVal>
          <c:yVal>
            <c:numRef>
              <c:f>complex!$D$2:$D$47</c:f>
              <c:numCache>
                <c:formatCode>General</c:formatCode>
                <c:ptCount val="46"/>
                <c:pt idx="0">
                  <c:v>209.79020979020899</c:v>
                </c:pt>
                <c:pt idx="1">
                  <c:v>353.46097201767299</c:v>
                </c:pt>
                <c:pt idx="2">
                  <c:v>538.11659192825095</c:v>
                </c:pt>
                <c:pt idx="3">
                  <c:v>686.20443173695503</c:v>
                </c:pt>
                <c:pt idx="4">
                  <c:v>741.02663064453805</c:v>
                </c:pt>
                <c:pt idx="5">
                  <c:v>759.89445910290203</c:v>
                </c:pt>
                <c:pt idx="6">
                  <c:v>770.00200521355498</c:v>
                </c:pt>
                <c:pt idx="7">
                  <c:v>774.94349370358395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622-4293-B801-7B4E05B6C909}"/>
            </c:ext>
          </c:extLst>
        </c:ser>
        <c:ser>
          <c:idx val="0"/>
          <c:order val="3"/>
          <c:tx>
            <c:strRef>
              <c:f>simple!$B$1</c:f>
              <c:strCache>
                <c:ptCount val="1"/>
                <c:pt idx="0">
                  <c:v>alexnet-s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simple!$A$2:$A$42</c:f>
              <c:numCache>
                <c:formatCode>General</c:formatCode>
                <c:ptCount val="41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192</c:v>
                </c:pt>
                <c:pt idx="6">
                  <c:v>256</c:v>
                </c:pt>
                <c:pt idx="7">
                  <c:v>320</c:v>
                </c:pt>
                <c:pt idx="8">
                  <c:v>384</c:v>
                </c:pt>
                <c:pt idx="9">
                  <c:v>448</c:v>
                </c:pt>
                <c:pt idx="10">
                  <c:v>512</c:v>
                </c:pt>
                <c:pt idx="11">
                  <c:v>576</c:v>
                </c:pt>
                <c:pt idx="12">
                  <c:v>640</c:v>
                </c:pt>
                <c:pt idx="13">
                  <c:v>704</c:v>
                </c:pt>
                <c:pt idx="14">
                  <c:v>768</c:v>
                </c:pt>
                <c:pt idx="15">
                  <c:v>832</c:v>
                </c:pt>
                <c:pt idx="16">
                  <c:v>896</c:v>
                </c:pt>
                <c:pt idx="17">
                  <c:v>960</c:v>
                </c:pt>
                <c:pt idx="18">
                  <c:v>1024</c:v>
                </c:pt>
                <c:pt idx="19">
                  <c:v>1088</c:v>
                </c:pt>
                <c:pt idx="20">
                  <c:v>1152</c:v>
                </c:pt>
                <c:pt idx="21">
                  <c:v>1216</c:v>
                </c:pt>
                <c:pt idx="22">
                  <c:v>1280</c:v>
                </c:pt>
                <c:pt idx="23">
                  <c:v>1344</c:v>
                </c:pt>
                <c:pt idx="24">
                  <c:v>1408</c:v>
                </c:pt>
                <c:pt idx="25">
                  <c:v>1472</c:v>
                </c:pt>
                <c:pt idx="26">
                  <c:v>1536</c:v>
                </c:pt>
                <c:pt idx="27">
                  <c:v>1600</c:v>
                </c:pt>
                <c:pt idx="28">
                  <c:v>1664</c:v>
                </c:pt>
                <c:pt idx="29">
                  <c:v>1728</c:v>
                </c:pt>
                <c:pt idx="30">
                  <c:v>1792</c:v>
                </c:pt>
                <c:pt idx="31">
                  <c:v>1856</c:v>
                </c:pt>
                <c:pt idx="32">
                  <c:v>1920</c:v>
                </c:pt>
                <c:pt idx="33">
                  <c:v>1984</c:v>
                </c:pt>
                <c:pt idx="34">
                  <c:v>2048</c:v>
                </c:pt>
                <c:pt idx="35">
                  <c:v>2112</c:v>
                </c:pt>
                <c:pt idx="36">
                  <c:v>2176</c:v>
                </c:pt>
                <c:pt idx="37">
                  <c:v>2240</c:v>
                </c:pt>
                <c:pt idx="38">
                  <c:v>2304</c:v>
                </c:pt>
                <c:pt idx="39">
                  <c:v>2368</c:v>
                </c:pt>
                <c:pt idx="40">
                  <c:v>2432</c:v>
                </c:pt>
              </c:numCache>
            </c:numRef>
          </c:xVal>
          <c:yVal>
            <c:numRef>
              <c:f>simple!$B$2:$B$42</c:f>
              <c:numCache>
                <c:formatCode>General</c:formatCode>
                <c:ptCount val="41"/>
                <c:pt idx="0">
                  <c:v>727.27272727272702</c:v>
                </c:pt>
                <c:pt idx="1">
                  <c:v>1348.3146067415701</c:v>
                </c:pt>
                <c:pt idx="2">
                  <c:v>2274.8815165876699</c:v>
                </c:pt>
                <c:pt idx="3">
                  <c:v>3232.3232323232301</c:v>
                </c:pt>
                <c:pt idx="4">
                  <c:v>4324.3243243243196</c:v>
                </c:pt>
                <c:pt idx="5">
                  <c:v>4492.9797191887601</c:v>
                </c:pt>
                <c:pt idx="6">
                  <c:v>4000</c:v>
                </c:pt>
                <c:pt idx="7">
                  <c:v>4403.6697247706397</c:v>
                </c:pt>
                <c:pt idx="8">
                  <c:v>4410.4134762634003</c:v>
                </c:pt>
                <c:pt idx="9">
                  <c:v>4497.9919678714796</c:v>
                </c:pt>
                <c:pt idx="10">
                  <c:v>4423.96313364055</c:v>
                </c:pt>
                <c:pt idx="11">
                  <c:v>4446.7318579516204</c:v>
                </c:pt>
                <c:pt idx="12">
                  <c:v>4395.6043956043904</c:v>
                </c:pt>
                <c:pt idx="13">
                  <c:v>4427.6729559748401</c:v>
                </c:pt>
                <c:pt idx="14">
                  <c:v>4405.3537284894801</c:v>
                </c:pt>
                <c:pt idx="15">
                  <c:v>4389.7291593387199</c:v>
                </c:pt>
                <c:pt idx="16">
                  <c:v>4392.1568627450897</c:v>
                </c:pt>
                <c:pt idx="17">
                  <c:v>4371.5846994535495</c:v>
                </c:pt>
                <c:pt idx="18">
                  <c:v>4397.3661608932098</c:v>
                </c:pt>
                <c:pt idx="19">
                  <c:v>4451.7184942716804</c:v>
                </c:pt>
                <c:pt idx="20">
                  <c:v>4388.0142204164504</c:v>
                </c:pt>
                <c:pt idx="21">
                  <c:v>4420.7464857004297</c:v>
                </c:pt>
                <c:pt idx="22">
                  <c:v>4419.8895027624303</c:v>
                </c:pt>
                <c:pt idx="23">
                  <c:v>4393.1139681847899</c:v>
                </c:pt>
                <c:pt idx="24">
                  <c:v>4364.5381277123297</c:v>
                </c:pt>
                <c:pt idx="25">
                  <c:v>4384.4320889594901</c:v>
                </c:pt>
                <c:pt idx="26">
                  <c:v>4415.4848600996502</c:v>
                </c:pt>
                <c:pt idx="27">
                  <c:v>4321.2099387828503</c:v>
                </c:pt>
                <c:pt idx="28">
                  <c:v>4378.9473684210498</c:v>
                </c:pt>
                <c:pt idx="29">
                  <c:v>4389.5004233700201</c:v>
                </c:pt>
                <c:pt idx="30">
                  <c:v>4386.4229765012997</c:v>
                </c:pt>
                <c:pt idx="31">
                  <c:v>4360.2192638997603</c:v>
                </c:pt>
                <c:pt idx="32">
                  <c:v>4016.17626551387</c:v>
                </c:pt>
                <c:pt idx="33">
                  <c:v>4327.4683728369901</c:v>
                </c:pt>
                <c:pt idx="34">
                  <c:v>4363.6363636363603</c:v>
                </c:pt>
                <c:pt idx="35">
                  <c:v>4353.4423526178298</c:v>
                </c:pt>
                <c:pt idx="36">
                  <c:v>0</c:v>
                </c:pt>
                <c:pt idx="37">
                  <c:v>4275.3530983585697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F622-4293-B801-7B4E05B6C909}"/>
            </c:ext>
          </c:extLst>
        </c:ser>
        <c:ser>
          <c:idx val="1"/>
          <c:order val="4"/>
          <c:tx>
            <c:strRef>
              <c:f>simple!$C$1</c:f>
              <c:strCache>
                <c:ptCount val="1"/>
                <c:pt idx="0">
                  <c:v>resnet18-s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simple!$A$2:$A$42</c:f>
              <c:numCache>
                <c:formatCode>General</c:formatCode>
                <c:ptCount val="41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192</c:v>
                </c:pt>
                <c:pt idx="6">
                  <c:v>256</c:v>
                </c:pt>
                <c:pt idx="7">
                  <c:v>320</c:v>
                </c:pt>
                <c:pt idx="8">
                  <c:v>384</c:v>
                </c:pt>
                <c:pt idx="9">
                  <c:v>448</c:v>
                </c:pt>
                <c:pt idx="10">
                  <c:v>512</c:v>
                </c:pt>
                <c:pt idx="11">
                  <c:v>576</c:v>
                </c:pt>
                <c:pt idx="12">
                  <c:v>640</c:v>
                </c:pt>
                <c:pt idx="13">
                  <c:v>704</c:v>
                </c:pt>
                <c:pt idx="14">
                  <c:v>768</c:v>
                </c:pt>
                <c:pt idx="15">
                  <c:v>832</c:v>
                </c:pt>
                <c:pt idx="16">
                  <c:v>896</c:v>
                </c:pt>
                <c:pt idx="17">
                  <c:v>960</c:v>
                </c:pt>
                <c:pt idx="18">
                  <c:v>1024</c:v>
                </c:pt>
                <c:pt idx="19">
                  <c:v>1088</c:v>
                </c:pt>
                <c:pt idx="20">
                  <c:v>1152</c:v>
                </c:pt>
                <c:pt idx="21">
                  <c:v>1216</c:v>
                </c:pt>
                <c:pt idx="22">
                  <c:v>1280</c:v>
                </c:pt>
                <c:pt idx="23">
                  <c:v>1344</c:v>
                </c:pt>
                <c:pt idx="24">
                  <c:v>1408</c:v>
                </c:pt>
                <c:pt idx="25">
                  <c:v>1472</c:v>
                </c:pt>
                <c:pt idx="26">
                  <c:v>1536</c:v>
                </c:pt>
                <c:pt idx="27">
                  <c:v>1600</c:v>
                </c:pt>
                <c:pt idx="28">
                  <c:v>1664</c:v>
                </c:pt>
                <c:pt idx="29">
                  <c:v>1728</c:v>
                </c:pt>
                <c:pt idx="30">
                  <c:v>1792</c:v>
                </c:pt>
                <c:pt idx="31">
                  <c:v>1856</c:v>
                </c:pt>
                <c:pt idx="32">
                  <c:v>1920</c:v>
                </c:pt>
                <c:pt idx="33">
                  <c:v>1984</c:v>
                </c:pt>
                <c:pt idx="34">
                  <c:v>2048</c:v>
                </c:pt>
                <c:pt idx="35">
                  <c:v>2112</c:v>
                </c:pt>
                <c:pt idx="36">
                  <c:v>2176</c:v>
                </c:pt>
                <c:pt idx="37">
                  <c:v>2240</c:v>
                </c:pt>
                <c:pt idx="38">
                  <c:v>2304</c:v>
                </c:pt>
                <c:pt idx="39">
                  <c:v>2368</c:v>
                </c:pt>
                <c:pt idx="40">
                  <c:v>2432</c:v>
                </c:pt>
              </c:numCache>
            </c:numRef>
          </c:xVal>
          <c:yVal>
            <c:numRef>
              <c:f>simple!$C$2:$C$42</c:f>
              <c:numCache>
                <c:formatCode>General</c:formatCode>
                <c:ptCount val="41"/>
                <c:pt idx="0">
                  <c:v>469.48356807511698</c:v>
                </c:pt>
                <c:pt idx="1">
                  <c:v>820.51282051281999</c:v>
                </c:pt>
                <c:pt idx="2">
                  <c:v>1323.40777502067</c:v>
                </c:pt>
                <c:pt idx="3">
                  <c:v>1740.0761283306099</c:v>
                </c:pt>
                <c:pt idx="4">
                  <c:v>2061.8556701030898</c:v>
                </c:pt>
                <c:pt idx="5">
                  <c:v>2245.6140350877099</c:v>
                </c:pt>
                <c:pt idx="6">
                  <c:v>2225.3129346314299</c:v>
                </c:pt>
                <c:pt idx="7">
                  <c:v>2264.0441488608999</c:v>
                </c:pt>
                <c:pt idx="8">
                  <c:v>2213.0013831258598</c:v>
                </c:pt>
                <c:pt idx="9">
                  <c:v>2183.6615324624599</c:v>
                </c:pt>
                <c:pt idx="10">
                  <c:v>2165.8206429779998</c:v>
                </c:pt>
                <c:pt idx="11">
                  <c:v>2125.1475796930299</c:v>
                </c:pt>
                <c:pt idx="12">
                  <c:v>2135.6113187399801</c:v>
                </c:pt>
                <c:pt idx="13">
                  <c:v>2129.71926427879</c:v>
                </c:pt>
                <c:pt idx="14">
                  <c:v>2123.0718195388899</c:v>
                </c:pt>
                <c:pt idx="15">
                  <c:v>2126.5766516641602</c:v>
                </c:pt>
                <c:pt idx="16">
                  <c:v>2098.2463783901499</c:v>
                </c:pt>
                <c:pt idx="17">
                  <c:v>2010.78703461276</c:v>
                </c:pt>
                <c:pt idx="18">
                  <c:v>1909.88514773731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F622-4293-B801-7B4E05B6C909}"/>
            </c:ext>
          </c:extLst>
        </c:ser>
        <c:ser>
          <c:idx val="2"/>
          <c:order val="5"/>
          <c:tx>
            <c:strRef>
              <c:f>simple!$D$1</c:f>
              <c:strCache>
                <c:ptCount val="1"/>
                <c:pt idx="0">
                  <c:v>resnet50-s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simple!$A$2:$A$42</c:f>
              <c:numCache>
                <c:formatCode>General</c:formatCode>
                <c:ptCount val="41"/>
                <c:pt idx="0">
                  <c:v>8</c:v>
                </c:pt>
                <c:pt idx="1">
                  <c:v>16</c:v>
                </c:pt>
                <c:pt idx="2">
                  <c:v>32</c:v>
                </c:pt>
                <c:pt idx="3">
                  <c:v>64</c:v>
                </c:pt>
                <c:pt idx="4">
                  <c:v>128</c:v>
                </c:pt>
                <c:pt idx="5">
                  <c:v>192</c:v>
                </c:pt>
                <c:pt idx="6">
                  <c:v>256</c:v>
                </c:pt>
                <c:pt idx="7">
                  <c:v>320</c:v>
                </c:pt>
                <c:pt idx="8">
                  <c:v>384</c:v>
                </c:pt>
                <c:pt idx="9">
                  <c:v>448</c:v>
                </c:pt>
                <c:pt idx="10">
                  <c:v>512</c:v>
                </c:pt>
                <c:pt idx="11">
                  <c:v>576</c:v>
                </c:pt>
                <c:pt idx="12">
                  <c:v>640</c:v>
                </c:pt>
                <c:pt idx="13">
                  <c:v>704</c:v>
                </c:pt>
                <c:pt idx="14">
                  <c:v>768</c:v>
                </c:pt>
                <c:pt idx="15">
                  <c:v>832</c:v>
                </c:pt>
                <c:pt idx="16">
                  <c:v>896</c:v>
                </c:pt>
                <c:pt idx="17">
                  <c:v>960</c:v>
                </c:pt>
                <c:pt idx="18">
                  <c:v>1024</c:v>
                </c:pt>
                <c:pt idx="19">
                  <c:v>1088</c:v>
                </c:pt>
                <c:pt idx="20">
                  <c:v>1152</c:v>
                </c:pt>
                <c:pt idx="21">
                  <c:v>1216</c:v>
                </c:pt>
                <c:pt idx="22">
                  <c:v>1280</c:v>
                </c:pt>
                <c:pt idx="23">
                  <c:v>1344</c:v>
                </c:pt>
                <c:pt idx="24">
                  <c:v>1408</c:v>
                </c:pt>
                <c:pt idx="25">
                  <c:v>1472</c:v>
                </c:pt>
                <c:pt idx="26">
                  <c:v>1536</c:v>
                </c:pt>
                <c:pt idx="27">
                  <c:v>1600</c:v>
                </c:pt>
                <c:pt idx="28">
                  <c:v>1664</c:v>
                </c:pt>
                <c:pt idx="29">
                  <c:v>1728</c:v>
                </c:pt>
                <c:pt idx="30">
                  <c:v>1792</c:v>
                </c:pt>
                <c:pt idx="31">
                  <c:v>1856</c:v>
                </c:pt>
                <c:pt idx="32">
                  <c:v>1920</c:v>
                </c:pt>
                <c:pt idx="33">
                  <c:v>1984</c:v>
                </c:pt>
                <c:pt idx="34">
                  <c:v>2048</c:v>
                </c:pt>
                <c:pt idx="35">
                  <c:v>2112</c:v>
                </c:pt>
                <c:pt idx="36">
                  <c:v>2176</c:v>
                </c:pt>
                <c:pt idx="37">
                  <c:v>2240</c:v>
                </c:pt>
                <c:pt idx="38">
                  <c:v>2304</c:v>
                </c:pt>
                <c:pt idx="39">
                  <c:v>2368</c:v>
                </c:pt>
                <c:pt idx="40">
                  <c:v>2432</c:v>
                </c:pt>
              </c:numCache>
            </c:numRef>
          </c:xVal>
          <c:yVal>
            <c:numRef>
              <c:f>simple!$D$2:$D$42</c:f>
              <c:numCache>
                <c:formatCode>General</c:formatCode>
                <c:ptCount val="41"/>
                <c:pt idx="0">
                  <c:v>202.702702702702</c:v>
                </c:pt>
                <c:pt idx="1">
                  <c:v>354.50516986705998</c:v>
                </c:pt>
                <c:pt idx="2">
                  <c:v>536.31284916201105</c:v>
                </c:pt>
                <c:pt idx="3">
                  <c:v>682.30277185500995</c:v>
                </c:pt>
                <c:pt idx="4">
                  <c:v>741.88562596599604</c:v>
                </c:pt>
                <c:pt idx="5">
                  <c:v>767.795254598773</c:v>
                </c:pt>
                <c:pt idx="6">
                  <c:v>778.58880778588798</c:v>
                </c:pt>
                <c:pt idx="7">
                  <c:v>781.88630070043905</c:v>
                </c:pt>
                <c:pt idx="8">
                  <c:v>0</c:v>
                </c:pt>
                <c:pt idx="9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F622-4293-B801-7B4E05B6C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28919311"/>
        <c:axId val="1928915151"/>
      </c:scatterChart>
      <c:valAx>
        <c:axId val="19289193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400"/>
                  <a:t>batch</a:t>
                </a:r>
                <a:r>
                  <a:rPr lang="en-US" altLang="zh-CN" sz="1400" baseline="0"/>
                  <a:t> size</a:t>
                </a:r>
                <a:endParaRPr lang="zh-CN" altLang="en-US" sz="1400"/>
              </a:p>
            </c:rich>
          </c:tx>
          <c:layout>
            <c:manualLayout>
              <c:xMode val="edge"/>
              <c:yMode val="edge"/>
              <c:x val="0.88427282976324695"/>
              <c:y val="0.7113749112370474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928915151"/>
        <c:crosses val="autoZero"/>
        <c:crossBetween val="midCat"/>
      </c:valAx>
      <c:valAx>
        <c:axId val="1928915151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400"/>
                  <a:t>bandwidth (image/s)</a:t>
                </a:r>
                <a:endParaRPr lang="zh-CN" altLang="en-US" sz="1400"/>
              </a:p>
            </c:rich>
          </c:tx>
          <c:layout>
            <c:manualLayout>
              <c:xMode val="edge"/>
              <c:yMode val="edge"/>
              <c:x val="1.7543859649122806E-2"/>
              <c:y val="1.9569217548874012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928919311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6.9298245614035095E-2"/>
          <c:y val="0.8799430463348944"/>
          <c:w val="0.9"/>
          <c:h val="8.10737180984049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937" cy="3403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0796" y="0"/>
            <a:ext cx="4301937" cy="3403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62300-1FE7-4FAC-83B0-D7A4CADAEAA1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7357"/>
            <a:ext cx="4301937" cy="3403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0796" y="6457357"/>
            <a:ext cx="4301937" cy="3403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4D52A-61AB-4812-969F-BE0056F03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28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1899" y="0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990F5-43F9-40AD-9E69-A5743A253161}" type="datetimeFigureOut">
              <a:rPr lang="zh-CN" altLang="en-US" smtClean="0"/>
              <a:t>2020/04/10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849313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506" y="3271382"/>
            <a:ext cx="794004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1899" y="6456613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0FDD1-5445-47D8-99AF-E17C10F84B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828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541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单卡上，小</a:t>
            </a:r>
            <a:r>
              <a:rPr lang="en-US" altLang="zh-CN" dirty="0"/>
              <a:t>batch size </a:t>
            </a:r>
            <a:r>
              <a:rPr lang="zh-CN" altLang="en-US" dirty="0"/>
              <a:t>有一个扩展性的问题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233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zh-CN" alt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更新频率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arenBoth"/>
            </a:pPr>
            <a:r>
              <a:rPr lang="zh-CN" alt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小的</a:t>
            </a:r>
            <a:r>
              <a:rPr lang="en-US" altLang="zh-CN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batch size </a:t>
            </a:r>
            <a:r>
              <a:rPr lang="zh-CN" alt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可以更容易找到一个更优解，使得收敛更快。</a:t>
            </a:r>
            <a:endParaRPr lang="en-US" altLang="zh-CN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303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dirty="0"/>
              <a:t>Adjust</a:t>
            </a:r>
            <a:r>
              <a:rPr lang="en-US" altLang="zh-CN" baseline="0" dirty="0"/>
              <a:t> </a:t>
            </a:r>
            <a:r>
              <a:rPr lang="en-US" altLang="zh-CN" dirty="0"/>
              <a:t>Learning rate and adjust</a:t>
            </a:r>
            <a:r>
              <a:rPr lang="en-US" altLang="zh-CN" baseline="0" dirty="0"/>
              <a:t> batch size runtime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CN" altLang="en-US" baseline="0" dirty="0"/>
              <a:t>解决扩展性问题</a:t>
            </a:r>
            <a:endParaRPr lang="en-US" altLang="zh-CN" baseline="0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818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Partial-Order</a:t>
            </a:r>
            <a:r>
              <a:rPr lang="en-US" altLang="zh-CN" baseline="0" dirty="0"/>
              <a:t> Restrictions (or short, PoR) Consistency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6552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Single model cannot fill a GPU</a:t>
            </a:r>
          </a:p>
          <a:p>
            <a:r>
              <a:rPr lang="en-US" altLang="zh-CN" dirty="0"/>
              <a:t>Use multiple models</a:t>
            </a:r>
          </a:p>
          <a:p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Sma</a:t>
            </a:r>
            <a:r>
              <a:rPr lang="en-US" altLang="zh-CN" dirty="0"/>
              <a:t>(</a:t>
            </a:r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SYNCHRONOUS MODEL AVERAGING</a:t>
            </a:r>
            <a:r>
              <a:rPr lang="en-US" altLang="zh-CN" dirty="0"/>
              <a:t>) and auto-tuner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214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SYNCHRONOUS MODEL AVERAGING</a:t>
            </a:r>
          </a:p>
          <a:p>
            <a:r>
              <a:rPr lang="en-US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Difference with </a:t>
            </a:r>
            <a:r>
              <a:rPr lang="en-US" altLang="zh-CN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sgd</a:t>
            </a:r>
            <a:endParaRPr lang="en-US" altLang="zh-CN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162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Meaning of 2 loop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C9384-92CF-4E40-A767-5B7DB8D1AA4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617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Why</a:t>
            </a:r>
          </a:p>
          <a:p>
            <a:r>
              <a:rPr lang="en-US" altLang="zh-CN" dirty="0"/>
              <a:t>How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287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Tune each GPU independently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6232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/>
              <a:t>(1) The </a:t>
            </a:r>
            <a:r>
              <a:rPr lang="en-US" altLang="zh-CN" sz="1200" b="1" dirty="0"/>
              <a:t>data pre-processors </a:t>
            </a:r>
            <a:r>
              <a:rPr lang="en-US" altLang="zh-CN" sz="1200" dirty="0"/>
              <a:t>generate batches.</a:t>
            </a:r>
          </a:p>
          <a:p>
            <a:endParaRPr lang="en-US" altLang="zh-CN" sz="1200" dirty="0"/>
          </a:p>
          <a:p>
            <a:r>
              <a:rPr lang="en-US" altLang="zh-CN" sz="1200" dirty="0"/>
              <a:t>(2) The </a:t>
            </a:r>
            <a:r>
              <a:rPr lang="en-US" altLang="zh-CN" sz="1200" b="1" dirty="0"/>
              <a:t>task manager </a:t>
            </a:r>
            <a:r>
              <a:rPr lang="en-US" altLang="zh-CN" sz="1200" dirty="0"/>
              <a:t>controls the pools of model replicas, input batches and learner streams.  Handles task completion events. </a:t>
            </a:r>
          </a:p>
          <a:p>
            <a:endParaRPr lang="en-US" altLang="zh-CN" sz="1200" dirty="0"/>
          </a:p>
          <a:p>
            <a:r>
              <a:rPr lang="en-US" altLang="zh-CN" sz="1200" dirty="0"/>
              <a:t>(3) The </a:t>
            </a:r>
            <a:r>
              <a:rPr lang="en-US" altLang="zh-CN" sz="1200" b="1" dirty="0"/>
              <a:t>task scheduler </a:t>
            </a:r>
            <a:r>
              <a:rPr lang="en-US" altLang="zh-CN" sz="1200" dirty="0"/>
              <a:t>assigns tasks to GPUs and triggers synchronization.</a:t>
            </a:r>
          </a:p>
          <a:p>
            <a:endParaRPr lang="en-US" altLang="zh-CN" sz="1200" dirty="0"/>
          </a:p>
          <a:p>
            <a:r>
              <a:rPr lang="en-US" altLang="zh-CN" sz="1200" dirty="0"/>
              <a:t>(4) The </a:t>
            </a:r>
            <a:r>
              <a:rPr lang="en-US" altLang="zh-CN" sz="1200" b="1" dirty="0"/>
              <a:t>auto-tuner </a:t>
            </a:r>
            <a:r>
              <a:rPr lang="en-US" altLang="zh-CN" sz="1200" dirty="0"/>
              <a:t>monitors the training throughput and controls number of learner.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C9384-92CF-4E40-A767-5B7DB8D1AA4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489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Partial-Order</a:t>
            </a:r>
            <a:r>
              <a:rPr lang="en-US" altLang="zh-CN" baseline="0" dirty="0"/>
              <a:t> Restrictions (or short, PoR) Consistency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5121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2 types of learner</a:t>
            </a:r>
          </a:p>
          <a:p>
            <a:r>
              <a:rPr lang="en-US" altLang="zh-CN" dirty="0"/>
              <a:t>2 types of communication mode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25882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Loops</a:t>
            </a:r>
          </a:p>
          <a:p>
            <a:r>
              <a:rPr lang="en-US" altLang="zh-CN" dirty="0"/>
              <a:t>Local/global sync</a:t>
            </a:r>
          </a:p>
          <a:p>
            <a:r>
              <a:rPr lang="en-US" altLang="zh-CN" dirty="0"/>
              <a:t>Overlap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C9384-92CF-4E40-A767-5B7DB8D1AA4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10071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Images </a:t>
            </a:r>
          </a:p>
          <a:p>
            <a:r>
              <a:rPr lang="en-US" altLang="zh-CN" dirty="0" err="1"/>
              <a:t>Tensorflow</a:t>
            </a:r>
            <a:r>
              <a:rPr lang="en-US" altLang="zh-CN" dirty="0"/>
              <a:t> uses </a:t>
            </a:r>
            <a:r>
              <a:rPr lang="en-US" altLang="zh-CN" dirty="0" err="1"/>
              <a:t>rr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04420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0:for example</a:t>
            </a:r>
          </a:p>
          <a:p>
            <a:r>
              <a:rPr lang="en-US" altLang="zh-CN" dirty="0"/>
              <a:t>1:learner task</a:t>
            </a:r>
          </a:p>
          <a:p>
            <a:r>
              <a:rPr lang="en-US" altLang="zh-CN" dirty="0"/>
              <a:t>2:global sync task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7091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Tasks submitted with multi threads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17240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Images use page 23 </a:t>
            </a:r>
          </a:p>
          <a:p>
            <a:r>
              <a:rPr lang="en-US" altLang="zh-CN" dirty="0"/>
              <a:t>Barrier</a:t>
            </a:r>
          </a:p>
          <a:p>
            <a:r>
              <a:rPr lang="en-US" altLang="zh-CN" dirty="0"/>
              <a:t>According to throughput</a:t>
            </a:r>
          </a:p>
          <a:p>
            <a:r>
              <a:rPr lang="en-US" altLang="zh-CN" dirty="0" err="1"/>
              <a:t>Timecost</a:t>
            </a:r>
            <a:r>
              <a:rPr lang="en-US" altLang="zh-CN" dirty="0"/>
              <a:t> (</a:t>
            </a:r>
            <a:r>
              <a:rPr lang="en-US" altLang="zh-CN" dirty="0" err="1"/>
              <a:t>ms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22147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Partial-Order</a:t>
            </a:r>
            <a:r>
              <a:rPr lang="en-US" altLang="zh-CN" baseline="0" dirty="0"/>
              <a:t> Restrictions (or short, PoR) Consistency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8976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Dataset and model size</a:t>
            </a:r>
            <a:r>
              <a:rPr lang="en-US" altLang="zh-CN" baseline="0" dirty="0"/>
              <a:t> problem?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5940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19073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309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Partial-Order</a:t>
            </a:r>
            <a:r>
              <a:rPr lang="en-US" altLang="zh-CN" baseline="0" dirty="0"/>
              <a:t> Restrictions (or short, PoR) Consistency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1572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Communication</a:t>
            </a:r>
            <a:r>
              <a:rPr lang="en-US" altLang="zh-CN" baseline="0" dirty="0"/>
              <a:t> and scheduling</a:t>
            </a:r>
          </a:p>
          <a:p>
            <a:r>
              <a:rPr lang="en-US" altLang="zh-CN" baseline="0" dirty="0" err="1"/>
              <a:t>LeNet</a:t>
            </a:r>
            <a:r>
              <a:rPr lang="en-US" altLang="zh-CN" baseline="0" dirty="0"/>
              <a:t> </a:t>
            </a:r>
            <a:r>
              <a:rPr lang="zh-CN" altLang="en-US" baseline="0" dirty="0"/>
              <a:t>的任务调度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0090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Each</a:t>
            </a:r>
            <a:r>
              <a:rPr lang="en-US" altLang="zh-CN" baseline="0" dirty="0"/>
              <a:t> replica batch size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9746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a.Communication</a:t>
            </a:r>
            <a:r>
              <a:rPr lang="en-US" altLang="zh-CN" baseline="0" dirty="0"/>
              <a:t> overhead</a:t>
            </a:r>
          </a:p>
          <a:p>
            <a:r>
              <a:rPr lang="en-US" altLang="zh-CN" baseline="0" dirty="0"/>
              <a:t>b.</a:t>
            </a:r>
            <a:r>
              <a:rPr lang="zh-CN" altLang="en-US" baseline="0" dirty="0"/>
              <a:t>解空间探索</a:t>
            </a:r>
            <a:endParaRPr lang="en-US" altLang="zh-CN" baseline="0" dirty="0"/>
          </a:p>
          <a:p>
            <a:r>
              <a:rPr lang="en-US" altLang="zh-CN" baseline="0" dirty="0"/>
              <a:t>c. </a:t>
            </a:r>
            <a:r>
              <a:rPr lang="zh-CN" altLang="en-US" baseline="0" dirty="0"/>
              <a:t>选择正确的</a:t>
            </a:r>
            <a:r>
              <a:rPr lang="en-US" altLang="zh-CN" baseline="0" dirty="0"/>
              <a:t>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5946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从实验角度，这个</a:t>
            </a:r>
            <a:r>
              <a:rPr lang="en-US" altLang="zh-CN" dirty="0"/>
              <a:t>auto-tuning</a:t>
            </a:r>
            <a:r>
              <a:rPr lang="en-US" altLang="zh-CN" baseline="0" dirty="0"/>
              <a:t> </a:t>
            </a:r>
            <a:r>
              <a:rPr lang="zh-CN" altLang="en-US" baseline="0" dirty="0"/>
              <a:t>算法是能够起到一定作用的。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61336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百分之二十到百分之二十七的同步开销。作者任务这个同步开销是高度优化，可以接受的</a:t>
            </a:r>
            <a:endParaRPr lang="en-US" altLang="zh-CN" dirty="0"/>
          </a:p>
          <a:p>
            <a:r>
              <a:rPr lang="en-US" altLang="zh-CN" dirty="0"/>
              <a:t>2.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6481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Partial-Order</a:t>
            </a:r>
            <a:r>
              <a:rPr lang="en-US" altLang="zh-CN" baseline="0" dirty="0"/>
              <a:t> Restrictions (or short, PoR) Consistency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4331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5023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146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169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088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828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Partial-Order</a:t>
            </a:r>
            <a:r>
              <a:rPr lang="en-US" altLang="zh-CN" baseline="0" dirty="0"/>
              <a:t> Restrictions (or short, PoR) Consistency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710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Gill Sans MT" panose="020B05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Apr 10, 2020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Reading Group of ADSL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704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Reading Group of ADSL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altLang="zh-CN"/>
              <a:t>Apr 10, 2020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558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Reading Group of ADSL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altLang="zh-CN"/>
              <a:t>Apr 10, 2020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715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DS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</a:defRPr>
            </a:lvl1pPr>
            <a:lvl2pPr>
              <a:defRPr baseline="0">
                <a:latin typeface="Gill Sans MT" panose="020B0502020104020203" pitchFamily="34" charset="0"/>
              </a:defRPr>
            </a:lvl2pPr>
            <a:lvl3pPr>
              <a:defRPr baseline="0">
                <a:latin typeface="Gill Sans MT" panose="020B0502020104020203" pitchFamily="34" charset="0"/>
              </a:defRPr>
            </a:lvl3pPr>
            <a:lvl4pPr>
              <a:defRPr baseline="0">
                <a:latin typeface="Gill Sans MT" panose="020B0502020104020203" pitchFamily="34" charset="0"/>
              </a:defRPr>
            </a:lvl4pPr>
            <a:lvl5pPr>
              <a:defRPr baseline="0"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Reading Group of ADSL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altLang="zh-CN"/>
              <a:t>Apr 10, 2020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日期占位符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0046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Apr 10, 2020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Reading Group of ADSL</a:t>
            </a:r>
            <a:endParaRPr lang="zh-CN" altLang="en-US"/>
          </a:p>
        </p:txBody>
      </p:sp>
      <p:sp>
        <p:nvSpPr>
          <p:cNvPr id="6" name="日期占位符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7100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800"/>
          </a:xfrm>
        </p:spPr>
        <p:txBody>
          <a:bodyPr/>
          <a:lstStyle>
            <a:lvl1pPr>
              <a:defRPr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216152"/>
            <a:ext cx="5181600" cy="4965192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</a:defRPr>
            </a:lvl1pPr>
            <a:lvl2pPr>
              <a:defRPr baseline="0">
                <a:latin typeface="Gill Sans MT" panose="020B0502020104020203" pitchFamily="34" charset="0"/>
              </a:defRPr>
            </a:lvl2pPr>
            <a:lvl3pPr>
              <a:defRPr baseline="0">
                <a:latin typeface="Gill Sans MT" panose="020B0502020104020203" pitchFamily="34" charset="0"/>
              </a:defRPr>
            </a:lvl3pPr>
            <a:lvl4pPr>
              <a:defRPr baseline="0">
                <a:latin typeface="Gill Sans MT" panose="020B0502020104020203" pitchFamily="34" charset="0"/>
              </a:defRPr>
            </a:lvl4pPr>
            <a:lvl5pPr>
              <a:defRPr baseline="0"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216152"/>
            <a:ext cx="5181600" cy="4965192"/>
          </a:xfrm>
        </p:spPr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Apr 10, 2020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Reading Group of ADSL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日期占位符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909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85800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21615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145691"/>
            <a:ext cx="5157787" cy="40439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21615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145691"/>
            <a:ext cx="5183188" cy="40439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Apr 10, 2020</a:t>
            </a:r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Reading Group of ADSL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日期占位符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985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Reading Group of ADSL</a:t>
            </a:r>
            <a:endParaRPr lang="zh-CN" altLang="en-US"/>
          </a:p>
        </p:txBody>
      </p:sp>
      <p:sp>
        <p:nvSpPr>
          <p:cNvPr id="6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altLang="zh-CN"/>
              <a:t>Apr 10, 2020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1373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Reading Group of ADSL</a:t>
            </a:r>
            <a:endParaRPr lang="zh-CN" altLang="en-US"/>
          </a:p>
        </p:txBody>
      </p:sp>
      <p:sp>
        <p:nvSpPr>
          <p:cNvPr id="5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altLang="zh-CN"/>
              <a:t>Apr 10, 2020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224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Reading Group of ADSL</a:t>
            </a:r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altLang="zh-CN"/>
              <a:t>Apr 10, 2020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2878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Reading Group of ADSL</a:t>
            </a:r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altLang="zh-CN"/>
              <a:t>Apr 10, 2020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772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Apr 10, 2020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Reading Group of ADSL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69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14733" y="1889242"/>
            <a:ext cx="115623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Crossbow: Scaling Deep Learning with Small Batch Sizes on Multi-GPU Servers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018383" y="4575044"/>
            <a:ext cx="41550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latin typeface="Gill Sans MT" panose="020B0502020104020203" pitchFamily="34" charset="0"/>
                <a:ea typeface="华文新魏" panose="02010800040101010101" pitchFamily="2" charset="-122"/>
              </a:rPr>
              <a:t>Ping Gong,  </a:t>
            </a:r>
            <a:r>
              <a:rPr lang="en-US" altLang="zh-CN" sz="3200" b="1" dirty="0" err="1">
                <a:latin typeface="Gill Sans MT" panose="020B0502020104020203" pitchFamily="34" charset="0"/>
                <a:ea typeface="华文新魏" panose="02010800040101010101" pitchFamily="2" charset="-122"/>
              </a:rPr>
              <a:t>Yuxin</a:t>
            </a:r>
            <a:r>
              <a:rPr lang="en-US" altLang="zh-CN" sz="3200" b="1" dirty="0">
                <a:latin typeface="Gill Sans MT" panose="020B0502020104020203" pitchFamily="34" charset="0"/>
                <a:ea typeface="华文新魏" panose="02010800040101010101" pitchFamily="2" charset="-122"/>
              </a:rPr>
              <a:t> Ma</a:t>
            </a:r>
            <a:endParaRPr lang="en-US" altLang="zh-CN" sz="3200" dirty="0">
              <a:latin typeface="Gill Sans MT" panose="020B0502020104020203" pitchFamily="34" charset="0"/>
              <a:ea typeface="华文新魏" panose="020108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30270" y="5308214"/>
            <a:ext cx="8531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zh-CN" sz="2400" dirty="0">
                <a:latin typeface="Gill Sans MT" panose="020B0502020104020203" pitchFamily="34" charset="0"/>
                <a:ea typeface="华文新魏" panose="02010800040101010101" pitchFamily="2" charset="-122"/>
              </a:rPr>
              <a:t>2020/04/10</a:t>
            </a:r>
            <a:endParaRPr lang="en-US" altLang="zh-CN" sz="2400" dirty="0">
              <a:latin typeface="Gill Sans MT" panose="020B0502020104020203" pitchFamily="34" charset="0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01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Background – Parallel synchronous SGD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Reading Group of ADSL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Apr 10, 2020</a:t>
            </a:r>
            <a:endParaRPr lang="zh-CN" altLang="en-US" dirty="0"/>
          </a:p>
        </p:txBody>
      </p:sp>
      <p:sp>
        <p:nvSpPr>
          <p:cNvPr id="6" name="AutoShape 2" descr="TensorFlow入门4-线性回归(中：梯度下降法的原理) | 田野光的技术小站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86464" y="3091783"/>
            <a:ext cx="9647903" cy="111104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6200000">
            <a:off x="270388" y="3386752"/>
            <a:ext cx="1111045" cy="52111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GPU 0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1086465" y="4389642"/>
            <a:ext cx="9647902" cy="149920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 rot="16200000">
            <a:off x="76306" y="4878694"/>
            <a:ext cx="1499209" cy="52111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GPU 1</a:t>
            </a:r>
            <a:endParaRPr lang="zh-CN" altLang="en-US" dirty="0"/>
          </a:p>
        </p:txBody>
      </p:sp>
      <p:sp>
        <p:nvSpPr>
          <p:cNvPr id="16" name="圆角矩形 15"/>
          <p:cNvSpPr/>
          <p:nvPr/>
        </p:nvSpPr>
        <p:spPr>
          <a:xfrm>
            <a:off x="2338110" y="3268767"/>
            <a:ext cx="1138084" cy="7374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Compute gradient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2338110" y="5057346"/>
            <a:ext cx="1138084" cy="7508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Compute gradient</a:t>
            </a:r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997304" y="3003295"/>
            <a:ext cx="1639529" cy="2979176"/>
            <a:chOff x="3997304" y="3003295"/>
            <a:chExt cx="1639529" cy="2979176"/>
          </a:xfrm>
        </p:grpSpPr>
        <p:sp>
          <p:nvSpPr>
            <p:cNvPr id="26" name="圆角矩形 25"/>
            <p:cNvSpPr/>
            <p:nvPr/>
          </p:nvSpPr>
          <p:spPr>
            <a:xfrm>
              <a:off x="3997304" y="3003295"/>
              <a:ext cx="1639529" cy="2979176"/>
            </a:xfrm>
            <a:prstGeom prst="roundRect">
              <a:avLst/>
            </a:prstGeom>
            <a:solidFill>
              <a:srgbClr val="E7E6E6">
                <a:alpha val="25882"/>
              </a:srgb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197636" y="3456912"/>
              <a:ext cx="12388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/>
                <a:t>Aggregate gradients</a:t>
              </a:r>
              <a:endParaRPr lang="zh-CN" altLang="en-US" b="1" dirty="0"/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4197636" y="4427500"/>
              <a:ext cx="1138084" cy="737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>
                  <a:solidFill>
                    <a:schemeClr val="tx1"/>
                  </a:solidFill>
                </a:rPr>
                <a:t>Computeaverage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圆角矩形 28"/>
          <p:cNvSpPr/>
          <p:nvPr/>
        </p:nvSpPr>
        <p:spPr>
          <a:xfrm>
            <a:off x="6145040" y="3268767"/>
            <a:ext cx="1138084" cy="7374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Update</a:t>
            </a: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replica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6145040" y="5057346"/>
            <a:ext cx="1138084" cy="7374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Update</a:t>
            </a: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replica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42" name="曲线连接符 41"/>
          <p:cNvCxnSpPr>
            <a:stCxn id="16" idx="2"/>
            <a:endCxn id="28" idx="1"/>
          </p:cNvCxnSpPr>
          <p:nvPr/>
        </p:nvCxnSpPr>
        <p:spPr>
          <a:xfrm rot="16200000" flipH="1">
            <a:off x="3157382" y="3755955"/>
            <a:ext cx="790024" cy="1290484"/>
          </a:xfrm>
          <a:prstGeom prst="curved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曲线连接符 43"/>
          <p:cNvCxnSpPr>
            <a:stCxn id="25" idx="0"/>
            <a:endCxn id="28" idx="1"/>
          </p:cNvCxnSpPr>
          <p:nvPr/>
        </p:nvCxnSpPr>
        <p:spPr>
          <a:xfrm rot="5400000" flipH="1" flipV="1">
            <a:off x="3421826" y="4281536"/>
            <a:ext cx="261137" cy="1290484"/>
          </a:xfrm>
          <a:prstGeom prst="curved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曲线连接符 56"/>
          <p:cNvCxnSpPr>
            <a:stCxn id="28" idx="3"/>
            <a:endCxn id="29" idx="2"/>
          </p:cNvCxnSpPr>
          <p:nvPr/>
        </p:nvCxnSpPr>
        <p:spPr>
          <a:xfrm flipV="1">
            <a:off x="5335720" y="4006185"/>
            <a:ext cx="1378362" cy="790024"/>
          </a:xfrm>
          <a:prstGeom prst="curved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曲线连接符 60"/>
          <p:cNvCxnSpPr>
            <a:endCxn id="30" idx="0"/>
          </p:cNvCxnSpPr>
          <p:nvPr/>
        </p:nvCxnSpPr>
        <p:spPr>
          <a:xfrm>
            <a:off x="5335719" y="4792771"/>
            <a:ext cx="1378363" cy="264575"/>
          </a:xfrm>
          <a:prstGeom prst="curved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曲线连接符 76"/>
          <p:cNvCxnSpPr>
            <a:stCxn id="72" idx="2"/>
            <a:endCxn id="16" idx="1"/>
          </p:cNvCxnSpPr>
          <p:nvPr/>
        </p:nvCxnSpPr>
        <p:spPr>
          <a:xfrm rot="16200000" flipH="1">
            <a:off x="1854990" y="3154355"/>
            <a:ext cx="793735" cy="172505"/>
          </a:xfrm>
          <a:prstGeom prst="curved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曲线连接符 82"/>
          <p:cNvCxnSpPr>
            <a:stCxn id="80" idx="2"/>
            <a:endCxn id="25" idx="1"/>
          </p:cNvCxnSpPr>
          <p:nvPr/>
        </p:nvCxnSpPr>
        <p:spPr>
          <a:xfrm rot="16200000" flipH="1">
            <a:off x="511395" y="3606034"/>
            <a:ext cx="2587794" cy="1065635"/>
          </a:xfrm>
          <a:prstGeom prst="curved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801609" y="2389635"/>
            <a:ext cx="1810561" cy="455320"/>
            <a:chOff x="801609" y="2389635"/>
            <a:chExt cx="1810561" cy="455320"/>
          </a:xfrm>
        </p:grpSpPr>
        <p:sp>
          <p:nvSpPr>
            <p:cNvPr id="72" name="矩形 71"/>
            <p:cNvSpPr/>
            <p:nvPr/>
          </p:nvSpPr>
          <p:spPr>
            <a:xfrm>
              <a:off x="1719040" y="2391007"/>
              <a:ext cx="893130" cy="45273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825910" y="2392221"/>
              <a:ext cx="893130" cy="45273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801609" y="2389635"/>
              <a:ext cx="1806677" cy="45273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Batch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6" name="直接连接符 65"/>
            <p:cNvCxnSpPr/>
            <p:nvPr/>
          </p:nvCxnSpPr>
          <p:spPr>
            <a:xfrm>
              <a:off x="1745553" y="2398489"/>
              <a:ext cx="0" cy="1179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1739457" y="2715481"/>
              <a:ext cx="0" cy="1179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7460849" y="2390071"/>
            <a:ext cx="1806677" cy="454879"/>
            <a:chOff x="7460849" y="2390071"/>
            <a:chExt cx="1806677" cy="454879"/>
          </a:xfrm>
        </p:grpSpPr>
        <p:sp>
          <p:nvSpPr>
            <p:cNvPr id="87" name="矩形 86"/>
            <p:cNvSpPr/>
            <p:nvPr/>
          </p:nvSpPr>
          <p:spPr>
            <a:xfrm>
              <a:off x="8356568" y="2391002"/>
              <a:ext cx="893130" cy="45394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7463438" y="2392216"/>
              <a:ext cx="893130" cy="45273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>
              <a:off x="7460849" y="2390071"/>
              <a:ext cx="1806677" cy="45273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Batch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1" name="直接连接符 90"/>
            <p:cNvCxnSpPr/>
            <p:nvPr/>
          </p:nvCxnSpPr>
          <p:spPr>
            <a:xfrm>
              <a:off x="8380492" y="2397558"/>
              <a:ext cx="0" cy="1179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>
              <a:off x="8374396" y="2714550"/>
              <a:ext cx="0" cy="1179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圆角矩形 92"/>
          <p:cNvSpPr/>
          <p:nvPr/>
        </p:nvSpPr>
        <p:spPr>
          <a:xfrm>
            <a:off x="9048086" y="3268766"/>
            <a:ext cx="1138084" cy="7374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Compute gradient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4" name="圆角矩形 93"/>
          <p:cNvSpPr/>
          <p:nvPr/>
        </p:nvSpPr>
        <p:spPr>
          <a:xfrm>
            <a:off x="9048086" y="5043958"/>
            <a:ext cx="1138084" cy="7508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Compute gradient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95" name="曲线连接符 94"/>
          <p:cNvCxnSpPr>
            <a:stCxn id="29" idx="3"/>
            <a:endCxn id="93" idx="1"/>
          </p:cNvCxnSpPr>
          <p:nvPr/>
        </p:nvCxnSpPr>
        <p:spPr>
          <a:xfrm flipV="1">
            <a:off x="7283124" y="3637475"/>
            <a:ext cx="1764962" cy="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曲线连接符 97"/>
          <p:cNvCxnSpPr>
            <a:stCxn id="30" idx="3"/>
            <a:endCxn id="94" idx="1"/>
          </p:cNvCxnSpPr>
          <p:nvPr/>
        </p:nvCxnSpPr>
        <p:spPr>
          <a:xfrm flipV="1">
            <a:off x="7283124" y="5419361"/>
            <a:ext cx="1764962" cy="6694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曲线连接符 100"/>
          <p:cNvCxnSpPr>
            <a:stCxn id="87" idx="2"/>
            <a:endCxn id="93" idx="1"/>
          </p:cNvCxnSpPr>
          <p:nvPr/>
        </p:nvCxnSpPr>
        <p:spPr>
          <a:xfrm rot="16200000" flipH="1">
            <a:off x="8529347" y="3118735"/>
            <a:ext cx="792525" cy="244953"/>
          </a:xfrm>
          <a:prstGeom prst="curved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曲线连接符 103"/>
          <p:cNvCxnSpPr>
            <a:stCxn id="88" idx="2"/>
            <a:endCxn id="94" idx="1"/>
          </p:cNvCxnSpPr>
          <p:nvPr/>
        </p:nvCxnSpPr>
        <p:spPr>
          <a:xfrm rot="16200000" flipH="1">
            <a:off x="7191839" y="3563113"/>
            <a:ext cx="2574411" cy="1138083"/>
          </a:xfrm>
          <a:prstGeom prst="curved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左大括号 113"/>
          <p:cNvSpPr/>
          <p:nvPr/>
        </p:nvSpPr>
        <p:spPr>
          <a:xfrm rot="5400000">
            <a:off x="10578746" y="-1146279"/>
            <a:ext cx="281765" cy="6517558"/>
          </a:xfrm>
          <a:prstGeom prst="leftBrace">
            <a:avLst>
              <a:gd name="adj1" fmla="val 8333"/>
              <a:gd name="adj2" fmla="val 78527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825910" y="1470854"/>
            <a:ext cx="6517558" cy="775586"/>
            <a:chOff x="825910" y="1470854"/>
            <a:chExt cx="6517558" cy="775586"/>
          </a:xfrm>
        </p:grpSpPr>
        <p:sp>
          <p:nvSpPr>
            <p:cNvPr id="113" name="左大括号 112"/>
            <p:cNvSpPr/>
            <p:nvPr/>
          </p:nvSpPr>
          <p:spPr>
            <a:xfrm rot="5400000">
              <a:off x="3943806" y="-1153221"/>
              <a:ext cx="281765" cy="6517558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文本框 114"/>
            <p:cNvSpPr txBox="1"/>
            <p:nvPr/>
          </p:nvSpPr>
          <p:spPr>
            <a:xfrm>
              <a:off x="3419168" y="1470854"/>
              <a:ext cx="34938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Iteration N</a:t>
              </a:r>
              <a:endParaRPr lang="zh-CN" altLang="en-US" dirty="0"/>
            </a:p>
          </p:txBody>
        </p:sp>
      </p:grpSp>
      <p:sp>
        <p:nvSpPr>
          <p:cNvPr id="116" name="文本框 115"/>
          <p:cNvSpPr txBox="1"/>
          <p:nvPr/>
        </p:nvSpPr>
        <p:spPr>
          <a:xfrm>
            <a:off x="8114512" y="1505164"/>
            <a:ext cx="3493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Iteration N + 1</a:t>
            </a:r>
            <a:endParaRPr lang="zh-CN" altLang="en-US" dirty="0"/>
          </a:p>
        </p:txBody>
      </p:sp>
      <p:sp>
        <p:nvSpPr>
          <p:cNvPr id="117" name="矩形 116"/>
          <p:cNvSpPr/>
          <p:nvPr/>
        </p:nvSpPr>
        <p:spPr>
          <a:xfrm>
            <a:off x="10086668" y="1850626"/>
            <a:ext cx="678396" cy="380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……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10765064" y="1922166"/>
            <a:ext cx="3390684" cy="380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20" name="曲线连接符 119"/>
          <p:cNvCxnSpPr>
            <a:stCxn id="93" idx="3"/>
          </p:cNvCxnSpPr>
          <p:nvPr/>
        </p:nvCxnSpPr>
        <p:spPr>
          <a:xfrm flipV="1">
            <a:off x="10186170" y="3637474"/>
            <a:ext cx="239696" cy="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曲线连接符 127"/>
          <p:cNvCxnSpPr/>
          <p:nvPr/>
        </p:nvCxnSpPr>
        <p:spPr>
          <a:xfrm flipV="1">
            <a:off x="10191885" y="5422459"/>
            <a:ext cx="239696" cy="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60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  <p:bldP spid="29" grpId="0" animBg="1"/>
      <p:bldP spid="30" grpId="0" animBg="1"/>
      <p:bldP spid="93" grpId="0" animBg="1"/>
      <p:bldP spid="94" grpId="0" animBg="1"/>
      <p:bldP spid="114" grpId="0" animBg="1"/>
      <p:bldP spid="116" grpId="0"/>
      <p:bldP spid="1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3"/>
          <p:cNvGrpSpPr>
            <a:grpSpLocks/>
          </p:cNvGrpSpPr>
          <p:nvPr/>
        </p:nvGrpSpPr>
        <p:grpSpPr bwMode="auto">
          <a:xfrm>
            <a:off x="1427620" y="1368283"/>
            <a:ext cx="762000" cy="665162"/>
            <a:chOff x="1110" y="2656"/>
            <a:chExt cx="1549" cy="1351"/>
          </a:xfrm>
        </p:grpSpPr>
        <p:sp>
          <p:nvSpPr>
            <p:cNvPr id="46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3" name="Line 11"/>
          <p:cNvSpPr>
            <a:spLocks noChangeShapeType="1"/>
          </p:cNvSpPr>
          <p:nvPr/>
        </p:nvSpPr>
        <p:spPr bwMode="auto">
          <a:xfrm>
            <a:off x="2037220" y="197788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2448700" y="1444483"/>
            <a:ext cx="1905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2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gray">
          <a:xfrm>
            <a:off x="1622883" y="1466708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50" name="Group 7"/>
          <p:cNvGrpSpPr>
            <a:grpSpLocks/>
          </p:cNvGrpSpPr>
          <p:nvPr/>
        </p:nvGrpSpPr>
        <p:grpSpPr bwMode="auto">
          <a:xfrm>
            <a:off x="1427620" y="2282683"/>
            <a:ext cx="762000" cy="665162"/>
            <a:chOff x="3174" y="2656"/>
            <a:chExt cx="1549" cy="1351"/>
          </a:xfrm>
        </p:grpSpPr>
        <p:sp>
          <p:nvSpPr>
            <p:cNvPr id="54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1" name="Line 14"/>
          <p:cNvSpPr>
            <a:spLocks noChangeShapeType="1"/>
          </p:cNvSpPr>
          <p:nvPr/>
        </p:nvSpPr>
        <p:spPr bwMode="auto">
          <a:xfrm>
            <a:off x="2037220" y="289228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2448700" y="2358883"/>
            <a:ext cx="29936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Problem statement</a:t>
            </a: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gray">
          <a:xfrm>
            <a:off x="1622883" y="2381108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grpSp>
        <p:nvGrpSpPr>
          <p:cNvPr id="58" name="Group 17"/>
          <p:cNvGrpSpPr>
            <a:grpSpLocks/>
          </p:cNvGrpSpPr>
          <p:nvPr/>
        </p:nvGrpSpPr>
        <p:grpSpPr bwMode="auto">
          <a:xfrm>
            <a:off x="1427620" y="3174858"/>
            <a:ext cx="762001" cy="665162"/>
            <a:chOff x="1110" y="2656"/>
            <a:chExt cx="1549" cy="1351"/>
          </a:xfrm>
        </p:grpSpPr>
        <p:sp>
          <p:nvSpPr>
            <p:cNvPr id="62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" name="Line 25"/>
          <p:cNvSpPr>
            <a:spLocks noChangeShapeType="1"/>
          </p:cNvSpPr>
          <p:nvPr/>
        </p:nvSpPr>
        <p:spPr bwMode="auto">
          <a:xfrm>
            <a:off x="2037220" y="378445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 Box 26"/>
          <p:cNvSpPr txBox="1">
            <a:spLocks noChangeArrowheads="1"/>
          </p:cNvSpPr>
          <p:nvPr/>
        </p:nvSpPr>
        <p:spPr bwMode="auto">
          <a:xfrm>
            <a:off x="2448700" y="3251058"/>
            <a:ext cx="52517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2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System design and implementation</a:t>
            </a:r>
          </a:p>
        </p:txBody>
      </p:sp>
      <p:sp>
        <p:nvSpPr>
          <p:cNvPr id="61" name="Text Box 27"/>
          <p:cNvSpPr txBox="1">
            <a:spLocks noChangeArrowheads="1"/>
          </p:cNvSpPr>
          <p:nvPr/>
        </p:nvSpPr>
        <p:spPr bwMode="gray">
          <a:xfrm>
            <a:off x="1622883" y="3273283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66" name="Group 21"/>
          <p:cNvGrpSpPr>
            <a:grpSpLocks/>
          </p:cNvGrpSpPr>
          <p:nvPr/>
        </p:nvGrpSpPr>
        <p:grpSpPr bwMode="auto">
          <a:xfrm>
            <a:off x="1427620" y="4089258"/>
            <a:ext cx="762000" cy="665162"/>
            <a:chOff x="3174" y="2656"/>
            <a:chExt cx="1549" cy="1351"/>
          </a:xfrm>
        </p:grpSpPr>
        <p:sp>
          <p:nvSpPr>
            <p:cNvPr id="70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7" name="Line 28"/>
          <p:cNvSpPr>
            <a:spLocks noChangeShapeType="1"/>
          </p:cNvSpPr>
          <p:nvPr/>
        </p:nvSpPr>
        <p:spPr bwMode="auto">
          <a:xfrm>
            <a:off x="2037220" y="469885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 Box 29"/>
          <p:cNvSpPr txBox="1">
            <a:spLocks noChangeArrowheads="1"/>
          </p:cNvSpPr>
          <p:nvPr/>
        </p:nvSpPr>
        <p:spPr bwMode="auto">
          <a:xfrm>
            <a:off x="2448700" y="4165458"/>
            <a:ext cx="3342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2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Evaluation and results</a:t>
            </a:r>
          </a:p>
        </p:txBody>
      </p:sp>
      <p:sp>
        <p:nvSpPr>
          <p:cNvPr id="69" name="Text Box 30"/>
          <p:cNvSpPr txBox="1">
            <a:spLocks noChangeArrowheads="1"/>
          </p:cNvSpPr>
          <p:nvPr/>
        </p:nvSpPr>
        <p:spPr bwMode="gray">
          <a:xfrm>
            <a:off x="1622883" y="4187683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Outline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Apr 10, 2020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Reading Group of ADSL</a:t>
            </a:r>
            <a:endParaRPr lang="zh-CN" altLang="en-US" dirty="0"/>
          </a:p>
        </p:txBody>
      </p:sp>
      <p:grpSp>
        <p:nvGrpSpPr>
          <p:cNvPr id="83" name="Group 17"/>
          <p:cNvGrpSpPr>
            <a:grpSpLocks/>
          </p:cNvGrpSpPr>
          <p:nvPr/>
        </p:nvGrpSpPr>
        <p:grpSpPr bwMode="auto">
          <a:xfrm>
            <a:off x="1437420" y="4969403"/>
            <a:ext cx="762001" cy="665162"/>
            <a:chOff x="1110" y="2656"/>
            <a:chExt cx="1549" cy="1351"/>
          </a:xfrm>
        </p:grpSpPr>
        <p:sp>
          <p:nvSpPr>
            <p:cNvPr id="84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7" name="Line 25"/>
          <p:cNvSpPr>
            <a:spLocks noChangeShapeType="1"/>
          </p:cNvSpPr>
          <p:nvPr/>
        </p:nvSpPr>
        <p:spPr bwMode="auto">
          <a:xfrm>
            <a:off x="2047020" y="557900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2458500" y="5045603"/>
            <a:ext cx="17780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2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89" name="Text Box 27"/>
          <p:cNvSpPr txBox="1">
            <a:spLocks noChangeArrowheads="1"/>
          </p:cNvSpPr>
          <p:nvPr/>
        </p:nvSpPr>
        <p:spPr bwMode="gray">
          <a:xfrm>
            <a:off x="1632397" y="5067828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66870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>
                <a:ea typeface="宋体" panose="02010600030101010101" pitchFamily="2" charset="-122"/>
                <a:cs typeface="Calibri" panose="020F0502020204030204" pitchFamily="34" charset="0"/>
              </a:rPr>
              <a:t>Problem statement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Reading Group of ADSL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Apr 10, 2020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3051" y="1902684"/>
            <a:ext cx="3670080" cy="22938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38200" y="1365051"/>
            <a:ext cx="6365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1.Hardware efficiency in the case of ResNet-32</a:t>
            </a:r>
            <a:endParaRPr lang="zh-CN" altLang="en-US" sz="2400" b="1" dirty="0"/>
          </a:p>
        </p:txBody>
      </p:sp>
      <p:graphicFrame>
        <p:nvGraphicFramePr>
          <p:cNvPr id="8" name="图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4585130"/>
              </p:ext>
            </p:extLst>
          </p:nvPr>
        </p:nvGraphicFramePr>
        <p:xfrm>
          <a:off x="1147148" y="1902684"/>
          <a:ext cx="6758940" cy="4089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7309" y="4041833"/>
            <a:ext cx="3525822" cy="213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>
                <a:ea typeface="宋体" panose="02010600030101010101" pitchFamily="2" charset="-122"/>
                <a:cs typeface="Calibri" panose="020F0502020204030204" pitchFamily="34" charset="0"/>
              </a:rPr>
              <a:t>Problem statement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Reading Group of ADSL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Apr 10, 2020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838200" y="1365051"/>
            <a:ext cx="6300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2. Statistical</a:t>
            </a:r>
            <a:r>
              <a:rPr lang="en-US" altLang="zh-CN" dirty="0"/>
              <a:t> </a:t>
            </a:r>
            <a:r>
              <a:rPr lang="en-US" altLang="zh-CN" sz="2400" b="1" dirty="0"/>
              <a:t>efficiency in the case of ResNet-32</a:t>
            </a:r>
            <a:endParaRPr lang="zh-CN" altLang="en-US" sz="2400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826" y="2137018"/>
            <a:ext cx="5316104" cy="3332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6870" y="1937932"/>
            <a:ext cx="4486930" cy="333164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096000" y="5469634"/>
            <a:ext cx="5768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Update weights frequency </a:t>
            </a:r>
            <a:r>
              <a:rPr lang="en-US" altLang="zh-CN" sz="2000" b="1" dirty="0"/>
              <a:t>influenced by batch size 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2731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>
                <a:ea typeface="宋体" panose="02010600030101010101" pitchFamily="2" charset="-122"/>
                <a:cs typeface="Calibri" panose="020F0502020204030204" pitchFamily="34" charset="0"/>
              </a:rPr>
              <a:t>Problem statement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Reading Group of ADSL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Apr 10, 2020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838200" y="1645290"/>
            <a:ext cx="11225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b="1" dirty="0"/>
              <a:t>Trade-off between </a:t>
            </a:r>
            <a:r>
              <a:rPr lang="en-US" altLang="zh-CN" sz="3200" b="1" dirty="0">
                <a:solidFill>
                  <a:srgbClr val="FF0000"/>
                </a:solidFill>
              </a:rPr>
              <a:t>hardware efficiency</a:t>
            </a:r>
            <a:r>
              <a:rPr lang="en-US" altLang="zh-CN" sz="3200" b="1" dirty="0"/>
              <a:t> and </a:t>
            </a:r>
            <a:r>
              <a:rPr lang="en-US" altLang="zh-CN" sz="3200" b="1" dirty="0">
                <a:solidFill>
                  <a:srgbClr val="FF0000"/>
                </a:solidFill>
              </a:rPr>
              <a:t>statistical efficiency</a:t>
            </a:r>
            <a:r>
              <a:rPr lang="en-US" altLang="zh-CN" sz="3200" b="1" dirty="0"/>
              <a:t>.</a:t>
            </a:r>
            <a:endParaRPr lang="en-US" altLang="zh-CN" sz="3200" b="1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838200" y="2959202"/>
            <a:ext cx="72144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b="1" dirty="0"/>
              <a:t>Scaling problem in a small batch size.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60679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3"/>
          <p:cNvGrpSpPr>
            <a:grpSpLocks/>
          </p:cNvGrpSpPr>
          <p:nvPr/>
        </p:nvGrpSpPr>
        <p:grpSpPr bwMode="auto">
          <a:xfrm>
            <a:off x="1427620" y="1368283"/>
            <a:ext cx="762000" cy="665162"/>
            <a:chOff x="1110" y="2656"/>
            <a:chExt cx="1549" cy="1351"/>
          </a:xfrm>
        </p:grpSpPr>
        <p:sp>
          <p:nvSpPr>
            <p:cNvPr id="46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3" name="Line 11"/>
          <p:cNvSpPr>
            <a:spLocks noChangeShapeType="1"/>
          </p:cNvSpPr>
          <p:nvPr/>
        </p:nvSpPr>
        <p:spPr bwMode="auto">
          <a:xfrm>
            <a:off x="2037220" y="197788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2448700" y="1444483"/>
            <a:ext cx="1905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2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gray">
          <a:xfrm>
            <a:off x="1622883" y="1466708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50" name="Group 7"/>
          <p:cNvGrpSpPr>
            <a:grpSpLocks/>
          </p:cNvGrpSpPr>
          <p:nvPr/>
        </p:nvGrpSpPr>
        <p:grpSpPr bwMode="auto">
          <a:xfrm>
            <a:off x="1427620" y="2282683"/>
            <a:ext cx="762000" cy="665162"/>
            <a:chOff x="3174" y="2656"/>
            <a:chExt cx="1549" cy="1351"/>
          </a:xfrm>
        </p:grpSpPr>
        <p:sp>
          <p:nvSpPr>
            <p:cNvPr id="54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1" name="Line 14"/>
          <p:cNvSpPr>
            <a:spLocks noChangeShapeType="1"/>
          </p:cNvSpPr>
          <p:nvPr/>
        </p:nvSpPr>
        <p:spPr bwMode="auto">
          <a:xfrm>
            <a:off x="2037220" y="289228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2448700" y="2358883"/>
            <a:ext cx="29936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2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Problem statement</a:t>
            </a: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gray">
          <a:xfrm>
            <a:off x="1622883" y="2381108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grpSp>
        <p:nvGrpSpPr>
          <p:cNvPr id="58" name="Group 17"/>
          <p:cNvGrpSpPr>
            <a:grpSpLocks/>
          </p:cNvGrpSpPr>
          <p:nvPr/>
        </p:nvGrpSpPr>
        <p:grpSpPr bwMode="auto">
          <a:xfrm>
            <a:off x="1427620" y="3174858"/>
            <a:ext cx="762001" cy="665162"/>
            <a:chOff x="1110" y="2656"/>
            <a:chExt cx="1549" cy="1351"/>
          </a:xfrm>
        </p:grpSpPr>
        <p:sp>
          <p:nvSpPr>
            <p:cNvPr id="62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" name="Line 25"/>
          <p:cNvSpPr>
            <a:spLocks noChangeShapeType="1"/>
          </p:cNvSpPr>
          <p:nvPr/>
        </p:nvSpPr>
        <p:spPr bwMode="auto">
          <a:xfrm>
            <a:off x="2037220" y="378445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 Box 26"/>
          <p:cNvSpPr txBox="1">
            <a:spLocks noChangeArrowheads="1"/>
          </p:cNvSpPr>
          <p:nvPr/>
        </p:nvSpPr>
        <p:spPr bwMode="auto">
          <a:xfrm>
            <a:off x="2448700" y="3251058"/>
            <a:ext cx="52517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System design and implementation</a:t>
            </a:r>
          </a:p>
        </p:txBody>
      </p:sp>
      <p:sp>
        <p:nvSpPr>
          <p:cNvPr id="61" name="Text Box 27"/>
          <p:cNvSpPr txBox="1">
            <a:spLocks noChangeArrowheads="1"/>
          </p:cNvSpPr>
          <p:nvPr/>
        </p:nvSpPr>
        <p:spPr bwMode="gray">
          <a:xfrm>
            <a:off x="1622883" y="3273283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66" name="Group 21"/>
          <p:cNvGrpSpPr>
            <a:grpSpLocks/>
          </p:cNvGrpSpPr>
          <p:nvPr/>
        </p:nvGrpSpPr>
        <p:grpSpPr bwMode="auto">
          <a:xfrm>
            <a:off x="1427620" y="4089258"/>
            <a:ext cx="762000" cy="665162"/>
            <a:chOff x="3174" y="2656"/>
            <a:chExt cx="1549" cy="1351"/>
          </a:xfrm>
        </p:grpSpPr>
        <p:sp>
          <p:nvSpPr>
            <p:cNvPr id="70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7" name="Line 28"/>
          <p:cNvSpPr>
            <a:spLocks noChangeShapeType="1"/>
          </p:cNvSpPr>
          <p:nvPr/>
        </p:nvSpPr>
        <p:spPr bwMode="auto">
          <a:xfrm>
            <a:off x="2037220" y="469885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 Box 29"/>
          <p:cNvSpPr txBox="1">
            <a:spLocks noChangeArrowheads="1"/>
          </p:cNvSpPr>
          <p:nvPr/>
        </p:nvSpPr>
        <p:spPr bwMode="auto">
          <a:xfrm>
            <a:off x="2448700" y="4165458"/>
            <a:ext cx="3342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2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Evaluation and results</a:t>
            </a:r>
          </a:p>
        </p:txBody>
      </p:sp>
      <p:sp>
        <p:nvSpPr>
          <p:cNvPr id="69" name="Text Box 30"/>
          <p:cNvSpPr txBox="1">
            <a:spLocks noChangeArrowheads="1"/>
          </p:cNvSpPr>
          <p:nvPr/>
        </p:nvSpPr>
        <p:spPr bwMode="gray">
          <a:xfrm>
            <a:off x="1622883" y="4187683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Outline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Apr 10, 2020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Reading Group of ADSL</a:t>
            </a:r>
            <a:endParaRPr lang="zh-CN" altLang="en-US" dirty="0"/>
          </a:p>
        </p:txBody>
      </p:sp>
      <p:grpSp>
        <p:nvGrpSpPr>
          <p:cNvPr id="83" name="Group 17"/>
          <p:cNvGrpSpPr>
            <a:grpSpLocks/>
          </p:cNvGrpSpPr>
          <p:nvPr/>
        </p:nvGrpSpPr>
        <p:grpSpPr bwMode="auto">
          <a:xfrm>
            <a:off x="1437420" y="4969403"/>
            <a:ext cx="762001" cy="665162"/>
            <a:chOff x="1110" y="2656"/>
            <a:chExt cx="1549" cy="1351"/>
          </a:xfrm>
        </p:grpSpPr>
        <p:sp>
          <p:nvSpPr>
            <p:cNvPr id="84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7" name="Line 25"/>
          <p:cNvSpPr>
            <a:spLocks noChangeShapeType="1"/>
          </p:cNvSpPr>
          <p:nvPr/>
        </p:nvSpPr>
        <p:spPr bwMode="auto">
          <a:xfrm>
            <a:off x="2047020" y="557900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2458500" y="5045603"/>
            <a:ext cx="17780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2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89" name="Text Box 27"/>
          <p:cNvSpPr txBox="1">
            <a:spLocks noChangeArrowheads="1"/>
          </p:cNvSpPr>
          <p:nvPr/>
        </p:nvSpPr>
        <p:spPr bwMode="gray">
          <a:xfrm>
            <a:off x="1632397" y="5067828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06647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4BDEDD-A0E2-4D19-AC56-B84A779E0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Training multiple learners per GPU</a:t>
            </a:r>
            <a:endParaRPr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C14EA9-704A-4B7A-8614-3E792108F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Multiple learners on each GPU,  each has a replica of model</a:t>
            </a:r>
          </a:p>
          <a:p>
            <a:endParaRPr lang="en-US" altLang="zh-CN" dirty="0"/>
          </a:p>
          <a:p>
            <a:pPr lvl="1"/>
            <a:r>
              <a:rPr lang="en-US" altLang="zh-CN" dirty="0"/>
              <a:t>SMA (Synchronous Model Averaging)</a:t>
            </a:r>
          </a:p>
          <a:p>
            <a:pPr lvl="1"/>
            <a:endParaRPr lang="en-US" altLang="zh-CN" dirty="0"/>
          </a:p>
          <a:p>
            <a:pPr lvl="1"/>
            <a:r>
              <a:rPr lang="en-US" altLang="zh-CN" dirty="0"/>
              <a:t>Auto-tuner</a:t>
            </a:r>
          </a:p>
          <a:p>
            <a:pPr lvl="1"/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1E04753-91BC-46C9-A32E-35999F54D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Reading Group of ADSL</a:t>
            </a:r>
            <a:endParaRPr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96CBE54-3AC2-48F1-AB40-78D4048F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Apr 10, 2020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1391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31EDA17A-31DB-448B-BC1B-5875B14519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33022" y="2085391"/>
            <a:ext cx="7725956" cy="432872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72FE74BD-9113-4079-820B-6D3E72D80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882"/>
            <a:ext cx="8270289" cy="616945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SMA algorithm</a:t>
            </a:r>
            <a:endParaRPr lang="zh-CN" altLang="en-US" sz="36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E99D994-AD85-4FB4-8CBE-946340762091}"/>
              </a:ext>
            </a:extLst>
          </p:cNvPr>
          <p:cNvSpPr txBox="1"/>
          <p:nvPr/>
        </p:nvSpPr>
        <p:spPr>
          <a:xfrm>
            <a:off x="838200" y="1343178"/>
            <a:ext cx="10218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Gill Sans MT" panose="020B0502020104020203" pitchFamily="34" charset="0"/>
              </a:rPr>
              <a:t>SMA(Synchronous Model Averaging) uses the average model to compute corrections for each learner, thus ensuring that they follow the trajectory of the central average model.</a:t>
            </a:r>
            <a:endParaRPr lang="zh-CN" altLang="en-US" sz="24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143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文本框 86">
                <a:extLst>
                  <a:ext uri="{FF2B5EF4-FFF2-40B4-BE49-F238E27FC236}">
                    <a16:creationId xmlns:a16="http://schemas.microsoft.com/office/drawing/2014/main" id="{0E44C7D8-BB1B-4F52-A293-3947CD354C1A}"/>
                  </a:ext>
                </a:extLst>
              </p:cNvPr>
              <p:cNvSpPr txBox="1"/>
              <p:nvPr/>
            </p:nvSpPr>
            <p:spPr>
              <a:xfrm>
                <a:off x="6947191" y="2845602"/>
                <a:ext cx="5425924" cy="3753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z </a:t>
                </a:r>
                <a:r>
                  <a:rPr lang="en-US" altLang="zh-CN" i="1" dirty="0"/>
                  <a:t>← </a:t>
                </a:r>
                <a:r>
                  <a:rPr lang="en-US" altLang="zh-CN" dirty="0"/>
                  <a:t>w</a:t>
                </a:r>
                <a:r>
                  <a:rPr lang="en-US" altLang="zh-CN" baseline="-25000" dirty="0"/>
                  <a:t>0</a:t>
                </a:r>
                <a:r>
                  <a:rPr lang="en-US" altLang="zh-CN" dirty="0"/>
                  <a:t> ;</a:t>
                </a:r>
              </a:p>
              <a:p>
                <a:r>
                  <a:rPr lang="en-US" altLang="zh-CN" dirty="0"/>
                  <a:t>z</a:t>
                </a:r>
                <a:r>
                  <a:rPr lang="en-US" altLang="zh-CN" i="1" baseline="-25000" dirty="0"/>
                  <a:t>prev</a:t>
                </a:r>
                <a:r>
                  <a:rPr lang="en-US" altLang="zh-CN" i="1" dirty="0"/>
                  <a:t> ← ∅ </a:t>
                </a:r>
                <a:r>
                  <a:rPr lang="en-US" altLang="zh-CN" dirty="0"/>
                  <a:t>;</a:t>
                </a:r>
              </a:p>
              <a:p>
                <a:r>
                  <a:rPr lang="en-US" altLang="zh-CN" b="1" dirty="0"/>
                  <a:t>while </a:t>
                </a:r>
                <a:r>
                  <a:rPr lang="en-US" altLang="zh-CN" i="1" dirty="0"/>
                  <a:t>target accuracy not reached </a:t>
                </a:r>
                <a:r>
                  <a:rPr lang="en-US" altLang="zh-CN" dirty="0"/>
                  <a:t>∧ |</a:t>
                </a:r>
                <a:r>
                  <a:rPr lang="zh-CN" altLang="en-US" dirty="0"/>
                  <a:t>𝔹</a:t>
                </a:r>
                <a:r>
                  <a:rPr lang="en-US" altLang="zh-CN" dirty="0"/>
                  <a:t>| ≥ k </a:t>
                </a:r>
                <a:r>
                  <a:rPr lang="en-US" altLang="zh-CN" b="1" dirty="0"/>
                  <a:t>do</a:t>
                </a:r>
                <a:endParaRPr lang="en-US" altLang="zh-CN" i="1" dirty="0"/>
              </a:p>
              <a:p>
                <a:pPr lvl="1"/>
                <a:r>
                  <a:rPr lang="en-US" altLang="zh-CN" i="1" dirty="0"/>
                  <a:t>c</a:t>
                </a:r>
                <a:r>
                  <a:rPr lang="en-US" altLang="zh-CN" i="1" baseline="-25000" dirty="0"/>
                  <a:t>1</a:t>
                </a:r>
                <a:r>
                  <a:rPr lang="en-US" altLang="zh-CN" i="1" dirty="0"/>
                  <a:t>, . . . , c</a:t>
                </a:r>
                <a:r>
                  <a:rPr lang="en-US" altLang="zh-CN" i="1" baseline="-25000" dirty="0"/>
                  <a:t>k </a:t>
                </a:r>
                <a:r>
                  <a:rPr lang="en-US" altLang="zh-CN" i="1" dirty="0"/>
                  <a:t>← ∅, . . . , ∅ </a:t>
                </a:r>
                <a:r>
                  <a:rPr lang="en-US" altLang="zh-CN" dirty="0"/>
                  <a:t>;</a:t>
                </a:r>
              </a:p>
              <a:p>
                <a:pPr lvl="1"/>
                <a:r>
                  <a:rPr lang="en-US" altLang="zh-CN" b="1" dirty="0"/>
                  <a:t>for </a:t>
                </a:r>
                <a:r>
                  <a:rPr lang="en-US" altLang="zh-CN" i="1" dirty="0"/>
                  <a:t>j ∈ {</a:t>
                </a:r>
                <a:r>
                  <a:rPr lang="en-US" altLang="zh-CN" dirty="0"/>
                  <a:t>1</a:t>
                </a:r>
                <a:r>
                  <a:rPr lang="en-US" altLang="zh-CN" i="1" dirty="0"/>
                  <a:t>, . . . , k} </a:t>
                </a:r>
                <a:r>
                  <a:rPr lang="en-US" altLang="zh-CN" b="1" dirty="0"/>
                  <a:t>do</a:t>
                </a:r>
                <a:endParaRPr lang="en-US" altLang="zh-CN" dirty="0"/>
              </a:p>
              <a:p>
                <a:pPr lvl="2"/>
                <a:r>
                  <a:rPr lang="en-US" altLang="zh-CN" i="1" dirty="0"/>
                  <a:t>B</a:t>
                </a:r>
                <a:r>
                  <a:rPr lang="en-US" altLang="zh-CN" i="1" baseline="-25000" dirty="0"/>
                  <a:t>j</a:t>
                </a:r>
                <a:r>
                  <a:rPr lang="en-US" altLang="zh-CN" i="1" dirty="0"/>
                  <a:t> ← select</a:t>
                </a:r>
                <a:r>
                  <a:rPr lang="en-US" altLang="zh-CN" dirty="0"/>
                  <a:t>(</a:t>
                </a:r>
                <a:r>
                  <a:rPr lang="zh-CN" altLang="en-US" dirty="0"/>
                  <a:t>𝔹</a:t>
                </a:r>
                <a:r>
                  <a:rPr lang="en-US" altLang="zh-CN" dirty="0"/>
                  <a:t>) ; </a:t>
                </a:r>
              </a:p>
              <a:p>
                <a:pPr lvl="2"/>
                <a:r>
                  <a:rPr lang="zh-CN" altLang="en-US" dirty="0"/>
                  <a:t>𝔹</a:t>
                </a:r>
                <a:r>
                  <a:rPr lang="en-US" altLang="zh-CN" i="1" dirty="0"/>
                  <a:t>←</a:t>
                </a:r>
                <a:r>
                  <a:rPr lang="zh-CN" altLang="en-US" dirty="0"/>
                  <a:t>𝔹</a:t>
                </a:r>
                <a:r>
                  <a:rPr lang="en-US" altLang="zh-CN" i="1" dirty="0"/>
                  <a:t>\ {B</a:t>
                </a:r>
                <a:r>
                  <a:rPr lang="en-US" altLang="zh-CN" i="1" baseline="-25000" dirty="0"/>
                  <a:t>j</a:t>
                </a:r>
                <a:r>
                  <a:rPr lang="en-US" altLang="zh-CN" i="1" dirty="0"/>
                  <a:t>} </a:t>
                </a:r>
                <a:r>
                  <a:rPr lang="en-US" altLang="zh-CN" dirty="0"/>
                  <a:t>; </a:t>
                </a:r>
              </a:p>
              <a:p>
                <a:pPr lvl="2"/>
                <a:r>
                  <a:rPr lang="en-US" altLang="zh-CN" i="1" dirty="0"/>
                  <a:t>g</a:t>
                </a:r>
                <a:r>
                  <a:rPr lang="en-US" altLang="zh-CN" i="1" baseline="-25000" dirty="0"/>
                  <a:t>j</a:t>
                </a:r>
                <a:r>
                  <a:rPr lang="en-US" altLang="zh-CN" i="1" dirty="0"/>
                  <a:t> ← </a:t>
                </a:r>
                <a:r>
                  <a:rPr lang="el-GR" altLang="zh-CN" dirty="0"/>
                  <a:t>γ</a:t>
                </a:r>
                <a:r>
                  <a:rPr lang="el-GR" altLang="zh-CN" i="1" dirty="0"/>
                  <a:t>∇</a:t>
                </a:r>
                <a:r>
                  <a:rPr lang="en-US" altLang="zh-CN" i="1" dirty="0"/>
                  <a:t> ℓB</a:t>
                </a:r>
                <a:r>
                  <a:rPr lang="en-US" altLang="zh-CN" i="1" baseline="-25000" dirty="0"/>
                  <a:t>j</a:t>
                </a:r>
                <a:r>
                  <a:rPr lang="en-US" altLang="zh-CN" dirty="0"/>
                  <a:t>(w</a:t>
                </a:r>
                <a:r>
                  <a:rPr lang="en-US" altLang="zh-CN" i="1" baseline="-25000" dirty="0"/>
                  <a:t>j </a:t>
                </a:r>
                <a:r>
                  <a:rPr lang="en-US" altLang="zh-CN" dirty="0"/>
                  <a:t>) ; </a:t>
                </a:r>
              </a:p>
              <a:p>
                <a:pPr lvl="2"/>
                <a:r>
                  <a:rPr lang="en-US" altLang="zh-CN" i="1" dirty="0"/>
                  <a:t>c</a:t>
                </a:r>
                <a:r>
                  <a:rPr lang="en-US" altLang="zh-CN" i="1" baseline="-25000" dirty="0"/>
                  <a:t>j</a:t>
                </a:r>
                <a:r>
                  <a:rPr lang="en-US" altLang="zh-CN" i="1" dirty="0"/>
                  <a:t> ← </a:t>
                </a:r>
                <a:r>
                  <a:rPr lang="el-GR" altLang="zh-CN" dirty="0"/>
                  <a:t>α(</a:t>
                </a:r>
                <a:r>
                  <a:rPr lang="en-US" altLang="zh-CN" dirty="0"/>
                  <a:t>w</a:t>
                </a:r>
                <a:r>
                  <a:rPr lang="en-US" altLang="zh-CN" i="1" baseline="-25000" dirty="0"/>
                  <a:t>j</a:t>
                </a:r>
                <a:r>
                  <a:rPr lang="en-US" altLang="zh-CN" i="1" dirty="0"/>
                  <a:t> - </a:t>
                </a:r>
                <a:r>
                  <a:rPr lang="en-US" altLang="zh-CN" dirty="0"/>
                  <a:t>z) ; </a:t>
                </a:r>
              </a:p>
              <a:p>
                <a:pPr lvl="2"/>
                <a:r>
                  <a:rPr lang="en-US" altLang="zh-CN" dirty="0"/>
                  <a:t>w</a:t>
                </a:r>
                <a:r>
                  <a:rPr lang="en-US" altLang="zh-CN" i="1" baseline="-25000" dirty="0"/>
                  <a:t>j</a:t>
                </a:r>
                <a:r>
                  <a:rPr lang="en-US" altLang="zh-CN" i="1" dirty="0"/>
                  <a:t> ← </a:t>
                </a:r>
                <a:r>
                  <a:rPr lang="en-US" altLang="zh-CN" dirty="0"/>
                  <a:t>w</a:t>
                </a:r>
                <a:r>
                  <a:rPr lang="en-US" altLang="zh-CN" i="1" baseline="-25000" dirty="0"/>
                  <a:t>j</a:t>
                </a:r>
                <a:r>
                  <a:rPr lang="en-US" altLang="zh-CN" i="1" dirty="0"/>
                  <a:t> - g</a:t>
                </a:r>
                <a:r>
                  <a:rPr lang="en-US" altLang="zh-CN" i="1" baseline="-25000" dirty="0"/>
                  <a:t>j</a:t>
                </a:r>
                <a:r>
                  <a:rPr lang="en-US" altLang="zh-CN" i="1" dirty="0"/>
                  <a:t> - c</a:t>
                </a:r>
                <a:r>
                  <a:rPr lang="en-US" altLang="zh-CN" i="1" baseline="-25000" dirty="0"/>
                  <a:t>j</a:t>
                </a:r>
                <a:r>
                  <a:rPr lang="en-US" altLang="zh-CN" i="1" dirty="0"/>
                  <a:t> </a:t>
                </a:r>
                <a:r>
                  <a:rPr lang="en-US" altLang="zh-CN" dirty="0"/>
                  <a:t>; </a:t>
                </a:r>
                <a:endParaRPr lang="en-US" altLang="zh-CN" i="1" dirty="0"/>
              </a:p>
              <a:p>
                <a:pPr lvl="1"/>
                <a:r>
                  <a:rPr lang="en-US" altLang="zh-CN" dirty="0"/>
                  <a:t>z’</a:t>
                </a:r>
                <a:r>
                  <a:rPr lang="en-US" altLang="zh-CN" i="1" dirty="0"/>
                  <a:t> ← </a:t>
                </a:r>
                <a:r>
                  <a:rPr lang="en-US" altLang="zh-CN" dirty="0"/>
                  <a:t>z ;</a:t>
                </a:r>
              </a:p>
              <a:p>
                <a:pPr lvl="1"/>
                <a:r>
                  <a:rPr lang="en-US" altLang="zh-CN" dirty="0"/>
                  <a:t>z </a:t>
                </a:r>
                <a:r>
                  <a:rPr lang="en-US" altLang="zh-CN" i="1" dirty="0"/>
                  <a:t>← </a:t>
                </a:r>
                <a:r>
                  <a:rPr lang="en-US" altLang="zh-CN" dirty="0"/>
                  <a:t>z +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CN" dirty="0"/>
                  <a:t>+ µ(z-z</a:t>
                </a:r>
                <a:r>
                  <a:rPr lang="en-US" altLang="zh-CN" i="1" baseline="-25000" dirty="0"/>
                  <a:t>prev</a:t>
                </a:r>
                <a:r>
                  <a:rPr lang="en-US" altLang="zh-CN" i="1" dirty="0"/>
                  <a:t> </a:t>
                </a:r>
                <a:r>
                  <a:rPr lang="en-US" altLang="zh-CN" dirty="0"/>
                  <a:t>) ;</a:t>
                </a:r>
              </a:p>
              <a:p>
                <a:pPr lvl="1"/>
                <a:r>
                  <a:rPr lang="en-US" altLang="zh-CN" dirty="0"/>
                  <a:t>z</a:t>
                </a:r>
                <a:r>
                  <a:rPr lang="en-US" altLang="zh-CN" i="1" baseline="-25000" dirty="0"/>
                  <a:t>prev</a:t>
                </a:r>
                <a:r>
                  <a:rPr lang="en-US" altLang="zh-CN" i="1" dirty="0"/>
                  <a:t> ← </a:t>
                </a:r>
                <a:r>
                  <a:rPr lang="en-US" altLang="zh-CN" dirty="0"/>
                  <a:t>z’;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7" name="文本框 86">
                <a:extLst>
                  <a:ext uri="{FF2B5EF4-FFF2-40B4-BE49-F238E27FC236}">
                    <a16:creationId xmlns:a16="http://schemas.microsoft.com/office/drawing/2014/main" id="{0E44C7D8-BB1B-4F52-A293-3947CD354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191" y="2845602"/>
                <a:ext cx="5425924" cy="3753272"/>
              </a:xfrm>
              <a:prstGeom prst="rect">
                <a:avLst/>
              </a:prstGeom>
              <a:blipFill>
                <a:blip r:embed="rId3"/>
                <a:stretch>
                  <a:fillRect l="-1011" t="-976" b="-92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D59ED7DD-D7CB-451E-B32A-D5BEC3F8064E}"/>
              </a:ext>
            </a:extLst>
          </p:cNvPr>
          <p:cNvCxnSpPr>
            <a:cxnSpLocks/>
          </p:cNvCxnSpPr>
          <p:nvPr/>
        </p:nvCxnSpPr>
        <p:spPr>
          <a:xfrm flipV="1">
            <a:off x="2429492" y="2339360"/>
            <a:ext cx="1035603" cy="360947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C6E00FCA-B1BA-4774-8EB6-7C4794E78ED4}"/>
              </a:ext>
            </a:extLst>
          </p:cNvPr>
          <p:cNvCxnSpPr/>
          <p:nvPr/>
        </p:nvCxnSpPr>
        <p:spPr>
          <a:xfrm>
            <a:off x="1677132" y="4152596"/>
            <a:ext cx="1412577" cy="371278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>
            <a:extLst>
              <a:ext uri="{FF2B5EF4-FFF2-40B4-BE49-F238E27FC236}">
                <a16:creationId xmlns:a16="http://schemas.microsoft.com/office/drawing/2014/main" id="{72FE74BD-9113-4079-820B-6D3E72D80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882"/>
            <a:ext cx="8270289" cy="616945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 SMA algorithm</a:t>
            </a:r>
            <a:endParaRPr lang="zh-CN" altLang="en-US" sz="3600" dirty="0"/>
          </a:p>
        </p:txBody>
      </p:sp>
      <p:pic>
        <p:nvPicPr>
          <p:cNvPr id="88" name="图片 87">
            <a:extLst>
              <a:ext uri="{FF2B5EF4-FFF2-40B4-BE49-F238E27FC236}">
                <a16:creationId xmlns:a16="http://schemas.microsoft.com/office/drawing/2014/main" id="{8200E1B2-3721-4155-95B8-E93767762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1756" y="1177931"/>
            <a:ext cx="5228768" cy="1566424"/>
          </a:xfrm>
          <a:prstGeom prst="rect">
            <a:avLst/>
          </a:prstGeom>
        </p:spPr>
      </p:pic>
      <p:sp>
        <p:nvSpPr>
          <p:cNvPr id="89" name="矩形 88">
            <a:extLst>
              <a:ext uri="{FF2B5EF4-FFF2-40B4-BE49-F238E27FC236}">
                <a16:creationId xmlns:a16="http://schemas.microsoft.com/office/drawing/2014/main" id="{92EB098D-5352-4FBB-B93E-ADD83BCCA606}"/>
              </a:ext>
            </a:extLst>
          </p:cNvPr>
          <p:cNvSpPr/>
          <p:nvPr/>
        </p:nvSpPr>
        <p:spPr>
          <a:xfrm>
            <a:off x="6884791" y="4829960"/>
            <a:ext cx="4435004" cy="308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229C1187-7068-47EB-9A83-9BA9ACE5B8A0}"/>
              </a:ext>
            </a:extLst>
          </p:cNvPr>
          <p:cNvSpPr/>
          <p:nvPr/>
        </p:nvSpPr>
        <p:spPr>
          <a:xfrm>
            <a:off x="6821756" y="4265774"/>
            <a:ext cx="4160569" cy="616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接点 7">
            <a:extLst>
              <a:ext uri="{FF2B5EF4-FFF2-40B4-BE49-F238E27FC236}">
                <a16:creationId xmlns:a16="http://schemas.microsoft.com/office/drawing/2014/main" id="{1C746073-3333-4B4D-AE7E-54F54E8130FA}"/>
              </a:ext>
            </a:extLst>
          </p:cNvPr>
          <p:cNvSpPr/>
          <p:nvPr/>
        </p:nvSpPr>
        <p:spPr>
          <a:xfrm>
            <a:off x="1154097" y="3231472"/>
            <a:ext cx="71021" cy="7102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CEF49154-C42A-4970-ACAE-ECC86168C553}"/>
              </a:ext>
            </a:extLst>
          </p:cNvPr>
          <p:cNvCxnSpPr>
            <a:stCxn id="8" idx="7"/>
          </p:cNvCxnSpPr>
          <p:nvPr/>
        </p:nvCxnSpPr>
        <p:spPr>
          <a:xfrm flipV="1">
            <a:off x="1214717" y="2681056"/>
            <a:ext cx="1253275" cy="560817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7E75C647-5D71-428A-AFD3-C58D863DAAD1}"/>
              </a:ext>
            </a:extLst>
          </p:cNvPr>
          <p:cNvCxnSpPr>
            <a:cxnSpLocks/>
            <a:stCxn id="8" idx="5"/>
          </p:cNvCxnSpPr>
          <p:nvPr/>
        </p:nvCxnSpPr>
        <p:spPr>
          <a:xfrm>
            <a:off x="1214717" y="3292092"/>
            <a:ext cx="472040" cy="87826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FEB2042F-3EEA-4137-965C-2E2213931907}"/>
              </a:ext>
            </a:extLst>
          </p:cNvPr>
          <p:cNvCxnSpPr>
            <a:cxnSpLocks/>
          </p:cNvCxnSpPr>
          <p:nvPr/>
        </p:nvCxnSpPr>
        <p:spPr>
          <a:xfrm>
            <a:off x="1189607" y="3272184"/>
            <a:ext cx="1408738" cy="28332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8EE84B25-0B1F-4135-9E4D-4490B77736A2}"/>
              </a:ext>
            </a:extLst>
          </p:cNvPr>
          <p:cNvCxnSpPr>
            <a:cxnSpLocks/>
          </p:cNvCxnSpPr>
          <p:nvPr/>
        </p:nvCxnSpPr>
        <p:spPr>
          <a:xfrm>
            <a:off x="2577712" y="3555508"/>
            <a:ext cx="714951" cy="3749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>
            <a:extLst>
              <a:ext uri="{FF2B5EF4-FFF2-40B4-BE49-F238E27FC236}">
                <a16:creationId xmlns:a16="http://schemas.microsoft.com/office/drawing/2014/main" id="{2B75E3E9-9E97-43D0-8426-738EDE3D93A0}"/>
              </a:ext>
            </a:extLst>
          </p:cNvPr>
          <p:cNvCxnSpPr>
            <a:cxnSpLocks/>
          </p:cNvCxnSpPr>
          <p:nvPr/>
        </p:nvCxnSpPr>
        <p:spPr>
          <a:xfrm flipV="1">
            <a:off x="2467992" y="1896177"/>
            <a:ext cx="900850" cy="7848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箭头连接符 64">
            <a:extLst>
              <a:ext uri="{FF2B5EF4-FFF2-40B4-BE49-F238E27FC236}">
                <a16:creationId xmlns:a16="http://schemas.microsoft.com/office/drawing/2014/main" id="{197B22DC-8944-4E0F-A872-A60BA3949B85}"/>
              </a:ext>
            </a:extLst>
          </p:cNvPr>
          <p:cNvCxnSpPr>
            <a:cxnSpLocks/>
          </p:cNvCxnSpPr>
          <p:nvPr/>
        </p:nvCxnSpPr>
        <p:spPr>
          <a:xfrm>
            <a:off x="1686757" y="4152596"/>
            <a:ext cx="911588" cy="7301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7E3075CE-1E16-446B-9BE5-2EA5BA7A4B1E}"/>
              </a:ext>
            </a:extLst>
          </p:cNvPr>
          <p:cNvCxnSpPr>
            <a:cxnSpLocks/>
          </p:cNvCxnSpPr>
          <p:nvPr/>
        </p:nvCxnSpPr>
        <p:spPr>
          <a:xfrm>
            <a:off x="2429492" y="2681056"/>
            <a:ext cx="149603" cy="874452"/>
          </a:xfrm>
          <a:prstGeom prst="line">
            <a:avLst/>
          </a:prstGeom>
          <a:ln w="12700">
            <a:solidFill>
              <a:schemeClr val="accent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56E6B45-83EB-4F19-BC4B-5FF918FE9FE0}"/>
              </a:ext>
            </a:extLst>
          </p:cNvPr>
          <p:cNvCxnSpPr/>
          <p:nvPr/>
        </p:nvCxnSpPr>
        <p:spPr>
          <a:xfrm flipV="1">
            <a:off x="1677132" y="3555508"/>
            <a:ext cx="911588" cy="597088"/>
          </a:xfrm>
          <a:prstGeom prst="line">
            <a:avLst/>
          </a:prstGeom>
          <a:ln w="12700">
            <a:solidFill>
              <a:schemeClr val="accent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55A271C1-D167-4F7D-8AB5-8E709FF6D238}"/>
              </a:ext>
            </a:extLst>
          </p:cNvPr>
          <p:cNvCxnSpPr>
            <a:cxnSpLocks/>
          </p:cNvCxnSpPr>
          <p:nvPr/>
        </p:nvCxnSpPr>
        <p:spPr>
          <a:xfrm>
            <a:off x="3362492" y="1902527"/>
            <a:ext cx="96253" cy="443183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5E54A154-B1DD-42E9-9CDD-B5F0DDC0F7FA}"/>
              </a:ext>
            </a:extLst>
          </p:cNvPr>
          <p:cNvCxnSpPr/>
          <p:nvPr/>
        </p:nvCxnSpPr>
        <p:spPr>
          <a:xfrm flipV="1">
            <a:off x="2577712" y="4523874"/>
            <a:ext cx="511997" cy="358844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7CA6AFCF-5426-4F97-987E-EB3010246ADB}"/>
              </a:ext>
            </a:extLst>
          </p:cNvPr>
          <p:cNvSpPr/>
          <p:nvPr/>
        </p:nvSpPr>
        <p:spPr>
          <a:xfrm>
            <a:off x="6831686" y="5085211"/>
            <a:ext cx="4435004" cy="308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175EE5CD-FC35-4637-BF1C-4219B472E404}"/>
              </a:ext>
            </a:extLst>
          </p:cNvPr>
          <p:cNvSpPr/>
          <p:nvPr/>
        </p:nvSpPr>
        <p:spPr>
          <a:xfrm>
            <a:off x="6858239" y="5372060"/>
            <a:ext cx="4435004" cy="308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526A851C-D0A7-4D2B-8288-138B780D73A8}"/>
              </a:ext>
            </a:extLst>
          </p:cNvPr>
          <p:cNvCxnSpPr>
            <a:cxnSpLocks/>
          </p:cNvCxnSpPr>
          <p:nvPr/>
        </p:nvCxnSpPr>
        <p:spPr>
          <a:xfrm flipH="1" flipV="1">
            <a:off x="2503502" y="3109552"/>
            <a:ext cx="60134" cy="416991"/>
          </a:xfrm>
          <a:prstGeom prst="straightConnector1">
            <a:avLst/>
          </a:prstGeom>
          <a:ln w="1905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9C44F6B4-4E56-44B0-A5AF-046B76649F07}"/>
              </a:ext>
            </a:extLst>
          </p:cNvPr>
          <p:cNvCxnSpPr>
            <a:cxnSpLocks/>
          </p:cNvCxnSpPr>
          <p:nvPr/>
        </p:nvCxnSpPr>
        <p:spPr>
          <a:xfrm flipH="1">
            <a:off x="2127183" y="3555508"/>
            <a:ext cx="450529" cy="304223"/>
          </a:xfrm>
          <a:prstGeom prst="straightConnector1">
            <a:avLst/>
          </a:prstGeom>
          <a:ln w="1905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149D273B-FD91-4599-8165-C84CB7D1107E}"/>
              </a:ext>
            </a:extLst>
          </p:cNvPr>
          <p:cNvCxnSpPr>
            <a:cxnSpLocks/>
          </p:cNvCxnSpPr>
          <p:nvPr/>
        </p:nvCxnSpPr>
        <p:spPr>
          <a:xfrm>
            <a:off x="2073337" y="3368422"/>
            <a:ext cx="1219326" cy="237460"/>
          </a:xfrm>
          <a:prstGeom prst="straightConnector1">
            <a:avLst/>
          </a:prstGeom>
          <a:ln w="28575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281540C5-BC72-4867-901A-B62F3B03DC16}"/>
              </a:ext>
            </a:extLst>
          </p:cNvPr>
          <p:cNvCxnSpPr>
            <a:cxnSpLocks/>
          </p:cNvCxnSpPr>
          <p:nvPr/>
        </p:nvCxnSpPr>
        <p:spPr>
          <a:xfrm flipH="1">
            <a:off x="2062795" y="3118282"/>
            <a:ext cx="440708" cy="232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862CA5F8-E89C-48C8-B691-90EB011D7431}"/>
              </a:ext>
            </a:extLst>
          </p:cNvPr>
          <p:cNvCxnSpPr>
            <a:cxnSpLocks/>
          </p:cNvCxnSpPr>
          <p:nvPr/>
        </p:nvCxnSpPr>
        <p:spPr>
          <a:xfrm flipH="1" flipV="1">
            <a:off x="2062795" y="3368183"/>
            <a:ext cx="79757" cy="4947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矩形 61">
            <a:extLst>
              <a:ext uri="{FF2B5EF4-FFF2-40B4-BE49-F238E27FC236}">
                <a16:creationId xmlns:a16="http://schemas.microsoft.com/office/drawing/2014/main" id="{0008C231-5754-478B-B33C-842E88AE4497}"/>
              </a:ext>
            </a:extLst>
          </p:cNvPr>
          <p:cNvSpPr/>
          <p:nvPr/>
        </p:nvSpPr>
        <p:spPr>
          <a:xfrm>
            <a:off x="6750289" y="5680070"/>
            <a:ext cx="4435004" cy="609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FFBC91E8-4A35-42A9-BC19-06E531416492}"/>
              </a:ext>
            </a:extLst>
          </p:cNvPr>
          <p:cNvSpPr/>
          <p:nvPr/>
        </p:nvSpPr>
        <p:spPr>
          <a:xfrm>
            <a:off x="6865794" y="6271790"/>
            <a:ext cx="3859356" cy="304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15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30" grpId="0" animBg="1"/>
      <p:bldP spid="31" grpId="0" animBg="1"/>
      <p:bldP spid="62" grpId="0" animBg="1"/>
      <p:bldP spid="6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FE74BD-9113-4079-820B-6D3E72D80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882"/>
            <a:ext cx="8270289" cy="616945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SMA algorithm</a:t>
            </a:r>
            <a:endParaRPr lang="zh-CN" altLang="en-US" sz="3600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A5525B03-A3B8-4751-BE83-CFDDA142E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6060"/>
            <a:ext cx="10515600" cy="3900901"/>
          </a:xfrm>
        </p:spPr>
        <p:txBody>
          <a:bodyPr>
            <a:normAutofit/>
          </a:bodyPr>
          <a:lstStyle/>
          <a:p>
            <a:r>
              <a:rPr lang="en-US" altLang="zh-CN" dirty="0"/>
              <a:t>Each time the learning rate changes, we restart SMA.</a:t>
            </a:r>
          </a:p>
        </p:txBody>
      </p:sp>
    </p:spTree>
    <p:extLst>
      <p:ext uri="{BB962C8B-B14F-4D97-AF65-F5344CB8AC3E}">
        <p14:creationId xmlns:p14="http://schemas.microsoft.com/office/powerpoint/2010/main" val="12487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3"/>
          <p:cNvGrpSpPr>
            <a:grpSpLocks/>
          </p:cNvGrpSpPr>
          <p:nvPr/>
        </p:nvGrpSpPr>
        <p:grpSpPr bwMode="auto">
          <a:xfrm>
            <a:off x="1427620" y="1368283"/>
            <a:ext cx="762000" cy="665162"/>
            <a:chOff x="1110" y="2656"/>
            <a:chExt cx="1549" cy="1351"/>
          </a:xfrm>
        </p:grpSpPr>
        <p:sp>
          <p:nvSpPr>
            <p:cNvPr id="46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3" name="Line 11"/>
          <p:cNvSpPr>
            <a:spLocks noChangeShapeType="1"/>
          </p:cNvSpPr>
          <p:nvPr/>
        </p:nvSpPr>
        <p:spPr bwMode="auto">
          <a:xfrm>
            <a:off x="2037220" y="197788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2448700" y="1444483"/>
            <a:ext cx="1905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gray">
          <a:xfrm>
            <a:off x="1622883" y="1466708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50" name="Group 7"/>
          <p:cNvGrpSpPr>
            <a:grpSpLocks/>
          </p:cNvGrpSpPr>
          <p:nvPr/>
        </p:nvGrpSpPr>
        <p:grpSpPr bwMode="auto">
          <a:xfrm>
            <a:off x="1427620" y="2282683"/>
            <a:ext cx="762000" cy="665162"/>
            <a:chOff x="3174" y="2656"/>
            <a:chExt cx="1549" cy="1351"/>
          </a:xfrm>
        </p:grpSpPr>
        <p:sp>
          <p:nvSpPr>
            <p:cNvPr id="54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1" name="Line 14"/>
          <p:cNvSpPr>
            <a:spLocks noChangeShapeType="1"/>
          </p:cNvSpPr>
          <p:nvPr/>
        </p:nvSpPr>
        <p:spPr bwMode="auto">
          <a:xfrm>
            <a:off x="2037220" y="289228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2448700" y="2358883"/>
            <a:ext cx="29936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Problem statement</a:t>
            </a: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gray">
          <a:xfrm>
            <a:off x="1622883" y="2381108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grpSp>
        <p:nvGrpSpPr>
          <p:cNvPr id="58" name="Group 17"/>
          <p:cNvGrpSpPr>
            <a:grpSpLocks/>
          </p:cNvGrpSpPr>
          <p:nvPr/>
        </p:nvGrpSpPr>
        <p:grpSpPr bwMode="auto">
          <a:xfrm>
            <a:off x="1427620" y="3174858"/>
            <a:ext cx="762001" cy="665162"/>
            <a:chOff x="1110" y="2656"/>
            <a:chExt cx="1549" cy="1351"/>
          </a:xfrm>
        </p:grpSpPr>
        <p:sp>
          <p:nvSpPr>
            <p:cNvPr id="62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" name="Line 25"/>
          <p:cNvSpPr>
            <a:spLocks noChangeShapeType="1"/>
          </p:cNvSpPr>
          <p:nvPr/>
        </p:nvSpPr>
        <p:spPr bwMode="auto">
          <a:xfrm>
            <a:off x="2037220" y="378445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 Box 26"/>
          <p:cNvSpPr txBox="1">
            <a:spLocks noChangeArrowheads="1"/>
          </p:cNvSpPr>
          <p:nvPr/>
        </p:nvSpPr>
        <p:spPr bwMode="auto">
          <a:xfrm>
            <a:off x="2448700" y="3251058"/>
            <a:ext cx="52517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System design and implementation</a:t>
            </a:r>
          </a:p>
        </p:txBody>
      </p:sp>
      <p:sp>
        <p:nvSpPr>
          <p:cNvPr id="61" name="Text Box 27"/>
          <p:cNvSpPr txBox="1">
            <a:spLocks noChangeArrowheads="1"/>
          </p:cNvSpPr>
          <p:nvPr/>
        </p:nvSpPr>
        <p:spPr bwMode="gray">
          <a:xfrm>
            <a:off x="1622883" y="3273283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66" name="Group 21"/>
          <p:cNvGrpSpPr>
            <a:grpSpLocks/>
          </p:cNvGrpSpPr>
          <p:nvPr/>
        </p:nvGrpSpPr>
        <p:grpSpPr bwMode="auto">
          <a:xfrm>
            <a:off x="1427620" y="4089258"/>
            <a:ext cx="762000" cy="665162"/>
            <a:chOff x="3174" y="2656"/>
            <a:chExt cx="1549" cy="1351"/>
          </a:xfrm>
        </p:grpSpPr>
        <p:sp>
          <p:nvSpPr>
            <p:cNvPr id="70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7" name="Line 28"/>
          <p:cNvSpPr>
            <a:spLocks noChangeShapeType="1"/>
          </p:cNvSpPr>
          <p:nvPr/>
        </p:nvSpPr>
        <p:spPr bwMode="auto">
          <a:xfrm>
            <a:off x="2037220" y="469885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 Box 29"/>
          <p:cNvSpPr txBox="1">
            <a:spLocks noChangeArrowheads="1"/>
          </p:cNvSpPr>
          <p:nvPr/>
        </p:nvSpPr>
        <p:spPr bwMode="auto">
          <a:xfrm>
            <a:off x="2448700" y="4165458"/>
            <a:ext cx="3342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Evaluation and results</a:t>
            </a:r>
          </a:p>
        </p:txBody>
      </p:sp>
      <p:sp>
        <p:nvSpPr>
          <p:cNvPr id="69" name="Text Box 30"/>
          <p:cNvSpPr txBox="1">
            <a:spLocks noChangeArrowheads="1"/>
          </p:cNvSpPr>
          <p:nvPr/>
        </p:nvSpPr>
        <p:spPr bwMode="gray">
          <a:xfrm>
            <a:off x="1622883" y="4187683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Outline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Apr 10, 2020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Reading Group of ADSL</a:t>
            </a:r>
            <a:endParaRPr lang="zh-CN" altLang="en-US" dirty="0"/>
          </a:p>
        </p:txBody>
      </p:sp>
      <p:grpSp>
        <p:nvGrpSpPr>
          <p:cNvPr id="83" name="Group 17"/>
          <p:cNvGrpSpPr>
            <a:grpSpLocks/>
          </p:cNvGrpSpPr>
          <p:nvPr/>
        </p:nvGrpSpPr>
        <p:grpSpPr bwMode="auto">
          <a:xfrm>
            <a:off x="1437420" y="4969403"/>
            <a:ext cx="762001" cy="665162"/>
            <a:chOff x="1110" y="2656"/>
            <a:chExt cx="1549" cy="1351"/>
          </a:xfrm>
        </p:grpSpPr>
        <p:sp>
          <p:nvSpPr>
            <p:cNvPr id="84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7" name="Line 25"/>
          <p:cNvSpPr>
            <a:spLocks noChangeShapeType="1"/>
          </p:cNvSpPr>
          <p:nvPr/>
        </p:nvSpPr>
        <p:spPr bwMode="auto">
          <a:xfrm>
            <a:off x="2047020" y="557900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2458500" y="5045603"/>
            <a:ext cx="17780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89" name="Text Box 27"/>
          <p:cNvSpPr txBox="1">
            <a:spLocks noChangeArrowheads="1"/>
          </p:cNvSpPr>
          <p:nvPr/>
        </p:nvSpPr>
        <p:spPr bwMode="gray">
          <a:xfrm>
            <a:off x="1632397" y="5067828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97104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FE74BD-9113-4079-820B-6D3E72D80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882"/>
            <a:ext cx="8270289" cy="616945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Tuning number of learners</a:t>
            </a:r>
            <a:endParaRPr lang="zh-CN" altLang="en-US" sz="3600" dirty="0"/>
          </a:p>
        </p:txBody>
      </p:sp>
      <p:pic>
        <p:nvPicPr>
          <p:cNvPr id="6" name="内容占位符 6">
            <a:extLst>
              <a:ext uri="{FF2B5EF4-FFF2-40B4-BE49-F238E27FC236}">
                <a16:creationId xmlns:a16="http://schemas.microsoft.com/office/drawing/2014/main" id="{A6602948-BD00-40AC-BA76-FE2F035639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8642"/>
          <a:stretch/>
        </p:blipFill>
        <p:spPr>
          <a:xfrm>
            <a:off x="2179982" y="2367508"/>
            <a:ext cx="7832036" cy="404661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FBBB85E-6CAD-4941-A77A-B04AE3956018}"/>
              </a:ext>
            </a:extLst>
          </p:cNvPr>
          <p:cNvSpPr txBox="1"/>
          <p:nvPr/>
        </p:nvSpPr>
        <p:spPr>
          <a:xfrm>
            <a:off x="1384287" y="1418132"/>
            <a:ext cx="9423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Gill Sans MT" panose="020B0502020104020203" pitchFamily="34" charset="0"/>
              </a:rPr>
              <a:t>When increase the number of learners promotes the throughput, increase it, until throughput reaches a peak </a:t>
            </a:r>
            <a:endParaRPr lang="zh-CN" altLang="en-US" sz="20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25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FE74BD-9113-4079-820B-6D3E72D80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882"/>
            <a:ext cx="8270289" cy="616945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System overview</a:t>
            </a:r>
            <a:endParaRPr lang="zh-CN" altLang="en-US" sz="3600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735ECD96-F30E-40A7-AA12-D919F5C72E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9803"/>
          <a:stretch/>
        </p:blipFill>
        <p:spPr>
          <a:xfrm>
            <a:off x="2113768" y="1353657"/>
            <a:ext cx="8540979" cy="5504343"/>
          </a:xfrm>
          <a:prstGeom prst="rect">
            <a:avLst/>
          </a:prstGeom>
        </p:spPr>
      </p:pic>
      <p:sp>
        <p:nvSpPr>
          <p:cNvPr id="4" name="内容占位符 4">
            <a:extLst>
              <a:ext uri="{FF2B5EF4-FFF2-40B4-BE49-F238E27FC236}">
                <a16:creationId xmlns:a16="http://schemas.microsoft.com/office/drawing/2014/main" id="{16F925F6-1680-4774-9C2A-B660B9BABC1F}"/>
              </a:ext>
            </a:extLst>
          </p:cNvPr>
          <p:cNvSpPr txBox="1">
            <a:spLocks/>
          </p:cNvSpPr>
          <p:nvPr/>
        </p:nvSpPr>
        <p:spPr>
          <a:xfrm>
            <a:off x="6781801" y="1920875"/>
            <a:ext cx="490537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405370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7188E8-4E14-44ED-B6E9-E3CCF5240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SMA algorithm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AC54FD3-F53F-4766-9D2D-4E22567E5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Reading Group of ADSL</a:t>
            </a:r>
            <a:endParaRPr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BF2C5F-317C-4AB4-A1C0-460728044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Apr 10, 2020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332C8DC8-7F92-4BFF-9120-61765C3A90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74" y="1615704"/>
            <a:ext cx="10667852" cy="420225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C29D65E-421D-460B-BE2D-BB18597D871E}"/>
              </a:ext>
            </a:extLst>
          </p:cNvPr>
          <p:cNvSpPr/>
          <p:nvPr/>
        </p:nvSpPr>
        <p:spPr>
          <a:xfrm>
            <a:off x="1473398" y="2554357"/>
            <a:ext cx="3009150" cy="2445026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F2AE814-F54B-4052-804A-CA2737F5C2BD}"/>
              </a:ext>
            </a:extLst>
          </p:cNvPr>
          <p:cNvSpPr/>
          <p:nvPr/>
        </p:nvSpPr>
        <p:spPr>
          <a:xfrm>
            <a:off x="4700304" y="2017643"/>
            <a:ext cx="3009150" cy="2981740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854070A-F145-43FC-B2DC-7935A2BEF0AF}"/>
              </a:ext>
            </a:extLst>
          </p:cNvPr>
          <p:cNvSpPr/>
          <p:nvPr/>
        </p:nvSpPr>
        <p:spPr>
          <a:xfrm>
            <a:off x="8016662" y="2567610"/>
            <a:ext cx="3009150" cy="2445026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F7EDADF-19ED-4848-B36D-93672628963F}"/>
              </a:ext>
            </a:extLst>
          </p:cNvPr>
          <p:cNvSpPr/>
          <p:nvPr/>
        </p:nvSpPr>
        <p:spPr>
          <a:xfrm>
            <a:off x="2236304" y="1832114"/>
            <a:ext cx="8199783" cy="2044147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6CDDE32-AF9F-4775-A325-50C71F550911}"/>
              </a:ext>
            </a:extLst>
          </p:cNvPr>
          <p:cNvSpPr/>
          <p:nvPr/>
        </p:nvSpPr>
        <p:spPr>
          <a:xfrm>
            <a:off x="1029450" y="2087220"/>
            <a:ext cx="3009150" cy="510208"/>
          </a:xfrm>
          <a:prstGeom prst="rect">
            <a:avLst/>
          </a:prstGeom>
          <a:noFill/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Local synchronization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7392726-8D13-472A-9713-F86AD2E3F136}"/>
              </a:ext>
            </a:extLst>
          </p:cNvPr>
          <p:cNvSpPr/>
          <p:nvPr/>
        </p:nvSpPr>
        <p:spPr>
          <a:xfrm>
            <a:off x="4700304" y="1360600"/>
            <a:ext cx="3009150" cy="510208"/>
          </a:xfrm>
          <a:prstGeom prst="rect">
            <a:avLst/>
          </a:prstGeom>
          <a:noFill/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Global synchronization 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40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文本框 103">
                <a:extLst>
                  <a:ext uri="{FF2B5EF4-FFF2-40B4-BE49-F238E27FC236}">
                    <a16:creationId xmlns:a16="http://schemas.microsoft.com/office/drawing/2014/main" id="{E7CBE76F-460F-475D-B3DD-DE08062BDB10}"/>
                  </a:ext>
                </a:extLst>
              </p:cNvPr>
              <p:cNvSpPr txBox="1"/>
              <p:nvPr/>
            </p:nvSpPr>
            <p:spPr>
              <a:xfrm>
                <a:off x="6827053" y="1537401"/>
                <a:ext cx="4884486" cy="3439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/>
                  <a:t>z </a:t>
                </a:r>
                <a:r>
                  <a:rPr lang="en-US" altLang="zh-CN" sz="1600" i="1" dirty="0"/>
                  <a:t>← </a:t>
                </a:r>
                <a:r>
                  <a:rPr lang="en-US" altLang="zh-CN" sz="1600" dirty="0"/>
                  <a:t>w</a:t>
                </a:r>
                <a:r>
                  <a:rPr lang="en-US" altLang="zh-CN" sz="1600" baseline="-25000" dirty="0"/>
                  <a:t>0</a:t>
                </a:r>
                <a:r>
                  <a:rPr lang="en-US" altLang="zh-CN" sz="1600" dirty="0"/>
                  <a:t> ;</a:t>
                </a:r>
              </a:p>
              <a:p>
                <a:r>
                  <a:rPr lang="en-US" altLang="zh-CN" sz="1600" dirty="0"/>
                  <a:t>z</a:t>
                </a:r>
                <a:r>
                  <a:rPr lang="en-US" altLang="zh-CN" sz="1600" i="1" baseline="-25000" dirty="0"/>
                  <a:t>prev</a:t>
                </a:r>
                <a:r>
                  <a:rPr lang="en-US" altLang="zh-CN" sz="1600" i="1" dirty="0"/>
                  <a:t> ← ∅ </a:t>
                </a:r>
                <a:r>
                  <a:rPr lang="en-US" altLang="zh-CN" sz="1600" dirty="0"/>
                  <a:t>;</a:t>
                </a:r>
              </a:p>
              <a:p>
                <a:r>
                  <a:rPr lang="en-US" altLang="zh-CN" sz="1600" b="1" dirty="0"/>
                  <a:t>while </a:t>
                </a:r>
                <a:r>
                  <a:rPr lang="en-US" altLang="zh-CN" sz="1600" i="1" dirty="0"/>
                  <a:t>target accuracy not reached </a:t>
                </a:r>
                <a:r>
                  <a:rPr lang="en-US" altLang="zh-CN" sz="1600" dirty="0"/>
                  <a:t>∧ |</a:t>
                </a:r>
                <a:r>
                  <a:rPr lang="zh-CN" altLang="en-US" sz="1600" dirty="0"/>
                  <a:t>𝔹</a:t>
                </a:r>
                <a:r>
                  <a:rPr lang="en-US" altLang="zh-CN" sz="1600" dirty="0"/>
                  <a:t>| ≥ k </a:t>
                </a:r>
                <a:r>
                  <a:rPr lang="en-US" altLang="zh-CN" sz="1600" b="1" dirty="0"/>
                  <a:t>do</a:t>
                </a:r>
                <a:endParaRPr lang="en-US" altLang="zh-CN" sz="1600" i="1" dirty="0"/>
              </a:p>
              <a:p>
                <a:pPr lvl="1"/>
                <a:r>
                  <a:rPr lang="en-US" altLang="zh-CN" sz="1600" i="1" dirty="0"/>
                  <a:t>c</a:t>
                </a:r>
                <a:r>
                  <a:rPr lang="en-US" altLang="zh-CN" sz="1600" i="1" baseline="-25000" dirty="0"/>
                  <a:t>1</a:t>
                </a:r>
                <a:r>
                  <a:rPr lang="en-US" altLang="zh-CN" sz="1600" i="1" dirty="0"/>
                  <a:t>, . . . , c</a:t>
                </a:r>
                <a:r>
                  <a:rPr lang="en-US" altLang="zh-CN" sz="1600" i="1" baseline="-25000" dirty="0"/>
                  <a:t>k </a:t>
                </a:r>
                <a:r>
                  <a:rPr lang="en-US" altLang="zh-CN" sz="1600" i="1" dirty="0"/>
                  <a:t>← ∅, . . . , ∅ </a:t>
                </a:r>
                <a:r>
                  <a:rPr lang="en-US" altLang="zh-CN" sz="1600" dirty="0"/>
                  <a:t>;</a:t>
                </a:r>
              </a:p>
              <a:p>
                <a:pPr lvl="1"/>
                <a:r>
                  <a:rPr lang="en-US" altLang="zh-CN" sz="1600" b="1" dirty="0"/>
                  <a:t>for </a:t>
                </a:r>
                <a:r>
                  <a:rPr lang="en-US" altLang="zh-CN" sz="1600" i="1" dirty="0"/>
                  <a:t>j ∈ {</a:t>
                </a:r>
                <a:r>
                  <a:rPr lang="en-US" altLang="zh-CN" sz="1600" dirty="0"/>
                  <a:t>1</a:t>
                </a:r>
                <a:r>
                  <a:rPr lang="en-US" altLang="zh-CN" sz="1600" i="1" dirty="0"/>
                  <a:t>, . . . , k} </a:t>
                </a:r>
                <a:r>
                  <a:rPr lang="en-US" altLang="zh-CN" sz="1600" b="1" dirty="0"/>
                  <a:t>do</a:t>
                </a:r>
                <a:endParaRPr lang="en-US" altLang="zh-CN" sz="1600" dirty="0"/>
              </a:p>
              <a:p>
                <a:pPr lvl="2"/>
                <a:r>
                  <a:rPr lang="en-US" altLang="zh-CN" sz="1600" i="1" dirty="0"/>
                  <a:t>B</a:t>
                </a:r>
                <a:r>
                  <a:rPr lang="en-US" altLang="zh-CN" sz="1600" i="1" baseline="-25000" dirty="0"/>
                  <a:t>j</a:t>
                </a:r>
                <a:r>
                  <a:rPr lang="en-US" altLang="zh-CN" sz="1600" i="1" dirty="0"/>
                  <a:t> ← select</a:t>
                </a:r>
                <a:r>
                  <a:rPr lang="en-US" altLang="zh-CN" sz="1600" dirty="0"/>
                  <a:t>(</a:t>
                </a:r>
                <a:r>
                  <a:rPr lang="zh-CN" altLang="en-US" sz="1600" dirty="0"/>
                  <a:t>𝔹</a:t>
                </a:r>
                <a:r>
                  <a:rPr lang="en-US" altLang="zh-CN" sz="1600" dirty="0"/>
                  <a:t>) ; </a:t>
                </a:r>
              </a:p>
              <a:p>
                <a:pPr lvl="2"/>
                <a:r>
                  <a:rPr lang="zh-CN" altLang="en-US" sz="1600" dirty="0"/>
                  <a:t>𝔹</a:t>
                </a:r>
                <a:r>
                  <a:rPr lang="en-US" altLang="zh-CN" sz="1600" i="1" dirty="0"/>
                  <a:t>←</a:t>
                </a:r>
                <a:r>
                  <a:rPr lang="zh-CN" altLang="en-US" sz="1600" dirty="0"/>
                  <a:t>𝔹</a:t>
                </a:r>
                <a:r>
                  <a:rPr lang="en-US" altLang="zh-CN" sz="1600" i="1" dirty="0"/>
                  <a:t>\ {B</a:t>
                </a:r>
                <a:r>
                  <a:rPr lang="en-US" altLang="zh-CN" sz="1600" i="1" baseline="-25000" dirty="0"/>
                  <a:t>j</a:t>
                </a:r>
                <a:r>
                  <a:rPr lang="en-US" altLang="zh-CN" sz="1600" i="1" dirty="0"/>
                  <a:t>} </a:t>
                </a:r>
                <a:r>
                  <a:rPr lang="en-US" altLang="zh-CN" sz="1600" dirty="0"/>
                  <a:t>; </a:t>
                </a:r>
              </a:p>
              <a:p>
                <a:pPr lvl="2"/>
                <a:r>
                  <a:rPr lang="en-US" altLang="zh-CN" sz="1600" i="1" dirty="0"/>
                  <a:t>g</a:t>
                </a:r>
                <a:r>
                  <a:rPr lang="en-US" altLang="zh-CN" sz="1600" i="1" baseline="-25000" dirty="0"/>
                  <a:t>j</a:t>
                </a:r>
                <a:r>
                  <a:rPr lang="en-US" altLang="zh-CN" sz="1600" i="1" dirty="0"/>
                  <a:t> ← </a:t>
                </a:r>
                <a:r>
                  <a:rPr lang="el-GR" altLang="zh-CN" sz="1600" dirty="0"/>
                  <a:t>γ</a:t>
                </a:r>
                <a:r>
                  <a:rPr lang="el-GR" altLang="zh-CN" sz="1600" i="1" dirty="0"/>
                  <a:t>∇</a:t>
                </a:r>
                <a:r>
                  <a:rPr lang="en-US" altLang="zh-CN" sz="1600" i="1" dirty="0"/>
                  <a:t> ℓB</a:t>
                </a:r>
                <a:r>
                  <a:rPr lang="en-US" altLang="zh-CN" sz="1600" i="1" baseline="-25000" dirty="0"/>
                  <a:t>j</a:t>
                </a:r>
                <a:r>
                  <a:rPr lang="en-US" altLang="zh-CN" sz="1600" dirty="0"/>
                  <a:t>(w</a:t>
                </a:r>
                <a:r>
                  <a:rPr lang="en-US" altLang="zh-CN" sz="1600" i="1" baseline="-25000" dirty="0"/>
                  <a:t>j </a:t>
                </a:r>
                <a:r>
                  <a:rPr lang="en-US" altLang="zh-CN" sz="1600" dirty="0"/>
                  <a:t>) ; </a:t>
                </a:r>
              </a:p>
              <a:p>
                <a:pPr lvl="2"/>
                <a:r>
                  <a:rPr lang="en-US" altLang="zh-CN" sz="1600" i="1" dirty="0"/>
                  <a:t>c</a:t>
                </a:r>
                <a:r>
                  <a:rPr lang="en-US" altLang="zh-CN" sz="1600" i="1" baseline="-25000" dirty="0"/>
                  <a:t>j</a:t>
                </a:r>
                <a:r>
                  <a:rPr lang="en-US" altLang="zh-CN" sz="1600" i="1" dirty="0"/>
                  <a:t> ← </a:t>
                </a:r>
                <a:r>
                  <a:rPr lang="el-GR" altLang="zh-CN" sz="1600" dirty="0"/>
                  <a:t>α(</a:t>
                </a:r>
                <a:r>
                  <a:rPr lang="en-US" altLang="zh-CN" sz="1600" dirty="0"/>
                  <a:t>w</a:t>
                </a:r>
                <a:r>
                  <a:rPr lang="en-US" altLang="zh-CN" sz="1600" i="1" baseline="-25000" dirty="0"/>
                  <a:t>j</a:t>
                </a:r>
                <a:r>
                  <a:rPr lang="en-US" altLang="zh-CN" sz="1600" i="1" dirty="0"/>
                  <a:t> - </a:t>
                </a:r>
                <a:r>
                  <a:rPr lang="en-US" altLang="zh-CN" sz="1600" dirty="0"/>
                  <a:t>z) ; 	//local synchronization</a:t>
                </a:r>
              </a:p>
              <a:p>
                <a:pPr lvl="2"/>
                <a:r>
                  <a:rPr lang="en-US" altLang="zh-CN" sz="1600" dirty="0"/>
                  <a:t>w</a:t>
                </a:r>
                <a:r>
                  <a:rPr lang="en-US" altLang="zh-CN" sz="1600" i="1" baseline="-25000" dirty="0"/>
                  <a:t>j</a:t>
                </a:r>
                <a:r>
                  <a:rPr lang="en-US" altLang="zh-CN" sz="1600" i="1" dirty="0"/>
                  <a:t> ← </a:t>
                </a:r>
                <a:r>
                  <a:rPr lang="en-US" altLang="zh-CN" sz="1600" dirty="0"/>
                  <a:t>w</a:t>
                </a:r>
                <a:r>
                  <a:rPr lang="en-US" altLang="zh-CN" sz="1600" i="1" baseline="-25000" dirty="0"/>
                  <a:t>j</a:t>
                </a:r>
                <a:r>
                  <a:rPr lang="en-US" altLang="zh-CN" sz="1600" i="1" dirty="0"/>
                  <a:t> - g</a:t>
                </a:r>
                <a:r>
                  <a:rPr lang="en-US" altLang="zh-CN" sz="1600" i="1" baseline="-25000" dirty="0"/>
                  <a:t>j</a:t>
                </a:r>
                <a:r>
                  <a:rPr lang="en-US" altLang="zh-CN" sz="1600" i="1" dirty="0"/>
                  <a:t> - c</a:t>
                </a:r>
                <a:r>
                  <a:rPr lang="en-US" altLang="zh-CN" sz="1600" i="1" baseline="-25000" dirty="0"/>
                  <a:t>j</a:t>
                </a:r>
                <a:r>
                  <a:rPr lang="en-US" altLang="zh-CN" sz="1600" i="1" dirty="0"/>
                  <a:t> </a:t>
                </a:r>
                <a:r>
                  <a:rPr lang="en-US" altLang="zh-CN" sz="1600" dirty="0"/>
                  <a:t>; </a:t>
                </a:r>
                <a:endParaRPr lang="en-US" altLang="zh-CN" sz="1600" i="1" dirty="0"/>
              </a:p>
              <a:p>
                <a:pPr lvl="1"/>
                <a:r>
                  <a:rPr lang="en-US" altLang="zh-CN" sz="1600" dirty="0"/>
                  <a:t>z’</a:t>
                </a:r>
                <a:r>
                  <a:rPr lang="en-US" altLang="zh-CN" sz="1600" i="1" dirty="0"/>
                  <a:t> ← </a:t>
                </a:r>
                <a:r>
                  <a:rPr lang="en-US" altLang="zh-CN" sz="1600" dirty="0"/>
                  <a:t>z ;</a:t>
                </a:r>
              </a:p>
              <a:p>
                <a:pPr lvl="1"/>
                <a:r>
                  <a:rPr lang="en-US" altLang="zh-CN" sz="1600" dirty="0"/>
                  <a:t>z </a:t>
                </a:r>
                <a:r>
                  <a:rPr lang="en-US" altLang="zh-CN" sz="1600" i="1" dirty="0"/>
                  <a:t>← </a:t>
                </a:r>
                <a:r>
                  <a:rPr lang="en-US" altLang="zh-CN" sz="1600" dirty="0"/>
                  <a:t>z +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altLang="zh-CN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CN" sz="1600" dirty="0"/>
                  <a:t>+ µ(z-z</a:t>
                </a:r>
                <a:r>
                  <a:rPr lang="en-US" altLang="zh-CN" sz="1600" i="1" baseline="-25000" dirty="0"/>
                  <a:t>prev</a:t>
                </a:r>
                <a:r>
                  <a:rPr lang="en-US" altLang="zh-CN" sz="1600" i="1" dirty="0"/>
                  <a:t> </a:t>
                </a:r>
                <a:r>
                  <a:rPr lang="en-US" altLang="zh-CN" sz="1600" dirty="0"/>
                  <a:t>) ;</a:t>
                </a:r>
              </a:p>
              <a:p>
                <a:pPr lvl="1"/>
                <a:r>
                  <a:rPr lang="en-US" altLang="zh-CN" sz="1600" dirty="0"/>
                  <a:t>z</a:t>
                </a:r>
                <a:r>
                  <a:rPr lang="en-US" altLang="zh-CN" sz="1600" i="1" baseline="-25000" dirty="0"/>
                  <a:t>prev</a:t>
                </a:r>
                <a:r>
                  <a:rPr lang="en-US" altLang="zh-CN" sz="1600" i="1" dirty="0"/>
                  <a:t> ← </a:t>
                </a:r>
                <a:r>
                  <a:rPr lang="en-US" altLang="zh-CN" sz="1600" dirty="0"/>
                  <a:t>z’;</a:t>
                </a:r>
                <a:endParaRPr lang="zh-CN" altLang="en-US" sz="1600" dirty="0"/>
              </a:p>
            </p:txBody>
          </p:sp>
        </mc:Choice>
        <mc:Fallback xmlns="">
          <p:sp>
            <p:nvSpPr>
              <p:cNvPr id="104" name="文本框 103">
                <a:extLst>
                  <a:ext uri="{FF2B5EF4-FFF2-40B4-BE49-F238E27FC236}">
                    <a16:creationId xmlns:a16="http://schemas.microsoft.com/office/drawing/2014/main" id="{E7CBE76F-460F-475D-B3DD-DE08062BD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053" y="1537401"/>
                <a:ext cx="4884486" cy="3439083"/>
              </a:xfrm>
              <a:prstGeom prst="rect">
                <a:avLst/>
              </a:prstGeom>
              <a:blipFill>
                <a:blip r:embed="rId3"/>
                <a:stretch>
                  <a:fillRect l="-749" t="-532" b="-53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268B6073-5D23-457D-9BA7-11C04951A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3622" y="4802714"/>
            <a:ext cx="5774671" cy="203055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72FE74BD-9113-4079-820B-6D3E72D80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882"/>
            <a:ext cx="8270289" cy="616945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 Task execution</a:t>
            </a:r>
            <a:endParaRPr lang="zh-CN" altLang="en-US" sz="3600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BF06CA6-76CC-4D0E-8CF7-A4184AFC9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69308" r="13416" b="8714"/>
          <a:stretch/>
        </p:blipFill>
        <p:spPr>
          <a:xfrm>
            <a:off x="687001" y="5640018"/>
            <a:ext cx="5295426" cy="120411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05D92FA-5734-412B-9362-A9D112EF15B0}"/>
              </a:ext>
            </a:extLst>
          </p:cNvPr>
          <p:cNvSpPr/>
          <p:nvPr/>
        </p:nvSpPr>
        <p:spPr>
          <a:xfrm>
            <a:off x="1212645" y="1604313"/>
            <a:ext cx="5222189" cy="1804594"/>
          </a:xfrm>
          <a:prstGeom prst="rect">
            <a:avLst/>
          </a:prstGeom>
          <a:noFill/>
          <a:ln w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A276186-F0D1-484A-BFCA-8635EFDC983A}"/>
              </a:ext>
            </a:extLst>
          </p:cNvPr>
          <p:cNvSpPr/>
          <p:nvPr/>
        </p:nvSpPr>
        <p:spPr>
          <a:xfrm>
            <a:off x="695186" y="1604313"/>
            <a:ext cx="517457" cy="1804594"/>
          </a:xfrm>
          <a:prstGeom prst="rect">
            <a:avLst/>
          </a:prstGeom>
          <a:noFill/>
          <a:ln w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</a:rPr>
              <a:t>GPU 1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9E3081F-03AE-428B-B052-7459B49B0E2C}"/>
              </a:ext>
            </a:extLst>
          </p:cNvPr>
          <p:cNvSpPr/>
          <p:nvPr/>
        </p:nvSpPr>
        <p:spPr>
          <a:xfrm>
            <a:off x="1337848" y="1699565"/>
            <a:ext cx="848336" cy="474528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Sync. stream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CAF36CB-3555-4DF6-B358-8D2F8DBC0312}"/>
              </a:ext>
            </a:extLst>
          </p:cNvPr>
          <p:cNvSpPr/>
          <p:nvPr/>
        </p:nvSpPr>
        <p:spPr>
          <a:xfrm>
            <a:off x="1337849" y="2269346"/>
            <a:ext cx="848336" cy="474528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Learn. stream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293DE1C-A9A0-4A55-978D-0EB213BC6314}"/>
              </a:ext>
            </a:extLst>
          </p:cNvPr>
          <p:cNvSpPr/>
          <p:nvPr/>
        </p:nvSpPr>
        <p:spPr>
          <a:xfrm>
            <a:off x="1337849" y="2839127"/>
            <a:ext cx="848336" cy="474528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Learn. stream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1FD6364-5306-4FBD-849F-A2699166215F}"/>
              </a:ext>
            </a:extLst>
          </p:cNvPr>
          <p:cNvSpPr/>
          <p:nvPr/>
        </p:nvSpPr>
        <p:spPr>
          <a:xfrm>
            <a:off x="2186184" y="1699565"/>
            <a:ext cx="4123705" cy="4745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EAA3946-2648-4F46-853E-3558CD1B37E7}"/>
              </a:ext>
            </a:extLst>
          </p:cNvPr>
          <p:cNvSpPr/>
          <p:nvPr/>
        </p:nvSpPr>
        <p:spPr>
          <a:xfrm>
            <a:off x="2186184" y="2269345"/>
            <a:ext cx="4123706" cy="4745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B88B29B-ED9B-4FEA-B790-0A937FD0A7E6}"/>
              </a:ext>
            </a:extLst>
          </p:cNvPr>
          <p:cNvSpPr/>
          <p:nvPr/>
        </p:nvSpPr>
        <p:spPr>
          <a:xfrm>
            <a:off x="2186182" y="2835571"/>
            <a:ext cx="4123707" cy="4745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651D44A7-2EC4-48E0-8C20-2F09A74CA647}"/>
              </a:ext>
            </a:extLst>
          </p:cNvPr>
          <p:cNvSpPr/>
          <p:nvPr/>
        </p:nvSpPr>
        <p:spPr>
          <a:xfrm>
            <a:off x="3787136" y="1754850"/>
            <a:ext cx="371437" cy="37153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∑</a:t>
            </a: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6599A6BB-2AFD-4740-ABC4-6854FA5518DD}"/>
              </a:ext>
            </a:extLst>
          </p:cNvPr>
          <p:cNvSpPr/>
          <p:nvPr/>
        </p:nvSpPr>
        <p:spPr>
          <a:xfrm>
            <a:off x="2311390" y="2319064"/>
            <a:ext cx="371437" cy="37153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⇌</a:t>
            </a: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31FE2ED0-BF61-4F08-B195-49996886CDD1}"/>
              </a:ext>
            </a:extLst>
          </p:cNvPr>
          <p:cNvSpPr/>
          <p:nvPr/>
        </p:nvSpPr>
        <p:spPr>
          <a:xfrm>
            <a:off x="3023479" y="2319064"/>
            <a:ext cx="371437" cy="37153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88C4C0F5-9DA2-4879-8C0A-4F10BC8D53CB}"/>
              </a:ext>
            </a:extLst>
          </p:cNvPr>
          <p:cNvSpPr/>
          <p:nvPr/>
        </p:nvSpPr>
        <p:spPr>
          <a:xfrm>
            <a:off x="3780851" y="2319064"/>
            <a:ext cx="371437" cy="37153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E5E6F058-2326-4EAE-B3DC-0BFC25130637}"/>
              </a:ext>
            </a:extLst>
          </p:cNvPr>
          <p:cNvSpPr/>
          <p:nvPr/>
        </p:nvSpPr>
        <p:spPr>
          <a:xfrm>
            <a:off x="4910024" y="1754850"/>
            <a:ext cx="371437" cy="37153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867680A3-A04D-4AF3-B483-1C6F8B51BA1B}"/>
              </a:ext>
            </a:extLst>
          </p:cNvPr>
          <p:cNvSpPr/>
          <p:nvPr/>
        </p:nvSpPr>
        <p:spPr>
          <a:xfrm>
            <a:off x="4910024" y="2315588"/>
            <a:ext cx="371437" cy="37153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⇌</a:t>
            </a: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9B9D00AF-72EB-4333-9549-C61645EAC83C}"/>
              </a:ext>
            </a:extLst>
          </p:cNvPr>
          <p:cNvSpPr/>
          <p:nvPr/>
        </p:nvSpPr>
        <p:spPr>
          <a:xfrm>
            <a:off x="5695681" y="2315588"/>
            <a:ext cx="371437" cy="37153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6815AA1F-7D50-444A-BBA8-6CFFA312132E}"/>
              </a:ext>
            </a:extLst>
          </p:cNvPr>
          <p:cNvSpPr/>
          <p:nvPr/>
        </p:nvSpPr>
        <p:spPr>
          <a:xfrm>
            <a:off x="2311390" y="2888885"/>
            <a:ext cx="371437" cy="37153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⇌</a:t>
            </a: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C89CC3D7-20B5-4F2C-ACE6-4C459120FEC8}"/>
              </a:ext>
            </a:extLst>
          </p:cNvPr>
          <p:cNvSpPr/>
          <p:nvPr/>
        </p:nvSpPr>
        <p:spPr>
          <a:xfrm>
            <a:off x="3023479" y="2888885"/>
            <a:ext cx="371437" cy="37153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C8EEFDC5-DA87-4490-B8FF-49429E0B1D90}"/>
              </a:ext>
            </a:extLst>
          </p:cNvPr>
          <p:cNvSpPr/>
          <p:nvPr/>
        </p:nvSpPr>
        <p:spPr>
          <a:xfrm>
            <a:off x="3780851" y="2888885"/>
            <a:ext cx="371437" cy="37153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73D4B3F9-609C-4DEA-9EFA-F231DF9E33BE}"/>
              </a:ext>
            </a:extLst>
          </p:cNvPr>
          <p:cNvSpPr/>
          <p:nvPr/>
        </p:nvSpPr>
        <p:spPr>
          <a:xfrm>
            <a:off x="4910024" y="2885408"/>
            <a:ext cx="371437" cy="37153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⇌</a:t>
            </a:r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F17BDF1B-2F11-4CBC-AF35-BC8AA61FF6C7}"/>
              </a:ext>
            </a:extLst>
          </p:cNvPr>
          <p:cNvSpPr/>
          <p:nvPr/>
        </p:nvSpPr>
        <p:spPr>
          <a:xfrm>
            <a:off x="5695681" y="2885408"/>
            <a:ext cx="371437" cy="37153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82FD531B-D947-4C9F-BBEB-F0A0B529662C}"/>
              </a:ext>
            </a:extLst>
          </p:cNvPr>
          <p:cNvCxnSpPr>
            <a:stCxn id="18" idx="3"/>
            <a:endCxn id="19" idx="1"/>
          </p:cNvCxnSpPr>
          <p:nvPr/>
        </p:nvCxnSpPr>
        <p:spPr>
          <a:xfrm>
            <a:off x="2682827" y="2504832"/>
            <a:ext cx="3406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5F0D8CCC-5579-4514-AEC5-EB7878B1EB49}"/>
              </a:ext>
            </a:extLst>
          </p:cNvPr>
          <p:cNvCxnSpPr>
            <a:stCxn id="29" idx="3"/>
            <a:endCxn id="30" idx="1"/>
          </p:cNvCxnSpPr>
          <p:nvPr/>
        </p:nvCxnSpPr>
        <p:spPr>
          <a:xfrm>
            <a:off x="2682827" y="3074653"/>
            <a:ext cx="3406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连接符: 曲线 46">
            <a:extLst>
              <a:ext uri="{FF2B5EF4-FFF2-40B4-BE49-F238E27FC236}">
                <a16:creationId xmlns:a16="http://schemas.microsoft.com/office/drawing/2014/main" id="{765F9741-EE72-436B-B352-7A2399797540}"/>
              </a:ext>
            </a:extLst>
          </p:cNvPr>
          <p:cNvCxnSpPr>
            <a:stCxn id="19" idx="3"/>
            <a:endCxn id="17" idx="1"/>
          </p:cNvCxnSpPr>
          <p:nvPr/>
        </p:nvCxnSpPr>
        <p:spPr>
          <a:xfrm flipV="1">
            <a:off x="3394917" y="1940617"/>
            <a:ext cx="392219" cy="564215"/>
          </a:xfrm>
          <a:prstGeom prst="curvedConnector3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连接符: 曲线 49">
            <a:extLst>
              <a:ext uri="{FF2B5EF4-FFF2-40B4-BE49-F238E27FC236}">
                <a16:creationId xmlns:a16="http://schemas.microsoft.com/office/drawing/2014/main" id="{C65037B8-A99A-4C2D-85CC-CFE4B9EAA60E}"/>
              </a:ext>
            </a:extLst>
          </p:cNvPr>
          <p:cNvCxnSpPr>
            <a:stCxn id="30" idx="3"/>
            <a:endCxn id="17" idx="1"/>
          </p:cNvCxnSpPr>
          <p:nvPr/>
        </p:nvCxnSpPr>
        <p:spPr>
          <a:xfrm flipV="1">
            <a:off x="3394917" y="1940617"/>
            <a:ext cx="392219" cy="1134035"/>
          </a:xfrm>
          <a:prstGeom prst="curvedConnector3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B0C3E2A1-C447-49D6-9ADA-161BB2C00D27}"/>
              </a:ext>
            </a:extLst>
          </p:cNvPr>
          <p:cNvCxnSpPr>
            <a:stCxn id="19" idx="3"/>
            <a:endCxn id="20" idx="1"/>
          </p:cNvCxnSpPr>
          <p:nvPr/>
        </p:nvCxnSpPr>
        <p:spPr>
          <a:xfrm>
            <a:off x="3394917" y="2504832"/>
            <a:ext cx="3859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3A273FDB-F098-4634-9A3F-D9B75EFEDEF9}"/>
              </a:ext>
            </a:extLst>
          </p:cNvPr>
          <p:cNvCxnSpPr>
            <a:stCxn id="30" idx="3"/>
            <a:endCxn id="31" idx="1"/>
          </p:cNvCxnSpPr>
          <p:nvPr/>
        </p:nvCxnSpPr>
        <p:spPr>
          <a:xfrm>
            <a:off x="3394917" y="3074653"/>
            <a:ext cx="3859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8565BE9F-D3CE-473F-940F-B461A224C01F}"/>
              </a:ext>
            </a:extLst>
          </p:cNvPr>
          <p:cNvCxnSpPr>
            <a:stCxn id="20" idx="3"/>
            <a:endCxn id="22" idx="1"/>
          </p:cNvCxnSpPr>
          <p:nvPr/>
        </p:nvCxnSpPr>
        <p:spPr>
          <a:xfrm flipV="1">
            <a:off x="4152288" y="2501356"/>
            <a:ext cx="757736" cy="34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4FD4D43E-534C-4219-AC4C-F606B593698B}"/>
              </a:ext>
            </a:extLst>
          </p:cNvPr>
          <p:cNvCxnSpPr>
            <a:stCxn id="31" idx="3"/>
            <a:endCxn id="32" idx="1"/>
          </p:cNvCxnSpPr>
          <p:nvPr/>
        </p:nvCxnSpPr>
        <p:spPr>
          <a:xfrm flipV="1">
            <a:off x="4152288" y="3071176"/>
            <a:ext cx="757736" cy="34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71D80D79-177C-4233-8096-5505A591B88C}"/>
              </a:ext>
            </a:extLst>
          </p:cNvPr>
          <p:cNvCxnSpPr>
            <a:stCxn id="17" idx="3"/>
            <a:endCxn id="21" idx="1"/>
          </p:cNvCxnSpPr>
          <p:nvPr/>
        </p:nvCxnSpPr>
        <p:spPr>
          <a:xfrm>
            <a:off x="4158573" y="1940617"/>
            <a:ext cx="7514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B23C775F-E8A4-4218-B24C-5FFC381C4C9B}"/>
              </a:ext>
            </a:extLst>
          </p:cNvPr>
          <p:cNvCxnSpPr>
            <a:stCxn id="22" idx="3"/>
            <a:endCxn id="23" idx="1"/>
          </p:cNvCxnSpPr>
          <p:nvPr/>
        </p:nvCxnSpPr>
        <p:spPr>
          <a:xfrm>
            <a:off x="5281461" y="2501356"/>
            <a:ext cx="4142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71A43481-74B1-4E8F-A4A4-9BF31E21CECC}"/>
              </a:ext>
            </a:extLst>
          </p:cNvPr>
          <p:cNvCxnSpPr>
            <a:stCxn id="32" idx="3"/>
          </p:cNvCxnSpPr>
          <p:nvPr/>
        </p:nvCxnSpPr>
        <p:spPr>
          <a:xfrm>
            <a:off x="5281461" y="3071176"/>
            <a:ext cx="4142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连接符: 曲线 67">
            <a:extLst>
              <a:ext uri="{FF2B5EF4-FFF2-40B4-BE49-F238E27FC236}">
                <a16:creationId xmlns:a16="http://schemas.microsoft.com/office/drawing/2014/main" id="{AD54412E-87E3-4E6C-BF29-34D99A528D0A}"/>
              </a:ext>
            </a:extLst>
          </p:cNvPr>
          <p:cNvCxnSpPr>
            <a:stCxn id="21" idx="3"/>
            <a:endCxn id="23" idx="1"/>
          </p:cNvCxnSpPr>
          <p:nvPr/>
        </p:nvCxnSpPr>
        <p:spPr>
          <a:xfrm>
            <a:off x="5281461" y="1940617"/>
            <a:ext cx="414220" cy="560738"/>
          </a:xfrm>
          <a:prstGeom prst="curvedConnector3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连接符: 曲线 69">
            <a:extLst>
              <a:ext uri="{FF2B5EF4-FFF2-40B4-BE49-F238E27FC236}">
                <a16:creationId xmlns:a16="http://schemas.microsoft.com/office/drawing/2014/main" id="{49341B62-FA7F-4767-8091-D2D0AA0A0DB2}"/>
              </a:ext>
            </a:extLst>
          </p:cNvPr>
          <p:cNvCxnSpPr>
            <a:stCxn id="21" idx="3"/>
            <a:endCxn id="33" idx="1"/>
          </p:cNvCxnSpPr>
          <p:nvPr/>
        </p:nvCxnSpPr>
        <p:spPr>
          <a:xfrm>
            <a:off x="5281461" y="1940617"/>
            <a:ext cx="414220" cy="1130559"/>
          </a:xfrm>
          <a:prstGeom prst="curvedConnector3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连接符: 肘形 73">
            <a:extLst>
              <a:ext uri="{FF2B5EF4-FFF2-40B4-BE49-F238E27FC236}">
                <a16:creationId xmlns:a16="http://schemas.microsoft.com/office/drawing/2014/main" id="{FFCC5B97-7143-406E-B9F4-24BC6B11A5F2}"/>
              </a:ext>
            </a:extLst>
          </p:cNvPr>
          <p:cNvCxnSpPr>
            <a:cxnSpLocks/>
          </p:cNvCxnSpPr>
          <p:nvPr/>
        </p:nvCxnSpPr>
        <p:spPr>
          <a:xfrm rot="5400000">
            <a:off x="3990644" y="1950807"/>
            <a:ext cx="1943463" cy="937274"/>
          </a:xfrm>
          <a:prstGeom prst="bentConnector3">
            <a:avLst>
              <a:gd name="adj1" fmla="val 40657"/>
            </a:avLst>
          </a:prstGeom>
          <a:ln w="19050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左大括号 82">
            <a:extLst>
              <a:ext uri="{FF2B5EF4-FFF2-40B4-BE49-F238E27FC236}">
                <a16:creationId xmlns:a16="http://schemas.microsoft.com/office/drawing/2014/main" id="{2B65AFB2-CCEF-4D22-B550-FDEEFB7979F5}"/>
              </a:ext>
            </a:extLst>
          </p:cNvPr>
          <p:cNvSpPr/>
          <p:nvPr/>
        </p:nvSpPr>
        <p:spPr>
          <a:xfrm rot="5400000">
            <a:off x="3718486" y="-170510"/>
            <a:ext cx="182493" cy="3247107"/>
          </a:xfrm>
          <a:prstGeom prst="leftBrace">
            <a:avLst>
              <a:gd name="adj1" fmla="val 3796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左大括号 83">
            <a:extLst>
              <a:ext uri="{FF2B5EF4-FFF2-40B4-BE49-F238E27FC236}">
                <a16:creationId xmlns:a16="http://schemas.microsoft.com/office/drawing/2014/main" id="{A2F4D995-9087-4F57-8A78-46BA734C0AFB}"/>
              </a:ext>
            </a:extLst>
          </p:cNvPr>
          <p:cNvSpPr/>
          <p:nvPr/>
        </p:nvSpPr>
        <p:spPr>
          <a:xfrm rot="5400000">
            <a:off x="6328363" y="463164"/>
            <a:ext cx="182495" cy="1972649"/>
          </a:xfrm>
          <a:prstGeom prst="leftBrace">
            <a:avLst>
              <a:gd name="adj1" fmla="val 3796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4A177ED8-EBCA-4BAB-AB73-60E51AB5DB0E}"/>
              </a:ext>
            </a:extLst>
          </p:cNvPr>
          <p:cNvSpPr txBox="1"/>
          <p:nvPr/>
        </p:nvSpPr>
        <p:spPr>
          <a:xfrm>
            <a:off x="5192518" y="993988"/>
            <a:ext cx="2484632" cy="414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Iteration N+1</a:t>
            </a:r>
            <a:endParaRPr lang="zh-CN" altLang="en-US" dirty="0"/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84082FF1-B14C-4949-96D0-310C675CBD76}"/>
              </a:ext>
            </a:extLst>
          </p:cNvPr>
          <p:cNvSpPr txBox="1"/>
          <p:nvPr/>
        </p:nvSpPr>
        <p:spPr>
          <a:xfrm>
            <a:off x="2560446" y="987306"/>
            <a:ext cx="2484632" cy="414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Iteration N</a:t>
            </a:r>
            <a:endParaRPr lang="zh-CN" altLang="en-US" dirty="0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C1218C7C-3556-421F-B1A8-EF6854CB7BCE}"/>
              </a:ext>
            </a:extLst>
          </p:cNvPr>
          <p:cNvSpPr/>
          <p:nvPr/>
        </p:nvSpPr>
        <p:spPr>
          <a:xfrm>
            <a:off x="1212645" y="3849113"/>
            <a:ext cx="5222189" cy="1804594"/>
          </a:xfrm>
          <a:prstGeom prst="rect">
            <a:avLst/>
          </a:prstGeom>
          <a:noFill/>
          <a:ln w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12D1F753-9986-434B-996F-3C082C72F5C1}"/>
              </a:ext>
            </a:extLst>
          </p:cNvPr>
          <p:cNvSpPr/>
          <p:nvPr/>
        </p:nvSpPr>
        <p:spPr>
          <a:xfrm>
            <a:off x="695186" y="3849113"/>
            <a:ext cx="517457" cy="1804594"/>
          </a:xfrm>
          <a:prstGeom prst="rect">
            <a:avLst/>
          </a:prstGeom>
          <a:noFill/>
          <a:ln w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</a:rPr>
              <a:t>GPU 2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70586293-5489-470E-B2C3-5C6B216AF7D4}"/>
              </a:ext>
            </a:extLst>
          </p:cNvPr>
          <p:cNvSpPr/>
          <p:nvPr/>
        </p:nvSpPr>
        <p:spPr>
          <a:xfrm>
            <a:off x="1337848" y="3944364"/>
            <a:ext cx="848336" cy="474528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Sync. stream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58F714C5-3DD3-428B-819B-37B88F10925E}"/>
              </a:ext>
            </a:extLst>
          </p:cNvPr>
          <p:cNvSpPr/>
          <p:nvPr/>
        </p:nvSpPr>
        <p:spPr>
          <a:xfrm>
            <a:off x="1337849" y="4514146"/>
            <a:ext cx="848336" cy="474528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Learn. stream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072F0966-0716-4877-B91D-3EF42EC7E339}"/>
              </a:ext>
            </a:extLst>
          </p:cNvPr>
          <p:cNvSpPr/>
          <p:nvPr/>
        </p:nvSpPr>
        <p:spPr>
          <a:xfrm>
            <a:off x="1337849" y="5083926"/>
            <a:ext cx="848336" cy="474528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Learn. stream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AA78C352-6799-461C-840D-D86E23C01652}"/>
              </a:ext>
            </a:extLst>
          </p:cNvPr>
          <p:cNvSpPr/>
          <p:nvPr/>
        </p:nvSpPr>
        <p:spPr>
          <a:xfrm>
            <a:off x="2186184" y="3944364"/>
            <a:ext cx="4123705" cy="4745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74A9758C-9971-4189-98B9-0FB6172027A7}"/>
              </a:ext>
            </a:extLst>
          </p:cNvPr>
          <p:cNvSpPr/>
          <p:nvPr/>
        </p:nvSpPr>
        <p:spPr>
          <a:xfrm>
            <a:off x="2186184" y="4514144"/>
            <a:ext cx="4123706" cy="4745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5A996EB8-0F99-4E91-AED4-DB2FB7A36829}"/>
              </a:ext>
            </a:extLst>
          </p:cNvPr>
          <p:cNvSpPr/>
          <p:nvPr/>
        </p:nvSpPr>
        <p:spPr>
          <a:xfrm>
            <a:off x="2186182" y="5080370"/>
            <a:ext cx="4123707" cy="4745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63" name="矩形: 圆角 62">
            <a:extLst>
              <a:ext uri="{FF2B5EF4-FFF2-40B4-BE49-F238E27FC236}">
                <a16:creationId xmlns:a16="http://schemas.microsoft.com/office/drawing/2014/main" id="{52706CFA-3C7E-481F-992C-9CE1F73BD35B}"/>
              </a:ext>
            </a:extLst>
          </p:cNvPr>
          <p:cNvSpPr/>
          <p:nvPr/>
        </p:nvSpPr>
        <p:spPr>
          <a:xfrm>
            <a:off x="3787136" y="3999649"/>
            <a:ext cx="371437" cy="37153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∑</a:t>
            </a:r>
          </a:p>
        </p:txBody>
      </p:sp>
      <p:sp>
        <p:nvSpPr>
          <p:cNvPr id="65" name="矩形: 圆角 64">
            <a:extLst>
              <a:ext uri="{FF2B5EF4-FFF2-40B4-BE49-F238E27FC236}">
                <a16:creationId xmlns:a16="http://schemas.microsoft.com/office/drawing/2014/main" id="{9292BAB0-D1DB-470F-95BF-C178CE32D826}"/>
              </a:ext>
            </a:extLst>
          </p:cNvPr>
          <p:cNvSpPr/>
          <p:nvPr/>
        </p:nvSpPr>
        <p:spPr>
          <a:xfrm>
            <a:off x="2311390" y="4563863"/>
            <a:ext cx="371437" cy="37153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⇌</a:t>
            </a:r>
          </a:p>
        </p:txBody>
      </p:sp>
      <p:sp>
        <p:nvSpPr>
          <p:cNvPr id="66" name="矩形: 圆角 65">
            <a:extLst>
              <a:ext uri="{FF2B5EF4-FFF2-40B4-BE49-F238E27FC236}">
                <a16:creationId xmlns:a16="http://schemas.microsoft.com/office/drawing/2014/main" id="{DDF890FB-B374-462E-910D-1AEE38A30000}"/>
              </a:ext>
            </a:extLst>
          </p:cNvPr>
          <p:cNvSpPr/>
          <p:nvPr/>
        </p:nvSpPr>
        <p:spPr>
          <a:xfrm>
            <a:off x="3023479" y="4563863"/>
            <a:ext cx="371437" cy="37153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矩形: 圆角 66">
            <a:extLst>
              <a:ext uri="{FF2B5EF4-FFF2-40B4-BE49-F238E27FC236}">
                <a16:creationId xmlns:a16="http://schemas.microsoft.com/office/drawing/2014/main" id="{50A0C954-953B-47FB-93FE-3B64C7EB5BC4}"/>
              </a:ext>
            </a:extLst>
          </p:cNvPr>
          <p:cNvSpPr/>
          <p:nvPr/>
        </p:nvSpPr>
        <p:spPr>
          <a:xfrm>
            <a:off x="3780851" y="4563863"/>
            <a:ext cx="371437" cy="37153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矩形: 圆角 68">
            <a:extLst>
              <a:ext uri="{FF2B5EF4-FFF2-40B4-BE49-F238E27FC236}">
                <a16:creationId xmlns:a16="http://schemas.microsoft.com/office/drawing/2014/main" id="{07BAF137-7C94-4D38-AED8-7ADB7E9150D5}"/>
              </a:ext>
            </a:extLst>
          </p:cNvPr>
          <p:cNvSpPr/>
          <p:nvPr/>
        </p:nvSpPr>
        <p:spPr>
          <a:xfrm>
            <a:off x="4910024" y="3999649"/>
            <a:ext cx="371437" cy="37153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矩形: 圆角 70">
            <a:extLst>
              <a:ext uri="{FF2B5EF4-FFF2-40B4-BE49-F238E27FC236}">
                <a16:creationId xmlns:a16="http://schemas.microsoft.com/office/drawing/2014/main" id="{97BB6A6C-6843-486D-BE69-F697A2FB28DE}"/>
              </a:ext>
            </a:extLst>
          </p:cNvPr>
          <p:cNvSpPr/>
          <p:nvPr/>
        </p:nvSpPr>
        <p:spPr>
          <a:xfrm>
            <a:off x="4910024" y="4560387"/>
            <a:ext cx="371437" cy="37153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⇌</a:t>
            </a:r>
          </a:p>
        </p:txBody>
      </p:sp>
      <p:sp>
        <p:nvSpPr>
          <p:cNvPr id="72" name="矩形: 圆角 71">
            <a:extLst>
              <a:ext uri="{FF2B5EF4-FFF2-40B4-BE49-F238E27FC236}">
                <a16:creationId xmlns:a16="http://schemas.microsoft.com/office/drawing/2014/main" id="{168CE699-2DC9-469B-A757-096D21BE020B}"/>
              </a:ext>
            </a:extLst>
          </p:cNvPr>
          <p:cNvSpPr/>
          <p:nvPr/>
        </p:nvSpPr>
        <p:spPr>
          <a:xfrm>
            <a:off x="5695681" y="4560387"/>
            <a:ext cx="371437" cy="37153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矩形: 圆角 72">
            <a:extLst>
              <a:ext uri="{FF2B5EF4-FFF2-40B4-BE49-F238E27FC236}">
                <a16:creationId xmlns:a16="http://schemas.microsoft.com/office/drawing/2014/main" id="{C08C7607-8005-4FDE-A5DA-D6745A3FA655}"/>
              </a:ext>
            </a:extLst>
          </p:cNvPr>
          <p:cNvSpPr/>
          <p:nvPr/>
        </p:nvSpPr>
        <p:spPr>
          <a:xfrm>
            <a:off x="2311390" y="5133684"/>
            <a:ext cx="371437" cy="37153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⇌</a:t>
            </a:r>
          </a:p>
        </p:txBody>
      </p:sp>
      <p:sp>
        <p:nvSpPr>
          <p:cNvPr id="75" name="矩形: 圆角 74">
            <a:extLst>
              <a:ext uri="{FF2B5EF4-FFF2-40B4-BE49-F238E27FC236}">
                <a16:creationId xmlns:a16="http://schemas.microsoft.com/office/drawing/2014/main" id="{CF1D5EF5-940C-42ED-A1DA-0CEC67CEE03C}"/>
              </a:ext>
            </a:extLst>
          </p:cNvPr>
          <p:cNvSpPr/>
          <p:nvPr/>
        </p:nvSpPr>
        <p:spPr>
          <a:xfrm>
            <a:off x="3023479" y="5133684"/>
            <a:ext cx="371437" cy="37153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矩形: 圆角 75">
            <a:extLst>
              <a:ext uri="{FF2B5EF4-FFF2-40B4-BE49-F238E27FC236}">
                <a16:creationId xmlns:a16="http://schemas.microsoft.com/office/drawing/2014/main" id="{FAEA81C3-B45A-44F1-89B2-8BD3C1DC9F13}"/>
              </a:ext>
            </a:extLst>
          </p:cNvPr>
          <p:cNvSpPr/>
          <p:nvPr/>
        </p:nvSpPr>
        <p:spPr>
          <a:xfrm>
            <a:off x="3780851" y="5133684"/>
            <a:ext cx="371437" cy="37153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矩形: 圆角 76">
            <a:extLst>
              <a:ext uri="{FF2B5EF4-FFF2-40B4-BE49-F238E27FC236}">
                <a16:creationId xmlns:a16="http://schemas.microsoft.com/office/drawing/2014/main" id="{902AAFC5-F21D-477E-AA4D-722A9761E134}"/>
              </a:ext>
            </a:extLst>
          </p:cNvPr>
          <p:cNvSpPr/>
          <p:nvPr/>
        </p:nvSpPr>
        <p:spPr>
          <a:xfrm>
            <a:off x="4910024" y="5130208"/>
            <a:ext cx="371437" cy="37153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⇌</a:t>
            </a:r>
          </a:p>
        </p:txBody>
      </p:sp>
      <p:sp>
        <p:nvSpPr>
          <p:cNvPr id="78" name="矩形: 圆角 77">
            <a:extLst>
              <a:ext uri="{FF2B5EF4-FFF2-40B4-BE49-F238E27FC236}">
                <a16:creationId xmlns:a16="http://schemas.microsoft.com/office/drawing/2014/main" id="{7461DD08-A9E3-4ADD-93F4-5FFF2C04B2DB}"/>
              </a:ext>
            </a:extLst>
          </p:cNvPr>
          <p:cNvSpPr/>
          <p:nvPr/>
        </p:nvSpPr>
        <p:spPr>
          <a:xfrm>
            <a:off x="5695681" y="5130208"/>
            <a:ext cx="371437" cy="37153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0C4B5710-0A61-4AF8-A658-9DA19DDC949D}"/>
              </a:ext>
            </a:extLst>
          </p:cNvPr>
          <p:cNvCxnSpPr>
            <a:stCxn id="65" idx="3"/>
            <a:endCxn id="66" idx="1"/>
          </p:cNvCxnSpPr>
          <p:nvPr/>
        </p:nvCxnSpPr>
        <p:spPr>
          <a:xfrm>
            <a:off x="2682827" y="4749631"/>
            <a:ext cx="3406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60562D66-8707-4769-B3E7-6DC071F66A40}"/>
              </a:ext>
            </a:extLst>
          </p:cNvPr>
          <p:cNvCxnSpPr>
            <a:stCxn id="73" idx="3"/>
            <a:endCxn id="75" idx="1"/>
          </p:cNvCxnSpPr>
          <p:nvPr/>
        </p:nvCxnSpPr>
        <p:spPr>
          <a:xfrm>
            <a:off x="2682827" y="5319452"/>
            <a:ext cx="3406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连接符: 曲线 80">
            <a:extLst>
              <a:ext uri="{FF2B5EF4-FFF2-40B4-BE49-F238E27FC236}">
                <a16:creationId xmlns:a16="http://schemas.microsoft.com/office/drawing/2014/main" id="{C8A430F3-3562-4290-8585-428116659710}"/>
              </a:ext>
            </a:extLst>
          </p:cNvPr>
          <p:cNvCxnSpPr>
            <a:stCxn id="66" idx="3"/>
            <a:endCxn id="63" idx="1"/>
          </p:cNvCxnSpPr>
          <p:nvPr/>
        </p:nvCxnSpPr>
        <p:spPr>
          <a:xfrm flipV="1">
            <a:off x="3394917" y="4185417"/>
            <a:ext cx="392219" cy="564215"/>
          </a:xfrm>
          <a:prstGeom prst="curvedConnector3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连接符: 曲线 90">
            <a:extLst>
              <a:ext uri="{FF2B5EF4-FFF2-40B4-BE49-F238E27FC236}">
                <a16:creationId xmlns:a16="http://schemas.microsoft.com/office/drawing/2014/main" id="{B026CF77-588F-43F0-A40F-68195341D9B8}"/>
              </a:ext>
            </a:extLst>
          </p:cNvPr>
          <p:cNvCxnSpPr>
            <a:cxnSpLocks/>
            <a:stCxn id="75" idx="3"/>
            <a:endCxn id="63" idx="1"/>
          </p:cNvCxnSpPr>
          <p:nvPr/>
        </p:nvCxnSpPr>
        <p:spPr>
          <a:xfrm flipV="1">
            <a:off x="3394917" y="4185417"/>
            <a:ext cx="392219" cy="1134035"/>
          </a:xfrm>
          <a:prstGeom prst="curvedConnector3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>
            <a:extLst>
              <a:ext uri="{FF2B5EF4-FFF2-40B4-BE49-F238E27FC236}">
                <a16:creationId xmlns:a16="http://schemas.microsoft.com/office/drawing/2014/main" id="{AED6DC9F-0A98-44C1-94E4-710CB6518D9E}"/>
              </a:ext>
            </a:extLst>
          </p:cNvPr>
          <p:cNvCxnSpPr>
            <a:stCxn id="66" idx="3"/>
            <a:endCxn id="67" idx="1"/>
          </p:cNvCxnSpPr>
          <p:nvPr/>
        </p:nvCxnSpPr>
        <p:spPr>
          <a:xfrm>
            <a:off x="3394917" y="4749631"/>
            <a:ext cx="3859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>
            <a:extLst>
              <a:ext uri="{FF2B5EF4-FFF2-40B4-BE49-F238E27FC236}">
                <a16:creationId xmlns:a16="http://schemas.microsoft.com/office/drawing/2014/main" id="{F536FB0E-A270-47A9-849B-18CC27D171FA}"/>
              </a:ext>
            </a:extLst>
          </p:cNvPr>
          <p:cNvCxnSpPr>
            <a:stCxn id="75" idx="3"/>
            <a:endCxn id="76" idx="1"/>
          </p:cNvCxnSpPr>
          <p:nvPr/>
        </p:nvCxnSpPr>
        <p:spPr>
          <a:xfrm>
            <a:off x="3394917" y="5319452"/>
            <a:ext cx="3859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>
            <a:extLst>
              <a:ext uri="{FF2B5EF4-FFF2-40B4-BE49-F238E27FC236}">
                <a16:creationId xmlns:a16="http://schemas.microsoft.com/office/drawing/2014/main" id="{4C02816D-BBB6-4DF8-9680-668FB84BCA2E}"/>
              </a:ext>
            </a:extLst>
          </p:cNvPr>
          <p:cNvCxnSpPr>
            <a:stCxn id="67" idx="3"/>
            <a:endCxn id="71" idx="1"/>
          </p:cNvCxnSpPr>
          <p:nvPr/>
        </p:nvCxnSpPr>
        <p:spPr>
          <a:xfrm flipV="1">
            <a:off x="4152288" y="4746155"/>
            <a:ext cx="757736" cy="34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>
            <a:extLst>
              <a:ext uri="{FF2B5EF4-FFF2-40B4-BE49-F238E27FC236}">
                <a16:creationId xmlns:a16="http://schemas.microsoft.com/office/drawing/2014/main" id="{0B4A9711-049A-4C6A-837D-657E189CFB0D}"/>
              </a:ext>
            </a:extLst>
          </p:cNvPr>
          <p:cNvCxnSpPr>
            <a:stCxn id="76" idx="3"/>
            <a:endCxn id="77" idx="1"/>
          </p:cNvCxnSpPr>
          <p:nvPr/>
        </p:nvCxnSpPr>
        <p:spPr>
          <a:xfrm flipV="1">
            <a:off x="4152288" y="5315975"/>
            <a:ext cx="757736" cy="34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>
            <a:extLst>
              <a:ext uri="{FF2B5EF4-FFF2-40B4-BE49-F238E27FC236}">
                <a16:creationId xmlns:a16="http://schemas.microsoft.com/office/drawing/2014/main" id="{78B24D8F-DAF4-4ED5-B7E9-96F65B40F2D5}"/>
              </a:ext>
            </a:extLst>
          </p:cNvPr>
          <p:cNvCxnSpPr>
            <a:stCxn id="63" idx="3"/>
            <a:endCxn id="69" idx="1"/>
          </p:cNvCxnSpPr>
          <p:nvPr/>
        </p:nvCxnSpPr>
        <p:spPr>
          <a:xfrm>
            <a:off x="4158573" y="4185417"/>
            <a:ext cx="7514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6">
            <a:extLst>
              <a:ext uri="{FF2B5EF4-FFF2-40B4-BE49-F238E27FC236}">
                <a16:creationId xmlns:a16="http://schemas.microsoft.com/office/drawing/2014/main" id="{FBC9D10E-59CD-48A6-95FA-8F549311D798}"/>
              </a:ext>
            </a:extLst>
          </p:cNvPr>
          <p:cNvCxnSpPr>
            <a:stCxn id="71" idx="3"/>
            <a:endCxn id="72" idx="1"/>
          </p:cNvCxnSpPr>
          <p:nvPr/>
        </p:nvCxnSpPr>
        <p:spPr>
          <a:xfrm>
            <a:off x="5281461" y="4746155"/>
            <a:ext cx="4142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>
            <a:extLst>
              <a:ext uri="{FF2B5EF4-FFF2-40B4-BE49-F238E27FC236}">
                <a16:creationId xmlns:a16="http://schemas.microsoft.com/office/drawing/2014/main" id="{226B1A4E-F182-4EE4-A972-BEBAF37C2B77}"/>
              </a:ext>
            </a:extLst>
          </p:cNvPr>
          <p:cNvCxnSpPr>
            <a:stCxn id="77" idx="3"/>
          </p:cNvCxnSpPr>
          <p:nvPr/>
        </p:nvCxnSpPr>
        <p:spPr>
          <a:xfrm>
            <a:off x="5281461" y="5315975"/>
            <a:ext cx="4142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连接符: 曲线 98">
            <a:extLst>
              <a:ext uri="{FF2B5EF4-FFF2-40B4-BE49-F238E27FC236}">
                <a16:creationId xmlns:a16="http://schemas.microsoft.com/office/drawing/2014/main" id="{BF632970-7707-4575-AE97-134CB0623AC7}"/>
              </a:ext>
            </a:extLst>
          </p:cNvPr>
          <p:cNvCxnSpPr>
            <a:stCxn id="69" idx="3"/>
            <a:endCxn id="72" idx="1"/>
          </p:cNvCxnSpPr>
          <p:nvPr/>
        </p:nvCxnSpPr>
        <p:spPr>
          <a:xfrm>
            <a:off x="5281461" y="4185417"/>
            <a:ext cx="414220" cy="560738"/>
          </a:xfrm>
          <a:prstGeom prst="curvedConnector3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连接符: 曲线 99">
            <a:extLst>
              <a:ext uri="{FF2B5EF4-FFF2-40B4-BE49-F238E27FC236}">
                <a16:creationId xmlns:a16="http://schemas.microsoft.com/office/drawing/2014/main" id="{60F13775-D164-40AC-BFC4-0AAAE7F92C49}"/>
              </a:ext>
            </a:extLst>
          </p:cNvPr>
          <p:cNvCxnSpPr>
            <a:stCxn id="69" idx="3"/>
            <a:endCxn id="78" idx="1"/>
          </p:cNvCxnSpPr>
          <p:nvPr/>
        </p:nvCxnSpPr>
        <p:spPr>
          <a:xfrm>
            <a:off x="5281461" y="4185417"/>
            <a:ext cx="414220" cy="1130559"/>
          </a:xfrm>
          <a:prstGeom prst="curvedConnector3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连接符: 肘形 100">
            <a:extLst>
              <a:ext uri="{FF2B5EF4-FFF2-40B4-BE49-F238E27FC236}">
                <a16:creationId xmlns:a16="http://schemas.microsoft.com/office/drawing/2014/main" id="{3866EC64-DDF4-4B1C-A047-D8C972A0F262}"/>
              </a:ext>
            </a:extLst>
          </p:cNvPr>
          <p:cNvCxnSpPr>
            <a:cxnSpLocks/>
          </p:cNvCxnSpPr>
          <p:nvPr/>
        </p:nvCxnSpPr>
        <p:spPr>
          <a:xfrm rot="5400000">
            <a:off x="4048009" y="4035919"/>
            <a:ext cx="1895116" cy="914689"/>
          </a:xfrm>
          <a:prstGeom prst="bentConnector3">
            <a:avLst>
              <a:gd name="adj1" fmla="val 43236"/>
            </a:avLst>
          </a:prstGeom>
          <a:ln w="19050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连接符: 曲线 33">
            <a:extLst>
              <a:ext uri="{FF2B5EF4-FFF2-40B4-BE49-F238E27FC236}">
                <a16:creationId xmlns:a16="http://schemas.microsoft.com/office/drawing/2014/main" id="{52EB0DE2-7492-4C94-88DB-1E462772AF69}"/>
              </a:ext>
            </a:extLst>
          </p:cNvPr>
          <p:cNvCxnSpPr>
            <a:stCxn id="17" idx="3"/>
            <a:endCxn id="69" idx="1"/>
          </p:cNvCxnSpPr>
          <p:nvPr/>
        </p:nvCxnSpPr>
        <p:spPr>
          <a:xfrm>
            <a:off x="4158573" y="1940618"/>
            <a:ext cx="751451" cy="2244799"/>
          </a:xfrm>
          <a:prstGeom prst="curvedConnector3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连接符: 曲线 37">
            <a:extLst>
              <a:ext uri="{FF2B5EF4-FFF2-40B4-BE49-F238E27FC236}">
                <a16:creationId xmlns:a16="http://schemas.microsoft.com/office/drawing/2014/main" id="{07079436-0531-431F-9DAA-9033EEDCF926}"/>
              </a:ext>
            </a:extLst>
          </p:cNvPr>
          <p:cNvCxnSpPr>
            <a:stCxn id="63" idx="3"/>
            <a:endCxn id="21" idx="1"/>
          </p:cNvCxnSpPr>
          <p:nvPr/>
        </p:nvCxnSpPr>
        <p:spPr>
          <a:xfrm flipV="1">
            <a:off x="4158573" y="1940618"/>
            <a:ext cx="751451" cy="2244799"/>
          </a:xfrm>
          <a:prstGeom prst="curvedConnector3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矩形 104">
            <a:extLst>
              <a:ext uri="{FF2B5EF4-FFF2-40B4-BE49-F238E27FC236}">
                <a16:creationId xmlns:a16="http://schemas.microsoft.com/office/drawing/2014/main" id="{55E72480-D5D7-4099-92E6-30A86E4E1B3B}"/>
              </a:ext>
            </a:extLst>
          </p:cNvPr>
          <p:cNvSpPr/>
          <p:nvPr/>
        </p:nvSpPr>
        <p:spPr>
          <a:xfrm>
            <a:off x="7112307" y="2812055"/>
            <a:ext cx="4270068" cy="733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3C0FEFAE-85F4-4A21-A7C4-D90D3161DA95}"/>
              </a:ext>
            </a:extLst>
          </p:cNvPr>
          <p:cNvSpPr/>
          <p:nvPr/>
        </p:nvSpPr>
        <p:spPr>
          <a:xfrm>
            <a:off x="7112306" y="3545704"/>
            <a:ext cx="4470093" cy="269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19BECEB0-2E4B-4E8B-BF0E-EDFDDB6C055A}"/>
              </a:ext>
            </a:extLst>
          </p:cNvPr>
          <p:cNvSpPr/>
          <p:nvPr/>
        </p:nvSpPr>
        <p:spPr>
          <a:xfrm>
            <a:off x="7112307" y="3782968"/>
            <a:ext cx="4270068" cy="269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矩形 107">
            <a:extLst>
              <a:ext uri="{FF2B5EF4-FFF2-40B4-BE49-F238E27FC236}">
                <a16:creationId xmlns:a16="http://schemas.microsoft.com/office/drawing/2014/main" id="{8ECF32EF-E442-45B6-806A-AE38C97042D4}"/>
              </a:ext>
            </a:extLst>
          </p:cNvPr>
          <p:cNvSpPr/>
          <p:nvPr/>
        </p:nvSpPr>
        <p:spPr>
          <a:xfrm>
            <a:off x="6846679" y="4052422"/>
            <a:ext cx="4270068" cy="807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74AA7555-5BAE-4302-8A3F-28BD9C41F24D}"/>
              </a:ext>
            </a:extLst>
          </p:cNvPr>
          <p:cNvSpPr/>
          <p:nvPr/>
        </p:nvSpPr>
        <p:spPr>
          <a:xfrm>
            <a:off x="6631807" y="5309431"/>
            <a:ext cx="1806516" cy="938372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矩形 109">
            <a:extLst>
              <a:ext uri="{FF2B5EF4-FFF2-40B4-BE49-F238E27FC236}">
                <a16:creationId xmlns:a16="http://schemas.microsoft.com/office/drawing/2014/main" id="{7891968F-F11C-48E0-98AE-18B2A1B0561B}"/>
              </a:ext>
            </a:extLst>
          </p:cNvPr>
          <p:cNvSpPr/>
          <p:nvPr/>
        </p:nvSpPr>
        <p:spPr>
          <a:xfrm>
            <a:off x="6622163" y="4939511"/>
            <a:ext cx="5428649" cy="938372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94F5E050-2FF2-4F92-9989-BD830B17C4FB}"/>
              </a:ext>
            </a:extLst>
          </p:cNvPr>
          <p:cNvSpPr/>
          <p:nvPr/>
        </p:nvSpPr>
        <p:spPr>
          <a:xfrm>
            <a:off x="7574246" y="2796708"/>
            <a:ext cx="1806516" cy="748995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8657A5B8-3FFA-49B8-9C1E-9D685B059887}"/>
              </a:ext>
            </a:extLst>
          </p:cNvPr>
          <p:cNvSpPr/>
          <p:nvPr/>
        </p:nvSpPr>
        <p:spPr>
          <a:xfrm>
            <a:off x="7241254" y="4047843"/>
            <a:ext cx="2589278" cy="748995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8644ED80-CEFA-4AA0-854F-1F3E7262B51E}"/>
              </a:ext>
            </a:extLst>
          </p:cNvPr>
          <p:cNvCxnSpPr/>
          <p:nvPr/>
        </p:nvCxnSpPr>
        <p:spPr>
          <a:xfrm>
            <a:off x="506896" y="3545703"/>
            <a:ext cx="6320157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56CBDB54-18E5-4B06-A227-AC043AC8B10E}"/>
              </a:ext>
            </a:extLst>
          </p:cNvPr>
          <p:cNvSpPr txBox="1"/>
          <p:nvPr/>
        </p:nvSpPr>
        <p:spPr>
          <a:xfrm>
            <a:off x="3240157" y="3505947"/>
            <a:ext cx="1253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timeline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133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63" grpId="0" animBg="1"/>
      <p:bldP spid="65" grpId="0" animBg="1"/>
      <p:bldP spid="66" grpId="0" animBg="1"/>
      <p:bldP spid="67" grpId="0" animBg="1"/>
      <p:bldP spid="69" grpId="0" animBg="1"/>
      <p:bldP spid="71" grpId="0" animBg="1"/>
      <p:bldP spid="72" grpId="0" animBg="1"/>
      <p:bldP spid="73" grpId="0" animBg="1"/>
      <p:bldP spid="75" grpId="0" animBg="1"/>
      <p:bldP spid="76" grpId="0" animBg="1"/>
      <p:bldP spid="77" grpId="0" animBg="1"/>
      <p:bldP spid="78" grpId="0" animBg="1"/>
      <p:bldP spid="105" grpId="0" animBg="1"/>
      <p:bldP spid="106" grpId="0" animBg="1"/>
      <p:bldP spid="107" grpId="0" animBg="1"/>
      <p:bldP spid="108" grpId="0" animBg="1"/>
      <p:bldP spid="40" grpId="0" animBg="1"/>
      <p:bldP spid="40" grpId="1" animBg="1"/>
      <p:bldP spid="110" grpId="0" animBg="1"/>
      <p:bldP spid="110" grpId="1" animBg="1"/>
      <p:bldP spid="87" grpId="0" animBg="1"/>
      <p:bldP spid="8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FE74BD-9113-4079-820B-6D3E72D80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882"/>
            <a:ext cx="8270289" cy="616945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Task scheduling</a:t>
            </a:r>
            <a:endParaRPr lang="zh-CN" altLang="en-US" sz="3600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A5525B03-A3B8-4751-BE83-CFDDA142E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8921"/>
            <a:ext cx="10515600" cy="1093305"/>
          </a:xfrm>
        </p:spPr>
        <p:txBody>
          <a:bodyPr>
            <a:normAutofit fontScale="92500"/>
          </a:bodyPr>
          <a:lstStyle/>
          <a:p>
            <a:r>
              <a:rPr lang="en-US" altLang="zh-CN" dirty="0"/>
              <a:t>The task scheduler works with a first-come, first-served basis. Compared to round-robin scheduling, this improves hardware efficiency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FAE6998-CB6F-452C-AC82-48CEEBC8165E}"/>
              </a:ext>
            </a:extLst>
          </p:cNvPr>
          <p:cNvSpPr/>
          <p:nvPr/>
        </p:nvSpPr>
        <p:spPr>
          <a:xfrm>
            <a:off x="8652398" y="4532707"/>
            <a:ext cx="675267" cy="389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Learner 2</a:t>
            </a:r>
            <a:endParaRPr lang="zh-CN" altLang="en-US" sz="1200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AA9496E-96E8-4682-BC7E-D005923DFC99}"/>
              </a:ext>
            </a:extLst>
          </p:cNvPr>
          <p:cNvSpPr/>
          <p:nvPr/>
        </p:nvSpPr>
        <p:spPr>
          <a:xfrm>
            <a:off x="10960305" y="4532707"/>
            <a:ext cx="675267" cy="389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Learner 5</a:t>
            </a:r>
            <a:endParaRPr lang="zh-CN" altLang="en-US" sz="1200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1517ACF-9A16-47EB-ADA7-11FC24E709AD}"/>
              </a:ext>
            </a:extLst>
          </p:cNvPr>
          <p:cNvSpPr/>
          <p:nvPr/>
        </p:nvSpPr>
        <p:spPr>
          <a:xfrm>
            <a:off x="9032257" y="5692693"/>
            <a:ext cx="675267" cy="389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Learner 3</a:t>
            </a:r>
            <a:endParaRPr lang="zh-CN" altLang="en-US" sz="1200" dirty="0"/>
          </a:p>
        </p:txBody>
      </p:sp>
      <p:sp>
        <p:nvSpPr>
          <p:cNvPr id="22" name="箭头: 右 21">
            <a:extLst>
              <a:ext uri="{FF2B5EF4-FFF2-40B4-BE49-F238E27FC236}">
                <a16:creationId xmlns:a16="http://schemas.microsoft.com/office/drawing/2014/main" id="{5B85025F-96D0-453D-8B5C-42C4AA570F65}"/>
              </a:ext>
            </a:extLst>
          </p:cNvPr>
          <p:cNvSpPr/>
          <p:nvPr/>
        </p:nvSpPr>
        <p:spPr>
          <a:xfrm rot="10800000">
            <a:off x="9866727" y="5748273"/>
            <a:ext cx="561526" cy="27813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箭头: 右 22">
            <a:extLst>
              <a:ext uri="{FF2B5EF4-FFF2-40B4-BE49-F238E27FC236}">
                <a16:creationId xmlns:a16="http://schemas.microsoft.com/office/drawing/2014/main" id="{CC7B1C8C-5D0C-482F-BB1B-8139330DC1FF}"/>
              </a:ext>
            </a:extLst>
          </p:cNvPr>
          <p:cNvSpPr/>
          <p:nvPr/>
        </p:nvSpPr>
        <p:spPr>
          <a:xfrm rot="19800000">
            <a:off x="9118944" y="4110860"/>
            <a:ext cx="561526" cy="27813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箭头: 右 23">
            <a:extLst>
              <a:ext uri="{FF2B5EF4-FFF2-40B4-BE49-F238E27FC236}">
                <a16:creationId xmlns:a16="http://schemas.microsoft.com/office/drawing/2014/main" id="{932386E9-513A-4CE0-8036-5FEEE8712CB0}"/>
              </a:ext>
            </a:extLst>
          </p:cNvPr>
          <p:cNvSpPr/>
          <p:nvPr/>
        </p:nvSpPr>
        <p:spPr>
          <a:xfrm rot="1800000">
            <a:off x="10609211" y="4177029"/>
            <a:ext cx="561526" cy="27813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箭头: 右 24">
            <a:extLst>
              <a:ext uri="{FF2B5EF4-FFF2-40B4-BE49-F238E27FC236}">
                <a16:creationId xmlns:a16="http://schemas.microsoft.com/office/drawing/2014/main" id="{10A959ED-A466-46D7-82E8-750A154FE486}"/>
              </a:ext>
            </a:extLst>
          </p:cNvPr>
          <p:cNvSpPr/>
          <p:nvPr/>
        </p:nvSpPr>
        <p:spPr>
          <a:xfrm rot="5400000">
            <a:off x="9833940" y="3241412"/>
            <a:ext cx="561526" cy="387548"/>
          </a:xfrm>
          <a:prstGeom prst="rightArrow">
            <a:avLst>
              <a:gd name="adj1" fmla="val 50000"/>
              <a:gd name="adj2" fmla="val 59444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5AF2F096-29A6-486E-84CE-EEE41F3A9064}"/>
              </a:ext>
            </a:extLst>
          </p:cNvPr>
          <p:cNvSpPr txBox="1"/>
          <p:nvPr/>
        </p:nvSpPr>
        <p:spPr>
          <a:xfrm>
            <a:off x="9529808" y="2846646"/>
            <a:ext cx="1210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assign batch</a:t>
            </a:r>
            <a:endParaRPr lang="zh-CN" altLang="en-US" sz="1400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16B5D119-5DCC-4FC3-9085-F2E7A9EA3F38}"/>
              </a:ext>
            </a:extLst>
          </p:cNvPr>
          <p:cNvSpPr/>
          <p:nvPr/>
        </p:nvSpPr>
        <p:spPr>
          <a:xfrm>
            <a:off x="9777069" y="3860629"/>
            <a:ext cx="675267" cy="389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Learner 1</a:t>
            </a:r>
            <a:endParaRPr lang="zh-CN" altLang="en-US" sz="1200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2A891171-0B88-4712-B9D4-5783CB9AEEF3}"/>
              </a:ext>
            </a:extLst>
          </p:cNvPr>
          <p:cNvSpPr/>
          <p:nvPr/>
        </p:nvSpPr>
        <p:spPr>
          <a:xfrm>
            <a:off x="10587456" y="5692693"/>
            <a:ext cx="675267" cy="389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Learner 3</a:t>
            </a:r>
            <a:endParaRPr lang="zh-CN" altLang="en-US" sz="1200" dirty="0"/>
          </a:p>
        </p:txBody>
      </p:sp>
      <p:sp>
        <p:nvSpPr>
          <p:cNvPr id="30" name="箭头: 右 29">
            <a:extLst>
              <a:ext uri="{FF2B5EF4-FFF2-40B4-BE49-F238E27FC236}">
                <a16:creationId xmlns:a16="http://schemas.microsoft.com/office/drawing/2014/main" id="{6DD2F271-67CC-423D-9891-CCC1FFCE9D81}"/>
              </a:ext>
            </a:extLst>
          </p:cNvPr>
          <p:cNvSpPr/>
          <p:nvPr/>
        </p:nvSpPr>
        <p:spPr>
          <a:xfrm rot="6961943">
            <a:off x="10830872" y="5168633"/>
            <a:ext cx="561526" cy="27813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箭头: 右 30">
            <a:extLst>
              <a:ext uri="{FF2B5EF4-FFF2-40B4-BE49-F238E27FC236}">
                <a16:creationId xmlns:a16="http://schemas.microsoft.com/office/drawing/2014/main" id="{5A642BB1-57B5-4105-9685-14AAAB11AD63}"/>
              </a:ext>
            </a:extLst>
          </p:cNvPr>
          <p:cNvSpPr/>
          <p:nvPr/>
        </p:nvSpPr>
        <p:spPr>
          <a:xfrm rot="14400000">
            <a:off x="8897026" y="5168280"/>
            <a:ext cx="561526" cy="27813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F44D5296-E487-4148-8C12-36A7A8251701}"/>
              </a:ext>
            </a:extLst>
          </p:cNvPr>
          <p:cNvGrpSpPr/>
          <p:nvPr/>
        </p:nvGrpSpPr>
        <p:grpSpPr>
          <a:xfrm>
            <a:off x="327821" y="3329783"/>
            <a:ext cx="7061516" cy="2557560"/>
            <a:chOff x="392671" y="3667543"/>
            <a:chExt cx="5752751" cy="2083548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1B0CB953-2015-472E-9846-42FBB036AD2C}"/>
                </a:ext>
              </a:extLst>
            </p:cNvPr>
            <p:cNvSpPr/>
            <p:nvPr/>
          </p:nvSpPr>
          <p:spPr>
            <a:xfrm>
              <a:off x="1533938" y="4616295"/>
              <a:ext cx="2560982" cy="5197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54A7BE8-3F19-4F83-9465-3F082ED9B803}"/>
                </a:ext>
              </a:extLst>
            </p:cNvPr>
            <p:cNvSpPr/>
            <p:nvPr/>
          </p:nvSpPr>
          <p:spPr>
            <a:xfrm>
              <a:off x="1668691" y="4681527"/>
              <a:ext cx="675267" cy="3893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/>
                <a:t>Learner 2</a:t>
              </a:r>
              <a:endParaRPr lang="zh-CN" altLang="en-US" sz="1200" dirty="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901706F2-B2E0-4340-99A7-69422699FFB8}"/>
                </a:ext>
              </a:extLst>
            </p:cNvPr>
            <p:cNvSpPr/>
            <p:nvPr/>
          </p:nvSpPr>
          <p:spPr>
            <a:xfrm>
              <a:off x="2478712" y="4681527"/>
              <a:ext cx="675267" cy="3893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/>
                <a:t>Learner 5</a:t>
              </a:r>
              <a:endParaRPr lang="zh-CN" altLang="en-US" sz="1200" dirty="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80BF43C-78B3-42F4-BDB8-BEADFCD5E8AF}"/>
                </a:ext>
              </a:extLst>
            </p:cNvPr>
            <p:cNvSpPr/>
            <p:nvPr/>
          </p:nvSpPr>
          <p:spPr>
            <a:xfrm>
              <a:off x="3288733" y="4681527"/>
              <a:ext cx="675267" cy="3893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/>
                <a:t>Learner 3</a:t>
              </a:r>
              <a:endParaRPr lang="zh-CN" altLang="en-US" sz="1200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739C8DD-3EF9-426E-B1CC-48806C27531C}"/>
                </a:ext>
              </a:extLst>
            </p:cNvPr>
            <p:cNvSpPr/>
            <p:nvPr/>
          </p:nvSpPr>
          <p:spPr>
            <a:xfrm>
              <a:off x="4849644" y="4681527"/>
              <a:ext cx="675267" cy="3893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/>
                <a:t>Learner 1</a:t>
              </a:r>
              <a:endParaRPr lang="zh-CN" altLang="en-US" sz="1200" dirty="0"/>
            </a:p>
          </p:txBody>
        </p:sp>
        <p:sp>
          <p:nvSpPr>
            <p:cNvPr id="3" name="箭头: 右 2">
              <a:extLst>
                <a:ext uri="{FF2B5EF4-FFF2-40B4-BE49-F238E27FC236}">
                  <a16:creationId xmlns:a16="http://schemas.microsoft.com/office/drawing/2014/main" id="{965E2C40-D10F-46F2-B28E-D4B9EB18F554}"/>
                </a:ext>
              </a:extLst>
            </p:cNvPr>
            <p:cNvSpPr/>
            <p:nvPr/>
          </p:nvSpPr>
          <p:spPr>
            <a:xfrm>
              <a:off x="837658" y="4737107"/>
              <a:ext cx="561526" cy="278139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箭头: 右 12">
              <a:extLst>
                <a:ext uri="{FF2B5EF4-FFF2-40B4-BE49-F238E27FC236}">
                  <a16:creationId xmlns:a16="http://schemas.microsoft.com/office/drawing/2014/main" id="{906FF685-00A9-4E2E-A289-F2A89CF58C12}"/>
                </a:ext>
              </a:extLst>
            </p:cNvPr>
            <p:cNvSpPr/>
            <p:nvPr/>
          </p:nvSpPr>
          <p:spPr>
            <a:xfrm>
              <a:off x="4191519" y="4737107"/>
              <a:ext cx="561526" cy="278139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箭头: 右 13">
              <a:extLst>
                <a:ext uri="{FF2B5EF4-FFF2-40B4-BE49-F238E27FC236}">
                  <a16:creationId xmlns:a16="http://schemas.microsoft.com/office/drawing/2014/main" id="{45733604-2E51-4AD8-B055-A7F66D3D677B}"/>
                </a:ext>
              </a:extLst>
            </p:cNvPr>
            <p:cNvSpPr/>
            <p:nvPr/>
          </p:nvSpPr>
          <p:spPr>
            <a:xfrm>
              <a:off x="5583896" y="4737107"/>
              <a:ext cx="561526" cy="278139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箭头: 右 14">
              <a:extLst>
                <a:ext uri="{FF2B5EF4-FFF2-40B4-BE49-F238E27FC236}">
                  <a16:creationId xmlns:a16="http://schemas.microsoft.com/office/drawing/2014/main" id="{B44E2454-E2A6-4198-B501-F79D08A62A51}"/>
                </a:ext>
              </a:extLst>
            </p:cNvPr>
            <p:cNvSpPr/>
            <p:nvPr/>
          </p:nvSpPr>
          <p:spPr>
            <a:xfrm rot="5400000">
              <a:off x="4906514" y="4062309"/>
              <a:ext cx="561526" cy="387548"/>
            </a:xfrm>
            <a:prstGeom prst="rightArrow">
              <a:avLst>
                <a:gd name="adj1" fmla="val 50000"/>
                <a:gd name="adj2" fmla="val 59444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74B9CE78-8EAA-4E3A-8883-59E870174F6B}"/>
                </a:ext>
              </a:extLst>
            </p:cNvPr>
            <p:cNvSpPr txBox="1"/>
            <p:nvPr/>
          </p:nvSpPr>
          <p:spPr>
            <a:xfrm>
              <a:off x="4602382" y="3667543"/>
              <a:ext cx="1210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/>
                <a:t>assign batch</a:t>
              </a:r>
              <a:endParaRPr lang="zh-CN" altLang="en-US" sz="1400" dirty="0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EDC23595-FFC4-4C9A-8C06-B8C20287C5A3}"/>
                </a:ext>
              </a:extLst>
            </p:cNvPr>
            <p:cNvSpPr txBox="1"/>
            <p:nvPr/>
          </p:nvSpPr>
          <p:spPr>
            <a:xfrm>
              <a:off x="2088872" y="5082633"/>
              <a:ext cx="14511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/>
                <a:t>queue</a:t>
              </a:r>
              <a:endParaRPr lang="zh-CN" altLang="en-US" sz="1600" dirty="0"/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539AF695-2B31-4AF2-AD0D-2E9D4CE471B6}"/>
                </a:ext>
              </a:extLst>
            </p:cNvPr>
            <p:cNvSpPr txBox="1"/>
            <p:nvPr/>
          </p:nvSpPr>
          <p:spPr>
            <a:xfrm>
              <a:off x="392671" y="5227871"/>
              <a:ext cx="14511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/>
                <a:t>Free learners get into queue</a:t>
              </a:r>
              <a:endParaRPr lang="zh-CN" altLang="en-US" sz="1400" dirty="0"/>
            </a:p>
          </p:txBody>
        </p:sp>
      </p:grpSp>
      <p:sp>
        <p:nvSpPr>
          <p:cNvPr id="33" name="箭头: 环形 32">
            <a:extLst>
              <a:ext uri="{FF2B5EF4-FFF2-40B4-BE49-F238E27FC236}">
                <a16:creationId xmlns:a16="http://schemas.microsoft.com/office/drawing/2014/main" id="{FB9824C2-9B86-4B6D-9113-BF8A10AAF8BE}"/>
              </a:ext>
            </a:extLst>
          </p:cNvPr>
          <p:cNvSpPr/>
          <p:nvPr/>
        </p:nvSpPr>
        <p:spPr>
          <a:xfrm rot="12600000">
            <a:off x="9588197" y="4478623"/>
            <a:ext cx="1100391" cy="1100391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3037171"/>
              <a:gd name="adj5" fmla="val 125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2B996071-D894-4C5C-A1B7-0566148F9252}"/>
              </a:ext>
            </a:extLst>
          </p:cNvPr>
          <p:cNvSpPr txBox="1"/>
          <p:nvPr/>
        </p:nvSpPr>
        <p:spPr>
          <a:xfrm>
            <a:off x="1280417" y="6120966"/>
            <a:ext cx="34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First come first serve</a:t>
            </a:r>
            <a:endParaRPr lang="zh-CN" altLang="en-US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1B8FF862-DD8D-4021-9F38-14C26C122E2A}"/>
              </a:ext>
            </a:extLst>
          </p:cNvPr>
          <p:cNvSpPr txBox="1"/>
          <p:nvPr/>
        </p:nvSpPr>
        <p:spPr>
          <a:xfrm>
            <a:off x="8414570" y="6193100"/>
            <a:ext cx="34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Round-robin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301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/>
      <p:bldP spid="28" grpId="0" animBg="1"/>
      <p:bldP spid="29" grpId="0" animBg="1"/>
      <p:bldP spid="30" grpId="0" animBg="1"/>
      <p:bldP spid="31" grpId="0" animBg="1"/>
      <p:bldP spid="33" grpId="0" animBg="1"/>
      <p:bldP spid="34" grpId="0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FE74BD-9113-4079-820B-6D3E72D80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882"/>
            <a:ext cx="8270289" cy="616945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Task scheduling</a:t>
            </a:r>
            <a:endParaRPr lang="zh-CN" altLang="en-US" sz="36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09C2D93-FA1F-4648-B097-3C98CA181B6F}"/>
              </a:ext>
            </a:extLst>
          </p:cNvPr>
          <p:cNvSpPr/>
          <p:nvPr/>
        </p:nvSpPr>
        <p:spPr>
          <a:xfrm>
            <a:off x="1396465" y="3197319"/>
            <a:ext cx="10529236" cy="6939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95CD03F-DE19-4EF4-9733-D566110F026A}"/>
              </a:ext>
            </a:extLst>
          </p:cNvPr>
          <p:cNvSpPr/>
          <p:nvPr/>
        </p:nvSpPr>
        <p:spPr>
          <a:xfrm>
            <a:off x="1403283" y="5014889"/>
            <a:ext cx="10529236" cy="6939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8F4FDC4-06D7-4765-82BA-CBD802FD12CB}"/>
              </a:ext>
            </a:extLst>
          </p:cNvPr>
          <p:cNvSpPr/>
          <p:nvPr/>
        </p:nvSpPr>
        <p:spPr>
          <a:xfrm>
            <a:off x="1531219" y="3284411"/>
            <a:ext cx="3647173" cy="5197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GPU task 1</a:t>
            </a:r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24938A2-E2B1-4BC3-933A-219D96C593FA}"/>
              </a:ext>
            </a:extLst>
          </p:cNvPr>
          <p:cNvSpPr/>
          <p:nvPr/>
        </p:nvSpPr>
        <p:spPr>
          <a:xfrm>
            <a:off x="6436494" y="5101981"/>
            <a:ext cx="5395361" cy="5197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GPU task2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3077460-CE16-4C05-B3F9-8EACBE49147D}"/>
              </a:ext>
            </a:extLst>
          </p:cNvPr>
          <p:cNvSpPr/>
          <p:nvPr/>
        </p:nvSpPr>
        <p:spPr>
          <a:xfrm>
            <a:off x="5178392" y="3284411"/>
            <a:ext cx="930843" cy="51976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Event generator</a:t>
            </a:r>
            <a:endParaRPr lang="zh-CN" altLang="en-US" sz="14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2747BFA-28D3-4D89-85DB-4C30C9E1C41C}"/>
              </a:ext>
            </a:extLst>
          </p:cNvPr>
          <p:cNvSpPr/>
          <p:nvPr/>
        </p:nvSpPr>
        <p:spPr>
          <a:xfrm>
            <a:off x="2772076" y="5101981"/>
            <a:ext cx="3664417" cy="51976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Event Handler</a:t>
            </a:r>
            <a:endParaRPr lang="zh-CN" altLang="en-US" sz="1400" dirty="0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A5035EC4-92A8-45C6-9D47-50C68A48C785}"/>
              </a:ext>
            </a:extLst>
          </p:cNvPr>
          <p:cNvCxnSpPr/>
          <p:nvPr/>
        </p:nvCxnSpPr>
        <p:spPr>
          <a:xfrm>
            <a:off x="6109235" y="3804175"/>
            <a:ext cx="327259" cy="129780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C9956404-42E9-4BF4-AB50-9605E74477FB}"/>
              </a:ext>
            </a:extLst>
          </p:cNvPr>
          <p:cNvSpPr txBox="1"/>
          <p:nvPr/>
        </p:nvSpPr>
        <p:spPr>
          <a:xfrm>
            <a:off x="1176288" y="1911475"/>
            <a:ext cx="9403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If there is a data dependency between GPU task1 and GPU task2</a:t>
            </a:r>
          </a:p>
          <a:p>
            <a:pPr algn="ctr"/>
            <a:endParaRPr lang="zh-CN" altLang="en-US" sz="24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46AA0C6-58DB-4AB6-B184-8CDDA0979946}"/>
              </a:ext>
            </a:extLst>
          </p:cNvPr>
          <p:cNvSpPr/>
          <p:nvPr/>
        </p:nvSpPr>
        <p:spPr>
          <a:xfrm>
            <a:off x="1531219" y="5101981"/>
            <a:ext cx="1240857" cy="5197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Other tasks</a:t>
            </a:r>
            <a:endParaRPr lang="zh-CN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D3A9EF7-53E9-4062-9BD0-4804B8082FA2}"/>
              </a:ext>
            </a:extLst>
          </p:cNvPr>
          <p:cNvSpPr/>
          <p:nvPr/>
        </p:nvSpPr>
        <p:spPr>
          <a:xfrm>
            <a:off x="6109235" y="3284411"/>
            <a:ext cx="5722620" cy="5197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Other tasks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131B974-6C98-4D14-A7DD-FE9F1A6C422F}"/>
              </a:ext>
            </a:extLst>
          </p:cNvPr>
          <p:cNvSpPr txBox="1"/>
          <p:nvPr/>
        </p:nvSpPr>
        <p:spPr>
          <a:xfrm>
            <a:off x="4448877" y="5702078"/>
            <a:ext cx="1987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Wait for event</a:t>
            </a:r>
            <a:endParaRPr lang="zh-CN" altLang="en-US" sz="14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1794731-72AB-45A3-8E28-88140382B7D4}"/>
              </a:ext>
            </a:extLst>
          </p:cNvPr>
          <p:cNvSpPr txBox="1"/>
          <p:nvPr/>
        </p:nvSpPr>
        <p:spPr>
          <a:xfrm>
            <a:off x="336685" y="5174275"/>
            <a:ext cx="1078832" cy="375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Stream 2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B241D1A-EA64-48C6-A8B8-69E67F1C932F}"/>
              </a:ext>
            </a:extLst>
          </p:cNvPr>
          <p:cNvSpPr txBox="1"/>
          <p:nvPr/>
        </p:nvSpPr>
        <p:spPr>
          <a:xfrm>
            <a:off x="358541" y="3356705"/>
            <a:ext cx="1078832" cy="375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Stream 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2214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FE74BD-9113-4079-820B-6D3E72D80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882"/>
            <a:ext cx="8270289" cy="616945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Task scheduling</a:t>
            </a:r>
            <a:endParaRPr lang="zh-CN" altLang="en-US" sz="3600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A5525B03-A3B8-4751-BE83-CFDDA142E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1478"/>
            <a:ext cx="10515600" cy="2037522"/>
          </a:xfrm>
        </p:spPr>
        <p:txBody>
          <a:bodyPr>
            <a:normAutofit/>
          </a:bodyPr>
          <a:lstStyle/>
          <a:p>
            <a:r>
              <a:rPr lang="en-US" altLang="zh-CN" dirty="0"/>
              <a:t>Tasks’ computational load varies both within and across operators, Crossbow submits tasks with multiple threads, letting GPU scheduler to consider multiple tasks together.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2965447A-A66D-4E42-B098-C8AD3730EE11}"/>
              </a:ext>
            </a:extLst>
          </p:cNvPr>
          <p:cNvSpPr/>
          <p:nvPr/>
        </p:nvSpPr>
        <p:spPr>
          <a:xfrm>
            <a:off x="1222513" y="3101008"/>
            <a:ext cx="1639957" cy="2544417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CPU</a:t>
            </a:r>
            <a:endParaRPr lang="zh-CN" altLang="en-US" sz="2800" dirty="0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B614D6E7-D70F-402F-8120-7B46C1C4789D}"/>
              </a:ext>
            </a:extLst>
          </p:cNvPr>
          <p:cNvSpPr/>
          <p:nvPr/>
        </p:nvSpPr>
        <p:spPr>
          <a:xfrm>
            <a:off x="8093766" y="3101007"/>
            <a:ext cx="1639957" cy="254441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/>
              <a:t>GPU</a:t>
            </a:r>
            <a:endParaRPr lang="zh-CN" altLang="en-US" sz="28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1C1C490-B3A3-437E-A70A-FC584C08932B}"/>
              </a:ext>
            </a:extLst>
          </p:cNvPr>
          <p:cNvSpPr/>
          <p:nvPr/>
        </p:nvSpPr>
        <p:spPr>
          <a:xfrm>
            <a:off x="4860236" y="3299791"/>
            <a:ext cx="1235764" cy="3548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task</a:t>
            </a:r>
            <a:endParaRPr lang="zh-CN" altLang="en-US" dirty="0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AFE363B7-E5DE-4358-A105-D6E1CB9B90A4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862470" y="3477232"/>
            <a:ext cx="1997766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CE2BB053-C6BA-4DA2-B03A-BB1BBED3754C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6096000" y="3477232"/>
            <a:ext cx="1997766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FD68D43A-966E-4BE4-853D-3D6F1F48A75F}"/>
              </a:ext>
            </a:extLst>
          </p:cNvPr>
          <p:cNvSpPr/>
          <p:nvPr/>
        </p:nvSpPr>
        <p:spPr>
          <a:xfrm>
            <a:off x="4860236" y="3755259"/>
            <a:ext cx="1235764" cy="3548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task</a:t>
            </a:r>
            <a:endParaRPr lang="zh-CN" altLang="en-US" dirty="0"/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EFB04CEB-D620-4088-9C57-F4A18E58E535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2862470" y="3932700"/>
            <a:ext cx="1997766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D5B7D56C-3F5B-4144-B32E-E6A5B9FA5D6D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6096000" y="3932700"/>
            <a:ext cx="1997766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35E44B90-E303-4F05-A66D-15FF9F802F97}"/>
              </a:ext>
            </a:extLst>
          </p:cNvPr>
          <p:cNvSpPr/>
          <p:nvPr/>
        </p:nvSpPr>
        <p:spPr>
          <a:xfrm>
            <a:off x="4860236" y="4210726"/>
            <a:ext cx="1235764" cy="3548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task</a:t>
            </a:r>
            <a:endParaRPr lang="zh-CN" altLang="en-US" dirty="0"/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F856B411-83CC-4F0E-8A58-5B4A50188700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2862470" y="4388167"/>
            <a:ext cx="1997766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A69E524A-1EB1-4E03-A422-AD6097C0258D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6096000" y="4388167"/>
            <a:ext cx="1997766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>
            <a:extLst>
              <a:ext uri="{FF2B5EF4-FFF2-40B4-BE49-F238E27FC236}">
                <a16:creationId xmlns:a16="http://schemas.microsoft.com/office/drawing/2014/main" id="{24339B64-C9FB-4E93-9DAB-7BA630584D93}"/>
              </a:ext>
            </a:extLst>
          </p:cNvPr>
          <p:cNvSpPr/>
          <p:nvPr/>
        </p:nvSpPr>
        <p:spPr>
          <a:xfrm>
            <a:off x="4860236" y="4666193"/>
            <a:ext cx="1235764" cy="3548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task</a:t>
            </a:r>
            <a:endParaRPr lang="zh-CN" altLang="en-US" dirty="0"/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03BE36CD-ACC4-4A6D-A1F7-C13682C08BFF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2862470" y="4843634"/>
            <a:ext cx="1997766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0FD27134-5B18-41F5-8E9D-22EE6DBB1A02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6096000" y="4843634"/>
            <a:ext cx="1997766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>
            <a:extLst>
              <a:ext uri="{FF2B5EF4-FFF2-40B4-BE49-F238E27FC236}">
                <a16:creationId xmlns:a16="http://schemas.microsoft.com/office/drawing/2014/main" id="{6C9FB8C9-F026-42B7-B20A-302C0486BDBE}"/>
              </a:ext>
            </a:extLst>
          </p:cNvPr>
          <p:cNvSpPr/>
          <p:nvPr/>
        </p:nvSpPr>
        <p:spPr>
          <a:xfrm>
            <a:off x="4860236" y="5121661"/>
            <a:ext cx="1235764" cy="3548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task</a:t>
            </a:r>
            <a:endParaRPr lang="zh-CN" altLang="en-US" dirty="0"/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C3054E5D-769A-4EE9-9091-895C5DBEF9AA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2862470" y="5299102"/>
            <a:ext cx="1997766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97DF0DA7-3434-4C0A-91A0-1980F8778C4E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6096000" y="5299102"/>
            <a:ext cx="1997766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6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矩形: 圆角 67">
            <a:extLst>
              <a:ext uri="{FF2B5EF4-FFF2-40B4-BE49-F238E27FC236}">
                <a16:creationId xmlns:a16="http://schemas.microsoft.com/office/drawing/2014/main" id="{E17BD2F8-F1EE-440C-8D34-DEECCAA0D212}"/>
              </a:ext>
            </a:extLst>
          </p:cNvPr>
          <p:cNvSpPr/>
          <p:nvPr/>
        </p:nvSpPr>
        <p:spPr>
          <a:xfrm>
            <a:off x="7870908" y="4019142"/>
            <a:ext cx="371437" cy="37153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2FE74BD-9113-4079-820B-6D3E72D80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882"/>
            <a:ext cx="8270289" cy="616945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Tuning learners</a:t>
            </a:r>
            <a:endParaRPr lang="zh-CN" altLang="en-US" sz="3600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A5525B03-A3B8-4751-BE83-CFDDA142E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1479"/>
            <a:ext cx="10515600" cy="1851450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According to throughput</a:t>
            </a:r>
          </a:p>
          <a:p>
            <a:r>
              <a:rPr lang="en-US" altLang="zh-CN" dirty="0"/>
              <a:t>Places a global barrier between iterations</a:t>
            </a:r>
          </a:p>
          <a:p>
            <a:r>
              <a:rPr lang="en-US" altLang="zh-CN" dirty="0"/>
              <a:t>Batch-size of a GPU remains the same</a:t>
            </a:r>
          </a:p>
          <a:p>
            <a:r>
              <a:rPr lang="en-US" altLang="zh-CN" dirty="0"/>
              <a:t>Costs several milliseconds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1F02A6B-9986-4AC7-BC04-0E37B5BBE45C}"/>
              </a:ext>
            </a:extLst>
          </p:cNvPr>
          <p:cNvSpPr/>
          <p:nvPr/>
        </p:nvSpPr>
        <p:spPr>
          <a:xfrm>
            <a:off x="2972839" y="3854351"/>
            <a:ext cx="7142298" cy="2421035"/>
          </a:xfrm>
          <a:prstGeom prst="rect">
            <a:avLst/>
          </a:prstGeom>
          <a:noFill/>
          <a:ln w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55DBCF7-DD7F-4C30-8537-61405D1C76A6}"/>
              </a:ext>
            </a:extLst>
          </p:cNvPr>
          <p:cNvSpPr/>
          <p:nvPr/>
        </p:nvSpPr>
        <p:spPr>
          <a:xfrm>
            <a:off x="2455380" y="3854351"/>
            <a:ext cx="517457" cy="2421035"/>
          </a:xfrm>
          <a:prstGeom prst="rect">
            <a:avLst/>
          </a:prstGeom>
          <a:noFill/>
          <a:ln w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</a:rPr>
              <a:t>GPU 1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23F507C-49D3-4210-996A-9ADBF3A403D0}"/>
              </a:ext>
            </a:extLst>
          </p:cNvPr>
          <p:cNvSpPr/>
          <p:nvPr/>
        </p:nvSpPr>
        <p:spPr>
          <a:xfrm>
            <a:off x="3098042" y="3949604"/>
            <a:ext cx="848336" cy="474528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Sync. stream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FD115BC-4220-41D7-8904-A76C0AB6D83E}"/>
              </a:ext>
            </a:extLst>
          </p:cNvPr>
          <p:cNvSpPr/>
          <p:nvPr/>
        </p:nvSpPr>
        <p:spPr>
          <a:xfrm>
            <a:off x="3098043" y="4519385"/>
            <a:ext cx="848336" cy="474528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Learn. stream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FCB8A9E-2984-4FAB-BFAC-399E93117FB0}"/>
              </a:ext>
            </a:extLst>
          </p:cNvPr>
          <p:cNvSpPr/>
          <p:nvPr/>
        </p:nvSpPr>
        <p:spPr>
          <a:xfrm>
            <a:off x="3098043" y="5089166"/>
            <a:ext cx="848336" cy="474528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Learn. stream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89B56D1-C55F-4FAE-B445-427F8E51A913}"/>
              </a:ext>
            </a:extLst>
          </p:cNvPr>
          <p:cNvSpPr/>
          <p:nvPr/>
        </p:nvSpPr>
        <p:spPr>
          <a:xfrm>
            <a:off x="3946378" y="3949604"/>
            <a:ext cx="6009732" cy="4745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C651E02-5147-46E0-A465-3C3290450609}"/>
              </a:ext>
            </a:extLst>
          </p:cNvPr>
          <p:cNvSpPr/>
          <p:nvPr/>
        </p:nvSpPr>
        <p:spPr>
          <a:xfrm>
            <a:off x="3946377" y="4519384"/>
            <a:ext cx="6009733" cy="4745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0D57256-A7C7-42DC-BA29-23001F9C2FBF}"/>
              </a:ext>
            </a:extLst>
          </p:cNvPr>
          <p:cNvSpPr/>
          <p:nvPr/>
        </p:nvSpPr>
        <p:spPr>
          <a:xfrm>
            <a:off x="3946376" y="5085610"/>
            <a:ext cx="6009735" cy="4745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EDCFAD6A-E592-4722-9EF0-C46B49599A20}"/>
              </a:ext>
            </a:extLst>
          </p:cNvPr>
          <p:cNvSpPr/>
          <p:nvPr/>
        </p:nvSpPr>
        <p:spPr>
          <a:xfrm>
            <a:off x="5547330" y="4004889"/>
            <a:ext cx="371437" cy="37153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∑</a:t>
            </a: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8D81D7BC-BE0D-4CDA-9732-22167A5AC9E2}"/>
              </a:ext>
            </a:extLst>
          </p:cNvPr>
          <p:cNvSpPr/>
          <p:nvPr/>
        </p:nvSpPr>
        <p:spPr>
          <a:xfrm>
            <a:off x="4071584" y="4569103"/>
            <a:ext cx="371437" cy="37153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⇌</a:t>
            </a: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42F33FF3-538C-46AA-89A9-D68638AFE311}"/>
              </a:ext>
            </a:extLst>
          </p:cNvPr>
          <p:cNvSpPr/>
          <p:nvPr/>
        </p:nvSpPr>
        <p:spPr>
          <a:xfrm>
            <a:off x="4783673" y="4569103"/>
            <a:ext cx="371437" cy="37153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37CAFECC-678E-4CFA-B102-30A2D5CD64B8}"/>
              </a:ext>
            </a:extLst>
          </p:cNvPr>
          <p:cNvSpPr/>
          <p:nvPr/>
        </p:nvSpPr>
        <p:spPr>
          <a:xfrm>
            <a:off x="5541045" y="4569103"/>
            <a:ext cx="371437" cy="37153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112D6A32-702D-4259-8722-F7F85B1479CE}"/>
              </a:ext>
            </a:extLst>
          </p:cNvPr>
          <p:cNvSpPr/>
          <p:nvPr/>
        </p:nvSpPr>
        <p:spPr>
          <a:xfrm>
            <a:off x="6670218" y="4004889"/>
            <a:ext cx="371437" cy="37153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1543E411-4DF9-46DF-B3FE-8111600668C3}"/>
              </a:ext>
            </a:extLst>
          </p:cNvPr>
          <p:cNvSpPr/>
          <p:nvPr/>
        </p:nvSpPr>
        <p:spPr>
          <a:xfrm>
            <a:off x="8479137" y="4565627"/>
            <a:ext cx="371437" cy="37153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⇌</a:t>
            </a: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699E883E-AAE2-4873-A5A0-13F9C1A80929}"/>
              </a:ext>
            </a:extLst>
          </p:cNvPr>
          <p:cNvSpPr/>
          <p:nvPr/>
        </p:nvSpPr>
        <p:spPr>
          <a:xfrm>
            <a:off x="9264794" y="4565627"/>
            <a:ext cx="371437" cy="37153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74AE7343-66B9-4018-BAA1-BF1C3024A877}"/>
              </a:ext>
            </a:extLst>
          </p:cNvPr>
          <p:cNvSpPr/>
          <p:nvPr/>
        </p:nvSpPr>
        <p:spPr>
          <a:xfrm>
            <a:off x="4071584" y="5138924"/>
            <a:ext cx="371437" cy="37153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⇌</a:t>
            </a: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8D6327BE-7515-4D75-83DC-E8958B082221}"/>
              </a:ext>
            </a:extLst>
          </p:cNvPr>
          <p:cNvSpPr/>
          <p:nvPr/>
        </p:nvSpPr>
        <p:spPr>
          <a:xfrm>
            <a:off x="4783673" y="5138924"/>
            <a:ext cx="371437" cy="37153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37A11C06-C1E2-4BA1-87B0-F6ABB13F1F0C}"/>
              </a:ext>
            </a:extLst>
          </p:cNvPr>
          <p:cNvSpPr/>
          <p:nvPr/>
        </p:nvSpPr>
        <p:spPr>
          <a:xfrm>
            <a:off x="5541045" y="5138924"/>
            <a:ext cx="371437" cy="37153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AC767517-46AE-4E58-9B7D-CE4099F0EBB2}"/>
              </a:ext>
            </a:extLst>
          </p:cNvPr>
          <p:cNvSpPr/>
          <p:nvPr/>
        </p:nvSpPr>
        <p:spPr>
          <a:xfrm>
            <a:off x="8479137" y="5135447"/>
            <a:ext cx="371437" cy="37153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⇌</a:t>
            </a: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278F5E82-8FB3-4ECA-BDD1-8E6A1FC587A0}"/>
              </a:ext>
            </a:extLst>
          </p:cNvPr>
          <p:cNvSpPr/>
          <p:nvPr/>
        </p:nvSpPr>
        <p:spPr>
          <a:xfrm>
            <a:off x="9264794" y="5135447"/>
            <a:ext cx="371437" cy="37153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42F0787E-B49B-49B2-86FE-727CB306E18A}"/>
              </a:ext>
            </a:extLst>
          </p:cNvPr>
          <p:cNvCxnSpPr>
            <a:stCxn id="14" idx="3"/>
            <a:endCxn id="15" idx="1"/>
          </p:cNvCxnSpPr>
          <p:nvPr/>
        </p:nvCxnSpPr>
        <p:spPr>
          <a:xfrm>
            <a:off x="4443021" y="4754871"/>
            <a:ext cx="3406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DD94DCFC-6886-4F24-9525-11FD06ED90CE}"/>
              </a:ext>
            </a:extLst>
          </p:cNvPr>
          <p:cNvCxnSpPr>
            <a:stCxn id="20" idx="3"/>
            <a:endCxn id="21" idx="1"/>
          </p:cNvCxnSpPr>
          <p:nvPr/>
        </p:nvCxnSpPr>
        <p:spPr>
          <a:xfrm>
            <a:off x="4443021" y="5324692"/>
            <a:ext cx="3406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连接符: 曲线 26">
            <a:extLst>
              <a:ext uri="{FF2B5EF4-FFF2-40B4-BE49-F238E27FC236}">
                <a16:creationId xmlns:a16="http://schemas.microsoft.com/office/drawing/2014/main" id="{B97E730E-A59E-4CCA-A34F-8866E5C1D85A}"/>
              </a:ext>
            </a:extLst>
          </p:cNvPr>
          <p:cNvCxnSpPr>
            <a:stCxn id="15" idx="3"/>
            <a:endCxn id="13" idx="1"/>
          </p:cNvCxnSpPr>
          <p:nvPr/>
        </p:nvCxnSpPr>
        <p:spPr>
          <a:xfrm flipV="1">
            <a:off x="5155111" y="4190656"/>
            <a:ext cx="392219" cy="564215"/>
          </a:xfrm>
          <a:prstGeom prst="curvedConnector3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连接符: 曲线 27">
            <a:extLst>
              <a:ext uri="{FF2B5EF4-FFF2-40B4-BE49-F238E27FC236}">
                <a16:creationId xmlns:a16="http://schemas.microsoft.com/office/drawing/2014/main" id="{8E7E8C79-3C45-4F13-8F57-6AF0AEC8AE0D}"/>
              </a:ext>
            </a:extLst>
          </p:cNvPr>
          <p:cNvCxnSpPr>
            <a:cxnSpLocks/>
            <a:stCxn id="21" idx="3"/>
            <a:endCxn id="13" idx="1"/>
          </p:cNvCxnSpPr>
          <p:nvPr/>
        </p:nvCxnSpPr>
        <p:spPr>
          <a:xfrm flipV="1">
            <a:off x="5155111" y="4190656"/>
            <a:ext cx="392219" cy="1134035"/>
          </a:xfrm>
          <a:prstGeom prst="curvedConnector3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B751522D-A785-4CE7-8953-41C7D8DA99A2}"/>
              </a:ext>
            </a:extLst>
          </p:cNvPr>
          <p:cNvCxnSpPr>
            <a:stCxn id="15" idx="3"/>
            <a:endCxn id="16" idx="1"/>
          </p:cNvCxnSpPr>
          <p:nvPr/>
        </p:nvCxnSpPr>
        <p:spPr>
          <a:xfrm>
            <a:off x="5155111" y="4754871"/>
            <a:ext cx="3859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15CA1CA6-E9D9-406D-95E6-0CFA984F85F4}"/>
              </a:ext>
            </a:extLst>
          </p:cNvPr>
          <p:cNvCxnSpPr>
            <a:stCxn id="21" idx="3"/>
            <a:endCxn id="22" idx="1"/>
          </p:cNvCxnSpPr>
          <p:nvPr/>
        </p:nvCxnSpPr>
        <p:spPr>
          <a:xfrm>
            <a:off x="5155111" y="5324692"/>
            <a:ext cx="3859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2B0A45E0-81F9-443A-9BFD-20E4C71D14D1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7501145" y="5321215"/>
            <a:ext cx="97799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942A0D3F-7DF5-4179-A05F-8F9EDB878987}"/>
              </a:ext>
            </a:extLst>
          </p:cNvPr>
          <p:cNvCxnSpPr>
            <a:stCxn id="13" idx="3"/>
            <a:endCxn id="17" idx="1"/>
          </p:cNvCxnSpPr>
          <p:nvPr/>
        </p:nvCxnSpPr>
        <p:spPr>
          <a:xfrm>
            <a:off x="5918767" y="4190656"/>
            <a:ext cx="7514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10ECC97-B678-4E58-B7DA-146DEDBB7C56}"/>
              </a:ext>
            </a:extLst>
          </p:cNvPr>
          <p:cNvCxnSpPr>
            <a:stCxn id="18" idx="3"/>
            <a:endCxn id="19" idx="1"/>
          </p:cNvCxnSpPr>
          <p:nvPr/>
        </p:nvCxnSpPr>
        <p:spPr>
          <a:xfrm>
            <a:off x="8850574" y="4751395"/>
            <a:ext cx="4142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D11E336F-A351-459C-A113-07D0D9A1A9AF}"/>
              </a:ext>
            </a:extLst>
          </p:cNvPr>
          <p:cNvCxnSpPr>
            <a:stCxn id="23" idx="3"/>
          </p:cNvCxnSpPr>
          <p:nvPr/>
        </p:nvCxnSpPr>
        <p:spPr>
          <a:xfrm>
            <a:off x="8850574" y="5321215"/>
            <a:ext cx="4142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左大括号 38">
            <a:extLst>
              <a:ext uri="{FF2B5EF4-FFF2-40B4-BE49-F238E27FC236}">
                <a16:creationId xmlns:a16="http://schemas.microsoft.com/office/drawing/2014/main" id="{26EDBC37-55D0-4C07-B3C2-C3A27697566B}"/>
              </a:ext>
            </a:extLst>
          </p:cNvPr>
          <p:cNvSpPr/>
          <p:nvPr/>
        </p:nvSpPr>
        <p:spPr>
          <a:xfrm rot="5400000">
            <a:off x="5520451" y="2037759"/>
            <a:ext cx="173832" cy="3321988"/>
          </a:xfrm>
          <a:prstGeom prst="leftBrace">
            <a:avLst>
              <a:gd name="adj1" fmla="val 3796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左大括号 39">
            <a:extLst>
              <a:ext uri="{FF2B5EF4-FFF2-40B4-BE49-F238E27FC236}">
                <a16:creationId xmlns:a16="http://schemas.microsoft.com/office/drawing/2014/main" id="{C83DADC1-B288-4069-AF18-0095EDC5F1C5}"/>
              </a:ext>
            </a:extLst>
          </p:cNvPr>
          <p:cNvSpPr/>
          <p:nvPr/>
        </p:nvSpPr>
        <p:spPr>
          <a:xfrm rot="5400000">
            <a:off x="9154600" y="2797580"/>
            <a:ext cx="149833" cy="1771236"/>
          </a:xfrm>
          <a:prstGeom prst="leftBrace">
            <a:avLst>
              <a:gd name="adj1" fmla="val 3796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F1E61772-516C-44D2-8B4C-C857E265F4C0}"/>
              </a:ext>
            </a:extLst>
          </p:cNvPr>
          <p:cNvSpPr txBox="1"/>
          <p:nvPr/>
        </p:nvSpPr>
        <p:spPr>
          <a:xfrm>
            <a:off x="7936423" y="3123274"/>
            <a:ext cx="2484632" cy="414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Iteration N+1</a:t>
            </a:r>
            <a:endParaRPr lang="zh-CN" altLang="en-US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7EEC7015-4CFE-45BB-8129-258318A92635}"/>
              </a:ext>
            </a:extLst>
          </p:cNvPr>
          <p:cNvSpPr txBox="1"/>
          <p:nvPr/>
        </p:nvSpPr>
        <p:spPr>
          <a:xfrm>
            <a:off x="4320640" y="3237345"/>
            <a:ext cx="2484632" cy="414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Iteration N</a:t>
            </a:r>
            <a:endParaRPr lang="zh-CN" altLang="en-US" dirty="0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1D796886-F83B-4C5F-B77A-915EA6FCF5B4}"/>
              </a:ext>
            </a:extLst>
          </p:cNvPr>
          <p:cNvSpPr/>
          <p:nvPr/>
        </p:nvSpPr>
        <p:spPr>
          <a:xfrm>
            <a:off x="3098037" y="5659933"/>
            <a:ext cx="848336" cy="474528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Learn. stream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26FB3EA8-7791-4C1E-BAF4-C4378295DD82}"/>
              </a:ext>
            </a:extLst>
          </p:cNvPr>
          <p:cNvSpPr/>
          <p:nvPr/>
        </p:nvSpPr>
        <p:spPr>
          <a:xfrm>
            <a:off x="3946370" y="5656377"/>
            <a:ext cx="6009735" cy="4745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48" name="矩形: 圆角 47">
            <a:extLst>
              <a:ext uri="{FF2B5EF4-FFF2-40B4-BE49-F238E27FC236}">
                <a16:creationId xmlns:a16="http://schemas.microsoft.com/office/drawing/2014/main" id="{A40AD8C2-6DED-4291-BA28-68F3C7AA7B65}"/>
              </a:ext>
            </a:extLst>
          </p:cNvPr>
          <p:cNvSpPr/>
          <p:nvPr/>
        </p:nvSpPr>
        <p:spPr>
          <a:xfrm>
            <a:off x="8479131" y="5706214"/>
            <a:ext cx="371437" cy="37153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⇌</a:t>
            </a:r>
          </a:p>
        </p:txBody>
      </p:sp>
      <p:sp>
        <p:nvSpPr>
          <p:cNvPr id="49" name="矩形: 圆角 48">
            <a:extLst>
              <a:ext uri="{FF2B5EF4-FFF2-40B4-BE49-F238E27FC236}">
                <a16:creationId xmlns:a16="http://schemas.microsoft.com/office/drawing/2014/main" id="{CA1DDC85-8A35-4ED2-9775-E15D4FEFC991}"/>
              </a:ext>
            </a:extLst>
          </p:cNvPr>
          <p:cNvSpPr/>
          <p:nvPr/>
        </p:nvSpPr>
        <p:spPr>
          <a:xfrm>
            <a:off x="9264788" y="5706214"/>
            <a:ext cx="371437" cy="37153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26104266-E379-4942-AB6F-6004AA1D92E5}"/>
              </a:ext>
            </a:extLst>
          </p:cNvPr>
          <p:cNvCxnSpPr>
            <a:stCxn id="48" idx="3"/>
          </p:cNvCxnSpPr>
          <p:nvPr/>
        </p:nvCxnSpPr>
        <p:spPr>
          <a:xfrm>
            <a:off x="8850568" y="5891982"/>
            <a:ext cx="4142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FAF9D42E-8052-42B9-9C19-16DF6CE4E977}"/>
              </a:ext>
            </a:extLst>
          </p:cNvPr>
          <p:cNvCxnSpPr>
            <a:endCxn id="48" idx="1"/>
          </p:cNvCxnSpPr>
          <p:nvPr/>
        </p:nvCxnSpPr>
        <p:spPr>
          <a:xfrm>
            <a:off x="8235155" y="5891982"/>
            <a:ext cx="24397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连接符: 曲线 70">
            <a:extLst>
              <a:ext uri="{FF2B5EF4-FFF2-40B4-BE49-F238E27FC236}">
                <a16:creationId xmlns:a16="http://schemas.microsoft.com/office/drawing/2014/main" id="{978D3063-8357-443E-91D7-21D21E46842B}"/>
              </a:ext>
            </a:extLst>
          </p:cNvPr>
          <p:cNvCxnSpPr>
            <a:cxnSpLocks/>
            <a:stCxn id="68" idx="3"/>
            <a:endCxn id="19" idx="1"/>
          </p:cNvCxnSpPr>
          <p:nvPr/>
        </p:nvCxnSpPr>
        <p:spPr>
          <a:xfrm>
            <a:off x="8242345" y="4204910"/>
            <a:ext cx="1022449" cy="546485"/>
          </a:xfrm>
          <a:prstGeom prst="curvedConnector3">
            <a:avLst>
              <a:gd name="adj1" fmla="val 7819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直接连接符 85">
            <a:extLst>
              <a:ext uri="{FF2B5EF4-FFF2-40B4-BE49-F238E27FC236}">
                <a16:creationId xmlns:a16="http://schemas.microsoft.com/office/drawing/2014/main" id="{7FBB4AEB-3839-4AD8-B81F-2E3A8414E739}"/>
              </a:ext>
            </a:extLst>
          </p:cNvPr>
          <p:cNvCxnSpPr/>
          <p:nvPr/>
        </p:nvCxnSpPr>
        <p:spPr>
          <a:xfrm>
            <a:off x="7041655" y="4204909"/>
            <a:ext cx="829253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连接符: 曲线 72">
            <a:extLst>
              <a:ext uri="{FF2B5EF4-FFF2-40B4-BE49-F238E27FC236}">
                <a16:creationId xmlns:a16="http://schemas.microsoft.com/office/drawing/2014/main" id="{358E52E0-F082-4628-80EB-381C4A457E4E}"/>
              </a:ext>
            </a:extLst>
          </p:cNvPr>
          <p:cNvCxnSpPr>
            <a:stCxn id="68" idx="3"/>
            <a:endCxn id="24" idx="1"/>
          </p:cNvCxnSpPr>
          <p:nvPr/>
        </p:nvCxnSpPr>
        <p:spPr>
          <a:xfrm>
            <a:off x="8242345" y="4204910"/>
            <a:ext cx="1022449" cy="1116305"/>
          </a:xfrm>
          <a:prstGeom prst="curvedConnector3">
            <a:avLst>
              <a:gd name="adj1" fmla="val 77219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连接符: 曲线 74">
            <a:extLst>
              <a:ext uri="{FF2B5EF4-FFF2-40B4-BE49-F238E27FC236}">
                <a16:creationId xmlns:a16="http://schemas.microsoft.com/office/drawing/2014/main" id="{E033691D-EAB7-45DB-8891-486E9556479E}"/>
              </a:ext>
            </a:extLst>
          </p:cNvPr>
          <p:cNvCxnSpPr>
            <a:stCxn id="68" idx="3"/>
            <a:endCxn id="49" idx="1"/>
          </p:cNvCxnSpPr>
          <p:nvPr/>
        </p:nvCxnSpPr>
        <p:spPr>
          <a:xfrm>
            <a:off x="8242345" y="4204910"/>
            <a:ext cx="1022443" cy="1687072"/>
          </a:xfrm>
          <a:prstGeom prst="curvedConnector3">
            <a:avLst>
              <a:gd name="adj1" fmla="val 74303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A997628F-14EA-47E2-BD7C-CBF96088C5C4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7501145" y="4751395"/>
            <a:ext cx="97799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>
            <a:extLst>
              <a:ext uri="{FF2B5EF4-FFF2-40B4-BE49-F238E27FC236}">
                <a16:creationId xmlns:a16="http://schemas.microsoft.com/office/drawing/2014/main" id="{4E19BF07-B4EE-4404-8E29-31943459FF90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5912482" y="5321215"/>
            <a:ext cx="1424900" cy="34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>
            <a:extLst>
              <a:ext uri="{FF2B5EF4-FFF2-40B4-BE49-F238E27FC236}">
                <a16:creationId xmlns:a16="http://schemas.microsoft.com/office/drawing/2014/main" id="{047726E2-5D34-4EA9-9189-9201EC7C8C52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5912482" y="4751395"/>
            <a:ext cx="1424900" cy="34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矩形: 圆角 59">
            <a:extLst>
              <a:ext uri="{FF2B5EF4-FFF2-40B4-BE49-F238E27FC236}">
                <a16:creationId xmlns:a16="http://schemas.microsoft.com/office/drawing/2014/main" id="{5A5D6C2F-129A-4457-A2C7-EB02F15AAE5B}"/>
              </a:ext>
            </a:extLst>
          </p:cNvPr>
          <p:cNvSpPr/>
          <p:nvPr/>
        </p:nvSpPr>
        <p:spPr>
          <a:xfrm>
            <a:off x="7357243" y="3651509"/>
            <a:ext cx="897773" cy="276260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barrier</a:t>
            </a:r>
            <a:endParaRPr lang="zh-CN" alt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31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48" grpId="0" animBg="1"/>
      <p:bldP spid="49" grpId="0" animBg="1"/>
      <p:bldP spid="6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FE74BD-9113-4079-820B-6D3E72D80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882"/>
            <a:ext cx="8270289" cy="616945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GPU memory management</a:t>
            </a:r>
            <a:endParaRPr lang="zh-CN" altLang="en-US" sz="3600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5A06F9CC-8AEC-4FAD-90CF-62A2BAB7FE09}"/>
              </a:ext>
            </a:extLst>
          </p:cNvPr>
          <p:cNvSpPr txBox="1"/>
          <p:nvPr/>
        </p:nvSpPr>
        <p:spPr>
          <a:xfrm>
            <a:off x="904875" y="1476375"/>
            <a:ext cx="9515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Offline memory plan (</a:t>
            </a:r>
            <a:r>
              <a:rPr lang="en-US" altLang="zh-CN" sz="2800" dirty="0" err="1"/>
              <a:t>tensorflow</a:t>
            </a:r>
            <a:r>
              <a:rPr lang="en-US" altLang="zh-CN" sz="2800" dirty="0"/>
              <a:t> </a:t>
            </a:r>
            <a:r>
              <a:rPr lang="en-US" altLang="zh-CN" sz="2800" dirty="0" err="1"/>
              <a:t>pytorch</a:t>
            </a:r>
            <a:r>
              <a:rPr lang="en-US" altLang="zh-CN" sz="2800" dirty="0"/>
              <a:t>)</a:t>
            </a:r>
            <a:endParaRPr lang="zh-CN" altLang="en-US" sz="2800" dirty="0"/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85CB7749-2C0D-40F7-BD9C-0D53C155415E}"/>
              </a:ext>
            </a:extLst>
          </p:cNvPr>
          <p:cNvGrpSpPr/>
          <p:nvPr/>
        </p:nvGrpSpPr>
        <p:grpSpPr>
          <a:xfrm>
            <a:off x="4485271" y="2718590"/>
            <a:ext cx="3221458" cy="2470990"/>
            <a:chOff x="4485271" y="2718590"/>
            <a:chExt cx="3221458" cy="247099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16A8749-6965-4CDB-9BA9-000A296C3FEB}"/>
                </a:ext>
              </a:extLst>
            </p:cNvPr>
            <p:cNvSpPr/>
            <p:nvPr/>
          </p:nvSpPr>
          <p:spPr>
            <a:xfrm>
              <a:off x="4485271" y="2718590"/>
              <a:ext cx="3221458" cy="14208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/>
                <a:t>buffer</a:t>
              </a:r>
              <a:endParaRPr lang="zh-CN" altLang="en-US" sz="3600" b="1" dirty="0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EA4117AB-6BA8-47DB-B42E-E11C7C995463}"/>
                </a:ext>
              </a:extLst>
            </p:cNvPr>
            <p:cNvSpPr/>
            <p:nvPr/>
          </p:nvSpPr>
          <p:spPr>
            <a:xfrm>
              <a:off x="6440872" y="4486275"/>
              <a:ext cx="1265849" cy="70330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Reference count</a:t>
              </a:r>
              <a:endParaRPr lang="zh-CN" altLang="en-US" b="1" dirty="0"/>
            </a:p>
          </p:txBody>
        </p: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B44FAC1D-6CD0-4B64-ADB5-555904635E57}"/>
                </a:ext>
              </a:extLst>
            </p:cNvPr>
            <p:cNvCxnSpPr/>
            <p:nvPr/>
          </p:nvCxnSpPr>
          <p:spPr>
            <a:xfrm>
              <a:off x="5019675" y="4139407"/>
              <a:ext cx="0" cy="69852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7483D9A5-DE79-4AEC-85FD-4FB3E647C545}"/>
                </a:ext>
              </a:extLst>
            </p:cNvPr>
            <p:cNvCxnSpPr>
              <a:cxnSpLocks/>
              <a:endCxn id="29" idx="1"/>
            </p:cNvCxnSpPr>
            <p:nvPr/>
          </p:nvCxnSpPr>
          <p:spPr>
            <a:xfrm>
              <a:off x="5010150" y="4837927"/>
              <a:ext cx="1430722" cy="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286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FE74BD-9113-4079-820B-6D3E72D80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882"/>
            <a:ext cx="8270289" cy="616945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Memory management</a:t>
            </a:r>
            <a:endParaRPr lang="zh-CN" altLang="en-US" sz="36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24EE6C3-495D-4999-A6AE-3B8C1FC09D8F}"/>
              </a:ext>
            </a:extLst>
          </p:cNvPr>
          <p:cNvSpPr txBox="1"/>
          <p:nvPr/>
        </p:nvSpPr>
        <p:spPr>
          <a:xfrm>
            <a:off x="838200" y="1400175"/>
            <a:ext cx="789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Online memory plan (crossbow)</a:t>
            </a:r>
            <a:endParaRPr lang="zh-CN" altLang="en-US" sz="2800" dirty="0"/>
          </a:p>
        </p:txBody>
      </p:sp>
      <p:sp>
        <p:nvSpPr>
          <p:cNvPr id="7" name="云形 6">
            <a:extLst>
              <a:ext uri="{FF2B5EF4-FFF2-40B4-BE49-F238E27FC236}">
                <a16:creationId xmlns:a16="http://schemas.microsoft.com/office/drawing/2014/main" id="{95E56EB6-EEF1-45B5-9A86-E4B2E65B0F48}"/>
              </a:ext>
            </a:extLst>
          </p:cNvPr>
          <p:cNvSpPr/>
          <p:nvPr/>
        </p:nvSpPr>
        <p:spPr>
          <a:xfrm>
            <a:off x="1785937" y="3028950"/>
            <a:ext cx="9043988" cy="3385168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B1D1ABA0-2C31-4793-A010-815F68F401D6}"/>
              </a:ext>
            </a:extLst>
          </p:cNvPr>
          <p:cNvGrpSpPr/>
          <p:nvPr/>
        </p:nvGrpSpPr>
        <p:grpSpPr>
          <a:xfrm>
            <a:off x="3657599" y="3891518"/>
            <a:ext cx="1610729" cy="1208130"/>
            <a:chOff x="4485271" y="2718590"/>
            <a:chExt cx="3221458" cy="2470990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E5932D68-7BDB-4A62-8766-358B9FF8AB94}"/>
                </a:ext>
              </a:extLst>
            </p:cNvPr>
            <p:cNvSpPr/>
            <p:nvPr/>
          </p:nvSpPr>
          <p:spPr>
            <a:xfrm>
              <a:off x="4485271" y="2718590"/>
              <a:ext cx="3221458" cy="14208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/>
                <a:t>buffer</a:t>
              </a:r>
              <a:endParaRPr lang="zh-CN" altLang="en-US" sz="1200" b="1" dirty="0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CA2D8A6C-D89E-4773-B0CE-F130394C1C95}"/>
                </a:ext>
              </a:extLst>
            </p:cNvPr>
            <p:cNvSpPr/>
            <p:nvPr/>
          </p:nvSpPr>
          <p:spPr>
            <a:xfrm>
              <a:off x="6440872" y="4486275"/>
              <a:ext cx="1265849" cy="70330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b="1" dirty="0"/>
                <a:t>Reference count</a:t>
              </a:r>
              <a:endParaRPr lang="zh-CN" altLang="en-US" sz="800" b="1" dirty="0"/>
            </a:p>
          </p:txBody>
        </p: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B0E9133B-57B9-4A69-8DB4-0E3126D00E85}"/>
                </a:ext>
              </a:extLst>
            </p:cNvPr>
            <p:cNvCxnSpPr/>
            <p:nvPr/>
          </p:nvCxnSpPr>
          <p:spPr>
            <a:xfrm>
              <a:off x="5019675" y="4139407"/>
              <a:ext cx="0" cy="69852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97DB4FFB-1DE2-4F03-9A52-2D64162AA764}"/>
                </a:ext>
              </a:extLst>
            </p:cNvPr>
            <p:cNvCxnSpPr>
              <a:cxnSpLocks/>
              <a:endCxn id="37" idx="1"/>
            </p:cNvCxnSpPr>
            <p:nvPr/>
          </p:nvCxnSpPr>
          <p:spPr>
            <a:xfrm>
              <a:off x="5010150" y="4837927"/>
              <a:ext cx="1430722" cy="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50D8D2D4-B203-4A41-8370-C2CFC40D7CA2}"/>
              </a:ext>
            </a:extLst>
          </p:cNvPr>
          <p:cNvGrpSpPr/>
          <p:nvPr/>
        </p:nvGrpSpPr>
        <p:grpSpPr>
          <a:xfrm>
            <a:off x="6096000" y="3513404"/>
            <a:ext cx="1610729" cy="1208130"/>
            <a:chOff x="4485271" y="2718590"/>
            <a:chExt cx="3221458" cy="2470990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D79A007F-4F06-4555-B923-17C3D6AF6437}"/>
                </a:ext>
              </a:extLst>
            </p:cNvPr>
            <p:cNvSpPr/>
            <p:nvPr/>
          </p:nvSpPr>
          <p:spPr>
            <a:xfrm>
              <a:off x="4485271" y="2718590"/>
              <a:ext cx="3221458" cy="14208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/>
                <a:t>buffer</a:t>
              </a:r>
              <a:endParaRPr lang="zh-CN" altLang="en-US" sz="1200" b="1" dirty="0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C5FEDC6F-4B0B-4189-893C-912D5DAD252E}"/>
                </a:ext>
              </a:extLst>
            </p:cNvPr>
            <p:cNvSpPr/>
            <p:nvPr/>
          </p:nvSpPr>
          <p:spPr>
            <a:xfrm>
              <a:off x="6440872" y="4486275"/>
              <a:ext cx="1265849" cy="70330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b="1" dirty="0"/>
                <a:t>Reference count</a:t>
              </a:r>
              <a:endParaRPr lang="zh-CN" altLang="en-US" sz="800" b="1" dirty="0"/>
            </a:p>
          </p:txBody>
        </p: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98328310-864F-495D-937E-58D2F2CEC14C}"/>
                </a:ext>
              </a:extLst>
            </p:cNvPr>
            <p:cNvCxnSpPr/>
            <p:nvPr/>
          </p:nvCxnSpPr>
          <p:spPr>
            <a:xfrm>
              <a:off x="5019675" y="4139407"/>
              <a:ext cx="0" cy="69852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9D114E01-B2F4-4882-B08F-3D9031739856}"/>
                </a:ext>
              </a:extLst>
            </p:cNvPr>
            <p:cNvCxnSpPr>
              <a:cxnSpLocks/>
              <a:endCxn id="45" idx="1"/>
            </p:cNvCxnSpPr>
            <p:nvPr/>
          </p:nvCxnSpPr>
          <p:spPr>
            <a:xfrm>
              <a:off x="5010150" y="4837927"/>
              <a:ext cx="1430722" cy="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0B3F8A2E-52B9-4836-A365-1F22E802FF77}"/>
              </a:ext>
            </a:extLst>
          </p:cNvPr>
          <p:cNvSpPr txBox="1"/>
          <p:nvPr/>
        </p:nvSpPr>
        <p:spPr>
          <a:xfrm>
            <a:off x="6016025" y="4891125"/>
            <a:ext cx="1794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/>
              <a:t>……</a:t>
            </a:r>
            <a:endParaRPr lang="zh-CN" altLang="en-US" sz="4800" b="1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7AFA41A-E564-48E5-9B2C-F3ECD087561B}"/>
              </a:ext>
            </a:extLst>
          </p:cNvPr>
          <p:cNvSpPr txBox="1"/>
          <p:nvPr/>
        </p:nvSpPr>
        <p:spPr>
          <a:xfrm>
            <a:off x="8734425" y="5429734"/>
            <a:ext cx="2686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Buffer pool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7882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3"/>
          <p:cNvGrpSpPr>
            <a:grpSpLocks/>
          </p:cNvGrpSpPr>
          <p:nvPr/>
        </p:nvGrpSpPr>
        <p:grpSpPr bwMode="auto">
          <a:xfrm>
            <a:off x="1427620" y="1368283"/>
            <a:ext cx="762000" cy="665162"/>
            <a:chOff x="1110" y="2656"/>
            <a:chExt cx="1549" cy="1351"/>
          </a:xfrm>
        </p:grpSpPr>
        <p:sp>
          <p:nvSpPr>
            <p:cNvPr id="46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3" name="Line 11"/>
          <p:cNvSpPr>
            <a:spLocks noChangeShapeType="1"/>
          </p:cNvSpPr>
          <p:nvPr/>
        </p:nvSpPr>
        <p:spPr bwMode="auto">
          <a:xfrm>
            <a:off x="2037220" y="197788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2448700" y="1444483"/>
            <a:ext cx="1905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gray">
          <a:xfrm>
            <a:off x="1622883" y="1466708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50" name="Group 7"/>
          <p:cNvGrpSpPr>
            <a:grpSpLocks/>
          </p:cNvGrpSpPr>
          <p:nvPr/>
        </p:nvGrpSpPr>
        <p:grpSpPr bwMode="auto">
          <a:xfrm>
            <a:off x="1427620" y="2282683"/>
            <a:ext cx="762000" cy="665162"/>
            <a:chOff x="3174" y="2656"/>
            <a:chExt cx="1549" cy="1351"/>
          </a:xfrm>
        </p:grpSpPr>
        <p:sp>
          <p:nvSpPr>
            <p:cNvPr id="54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1" name="Line 14"/>
          <p:cNvSpPr>
            <a:spLocks noChangeShapeType="1"/>
          </p:cNvSpPr>
          <p:nvPr/>
        </p:nvSpPr>
        <p:spPr bwMode="auto">
          <a:xfrm>
            <a:off x="2037220" y="289228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2448700" y="2358883"/>
            <a:ext cx="29936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2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Problem statement</a:t>
            </a: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gray">
          <a:xfrm>
            <a:off x="1622883" y="2381108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grpSp>
        <p:nvGrpSpPr>
          <p:cNvPr id="58" name="Group 17"/>
          <p:cNvGrpSpPr>
            <a:grpSpLocks/>
          </p:cNvGrpSpPr>
          <p:nvPr/>
        </p:nvGrpSpPr>
        <p:grpSpPr bwMode="auto">
          <a:xfrm>
            <a:off x="1427620" y="3174858"/>
            <a:ext cx="762001" cy="665162"/>
            <a:chOff x="1110" y="2656"/>
            <a:chExt cx="1549" cy="1351"/>
          </a:xfrm>
        </p:grpSpPr>
        <p:sp>
          <p:nvSpPr>
            <p:cNvPr id="62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" name="Line 25"/>
          <p:cNvSpPr>
            <a:spLocks noChangeShapeType="1"/>
          </p:cNvSpPr>
          <p:nvPr/>
        </p:nvSpPr>
        <p:spPr bwMode="auto">
          <a:xfrm>
            <a:off x="2037220" y="378445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 Box 26"/>
          <p:cNvSpPr txBox="1">
            <a:spLocks noChangeArrowheads="1"/>
          </p:cNvSpPr>
          <p:nvPr/>
        </p:nvSpPr>
        <p:spPr bwMode="auto">
          <a:xfrm>
            <a:off x="2448700" y="3251058"/>
            <a:ext cx="52517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2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System design and implementation</a:t>
            </a:r>
          </a:p>
        </p:txBody>
      </p:sp>
      <p:sp>
        <p:nvSpPr>
          <p:cNvPr id="61" name="Text Box 27"/>
          <p:cNvSpPr txBox="1">
            <a:spLocks noChangeArrowheads="1"/>
          </p:cNvSpPr>
          <p:nvPr/>
        </p:nvSpPr>
        <p:spPr bwMode="gray">
          <a:xfrm>
            <a:off x="1622883" y="3273283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66" name="Group 21"/>
          <p:cNvGrpSpPr>
            <a:grpSpLocks/>
          </p:cNvGrpSpPr>
          <p:nvPr/>
        </p:nvGrpSpPr>
        <p:grpSpPr bwMode="auto">
          <a:xfrm>
            <a:off x="1427620" y="4089258"/>
            <a:ext cx="762000" cy="665162"/>
            <a:chOff x="3174" y="2656"/>
            <a:chExt cx="1549" cy="1351"/>
          </a:xfrm>
        </p:grpSpPr>
        <p:sp>
          <p:nvSpPr>
            <p:cNvPr id="70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7" name="Line 28"/>
          <p:cNvSpPr>
            <a:spLocks noChangeShapeType="1"/>
          </p:cNvSpPr>
          <p:nvPr/>
        </p:nvSpPr>
        <p:spPr bwMode="auto">
          <a:xfrm>
            <a:off x="2037220" y="469885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 Box 29"/>
          <p:cNvSpPr txBox="1">
            <a:spLocks noChangeArrowheads="1"/>
          </p:cNvSpPr>
          <p:nvPr/>
        </p:nvSpPr>
        <p:spPr bwMode="auto">
          <a:xfrm>
            <a:off x="2448700" y="4165458"/>
            <a:ext cx="3342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2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Evaluation and results</a:t>
            </a:r>
          </a:p>
        </p:txBody>
      </p:sp>
      <p:sp>
        <p:nvSpPr>
          <p:cNvPr id="69" name="Text Box 30"/>
          <p:cNvSpPr txBox="1">
            <a:spLocks noChangeArrowheads="1"/>
          </p:cNvSpPr>
          <p:nvPr/>
        </p:nvSpPr>
        <p:spPr bwMode="gray">
          <a:xfrm>
            <a:off x="1622883" y="4187683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Outline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Apr 10, 2020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Reading Group of ADSL</a:t>
            </a:r>
            <a:endParaRPr lang="zh-CN" altLang="en-US" dirty="0"/>
          </a:p>
        </p:txBody>
      </p:sp>
      <p:grpSp>
        <p:nvGrpSpPr>
          <p:cNvPr id="83" name="Group 17"/>
          <p:cNvGrpSpPr>
            <a:grpSpLocks/>
          </p:cNvGrpSpPr>
          <p:nvPr/>
        </p:nvGrpSpPr>
        <p:grpSpPr bwMode="auto">
          <a:xfrm>
            <a:off x="1437420" y="4969403"/>
            <a:ext cx="762001" cy="665162"/>
            <a:chOff x="1110" y="2656"/>
            <a:chExt cx="1549" cy="1351"/>
          </a:xfrm>
        </p:grpSpPr>
        <p:sp>
          <p:nvSpPr>
            <p:cNvPr id="84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7" name="Line 25"/>
          <p:cNvSpPr>
            <a:spLocks noChangeShapeType="1"/>
          </p:cNvSpPr>
          <p:nvPr/>
        </p:nvSpPr>
        <p:spPr bwMode="auto">
          <a:xfrm>
            <a:off x="2047020" y="557900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2458500" y="5045603"/>
            <a:ext cx="17780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2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89" name="Text Box 27"/>
          <p:cNvSpPr txBox="1">
            <a:spLocks noChangeArrowheads="1"/>
          </p:cNvSpPr>
          <p:nvPr/>
        </p:nvSpPr>
        <p:spPr bwMode="gray">
          <a:xfrm>
            <a:off x="1632397" y="5067828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245102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3"/>
          <p:cNvGrpSpPr>
            <a:grpSpLocks/>
          </p:cNvGrpSpPr>
          <p:nvPr/>
        </p:nvGrpSpPr>
        <p:grpSpPr bwMode="auto">
          <a:xfrm>
            <a:off x="1427620" y="1368283"/>
            <a:ext cx="762000" cy="665162"/>
            <a:chOff x="1110" y="2656"/>
            <a:chExt cx="1549" cy="1351"/>
          </a:xfrm>
        </p:grpSpPr>
        <p:sp>
          <p:nvSpPr>
            <p:cNvPr id="46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3" name="Line 11"/>
          <p:cNvSpPr>
            <a:spLocks noChangeShapeType="1"/>
          </p:cNvSpPr>
          <p:nvPr/>
        </p:nvSpPr>
        <p:spPr bwMode="auto">
          <a:xfrm>
            <a:off x="2037220" y="197788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2448700" y="1444483"/>
            <a:ext cx="1905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2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gray">
          <a:xfrm>
            <a:off x="1622883" y="1466708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50" name="Group 7"/>
          <p:cNvGrpSpPr>
            <a:grpSpLocks/>
          </p:cNvGrpSpPr>
          <p:nvPr/>
        </p:nvGrpSpPr>
        <p:grpSpPr bwMode="auto">
          <a:xfrm>
            <a:off x="1427620" y="2282683"/>
            <a:ext cx="762000" cy="665162"/>
            <a:chOff x="3174" y="2656"/>
            <a:chExt cx="1549" cy="1351"/>
          </a:xfrm>
        </p:grpSpPr>
        <p:sp>
          <p:nvSpPr>
            <p:cNvPr id="54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1" name="Line 14"/>
          <p:cNvSpPr>
            <a:spLocks noChangeShapeType="1"/>
          </p:cNvSpPr>
          <p:nvPr/>
        </p:nvSpPr>
        <p:spPr bwMode="auto">
          <a:xfrm>
            <a:off x="2037220" y="289228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2448700" y="2358883"/>
            <a:ext cx="29936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2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Problem statement</a:t>
            </a: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gray">
          <a:xfrm>
            <a:off x="1622883" y="2381108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grpSp>
        <p:nvGrpSpPr>
          <p:cNvPr id="58" name="Group 17"/>
          <p:cNvGrpSpPr>
            <a:grpSpLocks/>
          </p:cNvGrpSpPr>
          <p:nvPr/>
        </p:nvGrpSpPr>
        <p:grpSpPr bwMode="auto">
          <a:xfrm>
            <a:off x="1427620" y="3174858"/>
            <a:ext cx="762001" cy="665162"/>
            <a:chOff x="1110" y="2656"/>
            <a:chExt cx="1549" cy="1351"/>
          </a:xfrm>
        </p:grpSpPr>
        <p:sp>
          <p:nvSpPr>
            <p:cNvPr id="62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" name="Line 25"/>
          <p:cNvSpPr>
            <a:spLocks noChangeShapeType="1"/>
          </p:cNvSpPr>
          <p:nvPr/>
        </p:nvSpPr>
        <p:spPr bwMode="auto">
          <a:xfrm>
            <a:off x="2037220" y="378445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 Box 26"/>
          <p:cNvSpPr txBox="1">
            <a:spLocks noChangeArrowheads="1"/>
          </p:cNvSpPr>
          <p:nvPr/>
        </p:nvSpPr>
        <p:spPr bwMode="auto">
          <a:xfrm>
            <a:off x="2448700" y="3273580"/>
            <a:ext cx="52517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2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System design and implementation</a:t>
            </a:r>
          </a:p>
        </p:txBody>
      </p:sp>
      <p:sp>
        <p:nvSpPr>
          <p:cNvPr id="61" name="Text Box 27"/>
          <p:cNvSpPr txBox="1">
            <a:spLocks noChangeArrowheads="1"/>
          </p:cNvSpPr>
          <p:nvPr/>
        </p:nvSpPr>
        <p:spPr bwMode="gray">
          <a:xfrm>
            <a:off x="1622883" y="3273283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66" name="Group 21"/>
          <p:cNvGrpSpPr>
            <a:grpSpLocks/>
          </p:cNvGrpSpPr>
          <p:nvPr/>
        </p:nvGrpSpPr>
        <p:grpSpPr bwMode="auto">
          <a:xfrm>
            <a:off x="1427620" y="4089258"/>
            <a:ext cx="762000" cy="665162"/>
            <a:chOff x="3174" y="2656"/>
            <a:chExt cx="1549" cy="1351"/>
          </a:xfrm>
        </p:grpSpPr>
        <p:sp>
          <p:nvSpPr>
            <p:cNvPr id="70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7" name="Line 28"/>
          <p:cNvSpPr>
            <a:spLocks noChangeShapeType="1"/>
          </p:cNvSpPr>
          <p:nvPr/>
        </p:nvSpPr>
        <p:spPr bwMode="auto">
          <a:xfrm>
            <a:off x="2037220" y="469885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 Box 29"/>
          <p:cNvSpPr txBox="1">
            <a:spLocks noChangeArrowheads="1"/>
          </p:cNvSpPr>
          <p:nvPr/>
        </p:nvSpPr>
        <p:spPr bwMode="auto">
          <a:xfrm>
            <a:off x="2448700" y="4165458"/>
            <a:ext cx="16979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Evaluation</a:t>
            </a:r>
          </a:p>
        </p:txBody>
      </p:sp>
      <p:sp>
        <p:nvSpPr>
          <p:cNvPr id="69" name="Text Box 30"/>
          <p:cNvSpPr txBox="1">
            <a:spLocks noChangeArrowheads="1"/>
          </p:cNvSpPr>
          <p:nvPr/>
        </p:nvSpPr>
        <p:spPr bwMode="gray">
          <a:xfrm>
            <a:off x="1622883" y="4187683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Outline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Apr 10, 2020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Reading Group of ADSL</a:t>
            </a:r>
            <a:endParaRPr lang="zh-CN" altLang="en-US" dirty="0"/>
          </a:p>
        </p:txBody>
      </p:sp>
      <p:grpSp>
        <p:nvGrpSpPr>
          <p:cNvPr id="83" name="Group 17"/>
          <p:cNvGrpSpPr>
            <a:grpSpLocks/>
          </p:cNvGrpSpPr>
          <p:nvPr/>
        </p:nvGrpSpPr>
        <p:grpSpPr bwMode="auto">
          <a:xfrm>
            <a:off x="1437420" y="4969403"/>
            <a:ext cx="762001" cy="665162"/>
            <a:chOff x="1110" y="2656"/>
            <a:chExt cx="1549" cy="1351"/>
          </a:xfrm>
        </p:grpSpPr>
        <p:sp>
          <p:nvSpPr>
            <p:cNvPr id="84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7" name="Line 25"/>
          <p:cNvSpPr>
            <a:spLocks noChangeShapeType="1"/>
          </p:cNvSpPr>
          <p:nvPr/>
        </p:nvSpPr>
        <p:spPr bwMode="auto">
          <a:xfrm>
            <a:off x="2047020" y="557900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2458500" y="5045603"/>
            <a:ext cx="17780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2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89" name="Text Box 27"/>
          <p:cNvSpPr txBox="1">
            <a:spLocks noChangeArrowheads="1"/>
          </p:cNvSpPr>
          <p:nvPr/>
        </p:nvSpPr>
        <p:spPr bwMode="gray">
          <a:xfrm>
            <a:off x="1632397" y="5067828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1322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Evaluation -- setup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Reading Group of ADSL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Apr 10, 2020</a:t>
            </a:r>
            <a:endParaRPr lang="zh-CN" altLang="en-US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929611"/>
              </p:ext>
            </p:extLst>
          </p:nvPr>
        </p:nvGraphicFramePr>
        <p:xfrm>
          <a:off x="503903" y="1437602"/>
          <a:ext cx="6398342" cy="2966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8332">
                  <a:extLst>
                    <a:ext uri="{9D8B030D-6E8A-4147-A177-3AD203B41FA5}">
                      <a16:colId xmlns:a16="http://schemas.microsoft.com/office/drawing/2014/main" val="2877263090"/>
                    </a:ext>
                  </a:extLst>
                </a:gridCol>
                <a:gridCol w="3384649">
                  <a:extLst>
                    <a:ext uri="{9D8B030D-6E8A-4147-A177-3AD203B41FA5}">
                      <a16:colId xmlns:a16="http://schemas.microsoft.com/office/drawing/2014/main" val="1632599327"/>
                    </a:ext>
                  </a:extLst>
                </a:gridCol>
                <a:gridCol w="1755361">
                  <a:extLst>
                    <a:ext uri="{9D8B030D-6E8A-4147-A177-3AD203B41FA5}">
                      <a16:colId xmlns:a16="http://schemas.microsoft.com/office/drawing/2014/main" val="921921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="1" dirty="0"/>
                        <a:t>Low-end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="1" dirty="0"/>
                        <a:t>High-end</a:t>
                      </a:r>
                      <a:endParaRPr lang="zh-CN" alt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104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b="1" dirty="0"/>
                        <a:t>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="1" dirty="0"/>
                        <a:t>2 *</a:t>
                      </a:r>
                      <a:r>
                        <a:rPr lang="en-US" altLang="zh-CN" sz="1600" b="1" baseline="0" dirty="0"/>
                        <a:t> Xeon E5-2650 v3 (total 20 cores)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073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b="1" dirty="0"/>
                        <a:t>GPU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="1" dirty="0"/>
                        <a:t>8</a:t>
                      </a:r>
                      <a:r>
                        <a:rPr lang="en-US" altLang="zh-CN" sz="1600" b="1" baseline="0" dirty="0"/>
                        <a:t> * GTX Titan X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="1" dirty="0"/>
                        <a:t>8</a:t>
                      </a:r>
                      <a:r>
                        <a:rPr lang="en-US" altLang="zh-CN" sz="1600" b="1" baseline="0" dirty="0"/>
                        <a:t> * V100</a:t>
                      </a:r>
                      <a:endParaRPr lang="zh-CN" alt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40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b="1" dirty="0"/>
                        <a:t>RAM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="1" dirty="0"/>
                        <a:t>256 GB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508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b="1" dirty="0"/>
                        <a:t>GPU</a:t>
                      </a:r>
                      <a:r>
                        <a:rPr lang="en-US" altLang="zh-CN" sz="1600" b="1" baseline="0" dirty="0"/>
                        <a:t> switch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="1" dirty="0"/>
                        <a:t>PCIe3.0 *</a:t>
                      </a:r>
                      <a:r>
                        <a:rPr lang="en-US" altLang="zh-CN" sz="1600" b="1" baseline="0" dirty="0"/>
                        <a:t> 16 (NCCL)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="1" dirty="0" err="1"/>
                        <a:t>NVLink</a:t>
                      </a:r>
                      <a:r>
                        <a:rPr lang="en-US" altLang="zh-CN" sz="1600" b="1" baseline="0" dirty="0"/>
                        <a:t>, PCIe3.0</a:t>
                      </a:r>
                      <a:endParaRPr lang="zh-CN" alt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290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b="1" dirty="0" err="1"/>
                        <a:t>TensorFlow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="1" dirty="0"/>
                        <a:t>1.4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="1" dirty="0"/>
                        <a:t>1.13</a:t>
                      </a:r>
                      <a:endParaRPr lang="zh-CN" alt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933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b="1" dirty="0"/>
                        <a:t>CUDA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="1" dirty="0"/>
                        <a:t>8.0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346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b="1" dirty="0" err="1"/>
                        <a:t>cuDNN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="1" dirty="0"/>
                        <a:t>6.0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407088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878" y="3882766"/>
            <a:ext cx="6125198" cy="211329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118257" y="2660008"/>
            <a:ext cx="4699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Pre-processing : image decode -&gt; image crop</a:t>
            </a:r>
            <a:endParaRPr lang="zh-CN" altLang="en-US" dirty="0"/>
          </a:p>
        </p:txBody>
      </p:sp>
      <p:sp>
        <p:nvSpPr>
          <p:cNvPr id="10" name="圆角矩形 9"/>
          <p:cNvSpPr/>
          <p:nvPr/>
        </p:nvSpPr>
        <p:spPr>
          <a:xfrm>
            <a:off x="8372659" y="3863344"/>
            <a:ext cx="1639529" cy="2190976"/>
          </a:xfrm>
          <a:prstGeom prst="roundRect">
            <a:avLst/>
          </a:prstGeom>
          <a:solidFill>
            <a:srgbClr val="E7E6E6">
              <a:alpha val="25882"/>
            </a:srgb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0717161" y="3882765"/>
            <a:ext cx="1100915" cy="2152135"/>
          </a:xfrm>
          <a:prstGeom prst="roundRect">
            <a:avLst/>
          </a:prstGeom>
          <a:solidFill>
            <a:srgbClr val="E7E6E6">
              <a:alpha val="25882"/>
            </a:srgb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15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Evaluation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Reading Group of ADSL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Apr 10, 2020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01" y="2062975"/>
            <a:ext cx="4156429" cy="31682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7372" y="2202429"/>
            <a:ext cx="4023758" cy="268667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1130" y="1627736"/>
            <a:ext cx="3574090" cy="441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0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Evaluation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Reading Group of ADSL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Apr 10, 2020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702467"/>
            <a:ext cx="5722326" cy="380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9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Evaluation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Reading Group of ADSL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Apr 10, 2020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044" y="1397234"/>
            <a:ext cx="9040769" cy="463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4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Reading Group of ADSL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Apr 10, 2020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690" y="1615425"/>
            <a:ext cx="8854244" cy="4146278"/>
          </a:xfrm>
          <a:prstGeom prst="rect">
            <a:avLst/>
          </a:prstGeom>
        </p:spPr>
      </p:pic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Evaluation – GPU utilization 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8222226" y="5411673"/>
            <a:ext cx="1760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ResNet-32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9245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Evaluation – trade-off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Reading Group of ADSL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Apr 10, 2020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24" y="1624396"/>
            <a:ext cx="11706218" cy="22378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76438" y="1255064"/>
            <a:ext cx="3706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ResNet-32 </a:t>
            </a:r>
            <a:r>
              <a:rPr lang="en-US" altLang="zh-CN" dirty="0">
                <a:solidFill>
                  <a:srgbClr val="FF0000"/>
                </a:solidFill>
              </a:rPr>
              <a:t>1 GPU </a:t>
            </a:r>
            <a:r>
              <a:rPr lang="en-US" altLang="zh-CN" dirty="0"/>
              <a:t>and batch size = 64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28" y="4213307"/>
            <a:ext cx="11965858" cy="221187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22359" y="3823613"/>
            <a:ext cx="3706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ResNet-32 </a:t>
            </a:r>
            <a:r>
              <a:rPr lang="en-US" altLang="zh-CN" dirty="0">
                <a:solidFill>
                  <a:srgbClr val="FF0000"/>
                </a:solidFill>
              </a:rPr>
              <a:t>8 GPU </a:t>
            </a:r>
            <a:r>
              <a:rPr lang="en-US" altLang="zh-CN" dirty="0"/>
              <a:t>and batch size = 64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9293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Evaluation – number of learners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Reading Group of ADSL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Apr 10, 2020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778" y="1482921"/>
            <a:ext cx="3547192" cy="471439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687" y="1325604"/>
            <a:ext cx="3835826" cy="478791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629669" y="1467690"/>
            <a:ext cx="2771399" cy="19366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9834" y="1469608"/>
            <a:ext cx="2771399" cy="193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0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Evaluation –  Synchronization efficiency 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Reading Group of ADSL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Apr 10, 2020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50" y="1676806"/>
            <a:ext cx="5797047" cy="326881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728442" y="4991503"/>
            <a:ext cx="17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ResNet-32 g = 8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4322" y="1912689"/>
            <a:ext cx="5159478" cy="310858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310276" y="4981946"/>
            <a:ext cx="269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ResNet-32 g = 8 and m = 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121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Evaluation –  Synchronization model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Reading Group of ADSL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Apr 10, 2020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340" y="1503129"/>
            <a:ext cx="8132297" cy="419957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375049" y="5241043"/>
            <a:ext cx="153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ResNet-32</a:t>
            </a:r>
            <a:endParaRPr lang="zh-CN" altLang="en-US" sz="2400" b="1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56" y="3602918"/>
            <a:ext cx="6405005" cy="200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4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Background – GD &amp; SGD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Reading Group of ADSL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Apr 10, 2020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3110163" y="1744578"/>
                <a:ext cx="5527219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32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bSup>
                        <m:sSubSup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𝑋𝑤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163" y="1744578"/>
                <a:ext cx="5527219" cy="9251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1143000" y="3024333"/>
                <a:ext cx="97102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/>
                  <a:t>is the input feature matrix and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CN" sz="2400" dirty="0"/>
                  <a:t> is the corresponding response label vector.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024333"/>
                <a:ext cx="9710287" cy="461665"/>
              </a:xfrm>
              <a:prstGeom prst="rect">
                <a:avLst/>
              </a:prstGeom>
              <a:blipFill>
                <a:blip r:embed="rId3"/>
                <a:stretch>
                  <a:fillRect l="-188" t="-10526" r="-1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1143000" y="4046840"/>
                <a:ext cx="64882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/>
                  <a:t>The solution for this question is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046840"/>
                <a:ext cx="6488251" cy="461665"/>
              </a:xfrm>
              <a:prstGeom prst="rect">
                <a:avLst/>
              </a:prstGeom>
              <a:blipFill>
                <a:blip r:embed="rId4"/>
                <a:stretch>
                  <a:fillRect l="-1504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1143000" y="5069347"/>
                <a:ext cx="564545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Two problem:</a:t>
                </a:r>
              </a:p>
              <a:p>
                <a:r>
                  <a:rPr lang="en-US" altLang="zh-CN" dirty="0"/>
                  <a:t>	1. Inverse operation is very slow.</a:t>
                </a:r>
              </a:p>
              <a:p>
                <a:r>
                  <a:rPr lang="en-US" altLang="zh-CN" dirty="0"/>
                  <a:t>	2.Not all function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CN" dirty="0"/>
                  <a:t> can get its solution directly. 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069347"/>
                <a:ext cx="5645456" cy="923330"/>
              </a:xfrm>
              <a:prstGeom prst="rect">
                <a:avLst/>
              </a:prstGeom>
              <a:blipFill>
                <a:blip r:embed="rId5"/>
                <a:stretch>
                  <a:fillRect l="-972" t="-3974" b="-99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18162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3"/>
          <p:cNvGrpSpPr>
            <a:grpSpLocks/>
          </p:cNvGrpSpPr>
          <p:nvPr/>
        </p:nvGrpSpPr>
        <p:grpSpPr bwMode="auto">
          <a:xfrm>
            <a:off x="1427620" y="1368283"/>
            <a:ext cx="762000" cy="665162"/>
            <a:chOff x="1110" y="2656"/>
            <a:chExt cx="1549" cy="1351"/>
          </a:xfrm>
        </p:grpSpPr>
        <p:sp>
          <p:nvSpPr>
            <p:cNvPr id="46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3" name="Line 11"/>
          <p:cNvSpPr>
            <a:spLocks noChangeShapeType="1"/>
          </p:cNvSpPr>
          <p:nvPr/>
        </p:nvSpPr>
        <p:spPr bwMode="auto">
          <a:xfrm>
            <a:off x="2037220" y="197788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2448700" y="1444483"/>
            <a:ext cx="1905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2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gray">
          <a:xfrm>
            <a:off x="1622883" y="1466708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50" name="Group 7"/>
          <p:cNvGrpSpPr>
            <a:grpSpLocks/>
          </p:cNvGrpSpPr>
          <p:nvPr/>
        </p:nvGrpSpPr>
        <p:grpSpPr bwMode="auto">
          <a:xfrm>
            <a:off x="1427620" y="2282683"/>
            <a:ext cx="762000" cy="665162"/>
            <a:chOff x="3174" y="2656"/>
            <a:chExt cx="1549" cy="1351"/>
          </a:xfrm>
        </p:grpSpPr>
        <p:sp>
          <p:nvSpPr>
            <p:cNvPr id="54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1" name="Line 14"/>
          <p:cNvSpPr>
            <a:spLocks noChangeShapeType="1"/>
          </p:cNvSpPr>
          <p:nvPr/>
        </p:nvSpPr>
        <p:spPr bwMode="auto">
          <a:xfrm>
            <a:off x="2037220" y="289228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2448700" y="2358883"/>
            <a:ext cx="29936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2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Problem statement</a:t>
            </a: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gray">
          <a:xfrm>
            <a:off x="1622883" y="2381108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grpSp>
        <p:nvGrpSpPr>
          <p:cNvPr id="58" name="Group 17"/>
          <p:cNvGrpSpPr>
            <a:grpSpLocks/>
          </p:cNvGrpSpPr>
          <p:nvPr/>
        </p:nvGrpSpPr>
        <p:grpSpPr bwMode="auto">
          <a:xfrm>
            <a:off x="1427620" y="3174858"/>
            <a:ext cx="762001" cy="665162"/>
            <a:chOff x="1110" y="2656"/>
            <a:chExt cx="1549" cy="1351"/>
          </a:xfrm>
        </p:grpSpPr>
        <p:sp>
          <p:nvSpPr>
            <p:cNvPr id="62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" name="Line 25"/>
          <p:cNvSpPr>
            <a:spLocks noChangeShapeType="1"/>
          </p:cNvSpPr>
          <p:nvPr/>
        </p:nvSpPr>
        <p:spPr bwMode="auto">
          <a:xfrm>
            <a:off x="2037220" y="378445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 Box 26"/>
          <p:cNvSpPr txBox="1">
            <a:spLocks noChangeArrowheads="1"/>
          </p:cNvSpPr>
          <p:nvPr/>
        </p:nvSpPr>
        <p:spPr bwMode="auto">
          <a:xfrm>
            <a:off x="2448700" y="3273580"/>
            <a:ext cx="52517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2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System design and implementation</a:t>
            </a:r>
          </a:p>
        </p:txBody>
      </p:sp>
      <p:sp>
        <p:nvSpPr>
          <p:cNvPr id="61" name="Text Box 27"/>
          <p:cNvSpPr txBox="1">
            <a:spLocks noChangeArrowheads="1"/>
          </p:cNvSpPr>
          <p:nvPr/>
        </p:nvSpPr>
        <p:spPr bwMode="gray">
          <a:xfrm>
            <a:off x="1622883" y="3273283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66" name="Group 21"/>
          <p:cNvGrpSpPr>
            <a:grpSpLocks/>
          </p:cNvGrpSpPr>
          <p:nvPr/>
        </p:nvGrpSpPr>
        <p:grpSpPr bwMode="auto">
          <a:xfrm>
            <a:off x="1427620" y="4089258"/>
            <a:ext cx="762000" cy="665162"/>
            <a:chOff x="3174" y="2656"/>
            <a:chExt cx="1549" cy="1351"/>
          </a:xfrm>
        </p:grpSpPr>
        <p:sp>
          <p:nvSpPr>
            <p:cNvPr id="70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7" name="Line 28"/>
          <p:cNvSpPr>
            <a:spLocks noChangeShapeType="1"/>
          </p:cNvSpPr>
          <p:nvPr/>
        </p:nvSpPr>
        <p:spPr bwMode="auto">
          <a:xfrm>
            <a:off x="2037220" y="469885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 Box 29"/>
          <p:cNvSpPr txBox="1">
            <a:spLocks noChangeArrowheads="1"/>
          </p:cNvSpPr>
          <p:nvPr/>
        </p:nvSpPr>
        <p:spPr bwMode="auto">
          <a:xfrm>
            <a:off x="2448700" y="4165458"/>
            <a:ext cx="33428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2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Evaluation and results</a:t>
            </a:r>
          </a:p>
        </p:txBody>
      </p:sp>
      <p:sp>
        <p:nvSpPr>
          <p:cNvPr id="69" name="Text Box 30"/>
          <p:cNvSpPr txBox="1">
            <a:spLocks noChangeArrowheads="1"/>
          </p:cNvSpPr>
          <p:nvPr/>
        </p:nvSpPr>
        <p:spPr bwMode="gray">
          <a:xfrm>
            <a:off x="1622883" y="4187683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Outline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Apr 10, 2020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Reading Group of ADSL</a:t>
            </a:r>
            <a:endParaRPr lang="zh-CN" altLang="en-US" dirty="0"/>
          </a:p>
        </p:txBody>
      </p:sp>
      <p:grpSp>
        <p:nvGrpSpPr>
          <p:cNvPr id="83" name="Group 17"/>
          <p:cNvGrpSpPr>
            <a:grpSpLocks/>
          </p:cNvGrpSpPr>
          <p:nvPr/>
        </p:nvGrpSpPr>
        <p:grpSpPr bwMode="auto">
          <a:xfrm>
            <a:off x="1437420" y="4969403"/>
            <a:ext cx="762001" cy="665162"/>
            <a:chOff x="1110" y="2656"/>
            <a:chExt cx="1549" cy="1351"/>
          </a:xfrm>
        </p:grpSpPr>
        <p:sp>
          <p:nvSpPr>
            <p:cNvPr id="84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7" name="Line 25"/>
          <p:cNvSpPr>
            <a:spLocks noChangeShapeType="1"/>
          </p:cNvSpPr>
          <p:nvPr/>
        </p:nvSpPr>
        <p:spPr bwMode="auto">
          <a:xfrm>
            <a:off x="2047020" y="557900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2458500" y="5045603"/>
            <a:ext cx="17780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89" name="Text Box 27"/>
          <p:cNvSpPr txBox="1">
            <a:spLocks noChangeArrowheads="1"/>
          </p:cNvSpPr>
          <p:nvPr/>
        </p:nvSpPr>
        <p:spPr bwMode="gray">
          <a:xfrm>
            <a:off x="1632397" y="5067828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0638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Reading Group of ADSL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Apr 10, 2020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052053" y="1523999"/>
            <a:ext cx="93603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CN" sz="2400" b="1" dirty="0"/>
              <a:t>CROSSBOW improves hardware efficiency when training with the preferred batch size, however small, with a low loss of statistical efficiency. 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400" b="1" dirty="0"/>
              <a:t>Solving the scaling problem in small batch size?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7780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Deep thinking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Reading Group of ADSL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Apr 10, 2020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189703" y="1409160"/>
            <a:ext cx="104025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The core of CROSSBOW is SMA.</a:t>
            </a:r>
          </a:p>
          <a:p>
            <a:endParaRPr lang="en-US" altLang="zh-CN" sz="2400" b="1" dirty="0"/>
          </a:p>
          <a:p>
            <a:r>
              <a:rPr lang="en-US" altLang="zh-CN" sz="2400" b="1" dirty="0"/>
              <a:t>Potential challenges: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/>
              <a:t>The sampling or shuffling of dataset in a small batch size?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/>
              <a:t>Auto-tuning algorithm of number of learners?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782649" y="6250929"/>
            <a:ext cx="2712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Resnet-32 with 8 GPUs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1587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06013" y="1328840"/>
            <a:ext cx="9144000" cy="2387600"/>
          </a:xfrm>
        </p:spPr>
        <p:txBody>
          <a:bodyPr/>
          <a:lstStyle/>
          <a:p>
            <a:r>
              <a:rPr lang="en-US" altLang="zh-CN" dirty="0"/>
              <a:t>Thanks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7101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Background – GD &amp; SGD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Reading Group of ADSL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Apr 10, 2020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3110163" y="1744578"/>
                <a:ext cx="5527219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32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bSup>
                        <m:sSubSup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𝑋𝑤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163" y="1744578"/>
                <a:ext cx="5527219" cy="9251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/>
          <p:cNvSpPr txBox="1"/>
          <p:nvPr/>
        </p:nvSpPr>
        <p:spPr>
          <a:xfrm>
            <a:off x="1143000" y="3024333"/>
            <a:ext cx="4717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Import Gradient Descent algorithm: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2064886" y="3855953"/>
                <a:ext cx="7592143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altLang="zh-CN" sz="2800" dirty="0"/>
                  <a:t>While the termination condition does not hold do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sz="2800" dirty="0"/>
                  <a:t>	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endParaRPr lang="en-US" altLang="zh-CN" sz="2800" b="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sz="2800" dirty="0"/>
                  <a:t>  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</m:t>
                    </m:r>
                    <m:box>
                      <m:box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</m:e>
                    </m:box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− </m:t>
                    </m:r>
                    <m:r>
                      <a:rPr lang="zh-CN" altLang="en-US" sz="28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zh-CN" alt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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𝐿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800" b="0" dirty="0">
                  <a:sym typeface="Symbol" panose="05050102010706020507" pitchFamily="18" charset="2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sz="2800" b="0" dirty="0"/>
                  <a:t>End While</a:t>
                </a: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886" y="3855953"/>
                <a:ext cx="7592143" cy="1815882"/>
              </a:xfrm>
              <a:prstGeom prst="rect">
                <a:avLst/>
              </a:prstGeom>
              <a:blipFill>
                <a:blip r:embed="rId3"/>
                <a:stretch>
                  <a:fillRect l="-1446" t="-3704" r="-643" b="-8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utoShape 2" descr="TensorFlow入门4-线性回归(中：梯度下降法的原理) | 田野光的技术小站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28" name="Picture 4" descr="The gradient descent algorithm in action. (2: surface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358" y="0"/>
            <a:ext cx="4816642" cy="394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30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Background – GD &amp; SGD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Reading Group of ADSL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Apr 10, 2020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3455901" y="1863934"/>
                <a:ext cx="5527219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32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bSup>
                        <m:sSubSup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𝑋𝑤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901" y="1863934"/>
                <a:ext cx="5527219" cy="9251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/>
          <p:cNvSpPr txBox="1"/>
          <p:nvPr/>
        </p:nvSpPr>
        <p:spPr>
          <a:xfrm>
            <a:off x="838200" y="1351944"/>
            <a:ext cx="5937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Import </a:t>
            </a:r>
            <a:r>
              <a:rPr lang="en-US" altLang="zh-CN" sz="2400" dirty="0">
                <a:solidFill>
                  <a:srgbClr val="FF0000"/>
                </a:solidFill>
              </a:rPr>
              <a:t>Stochastic Gradient Descent algorithm</a:t>
            </a:r>
            <a:r>
              <a:rPr lang="en-US" altLang="zh-CN" sz="2400" dirty="0"/>
              <a:t>: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1049589" y="4142947"/>
                <a:ext cx="7592143" cy="1869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altLang="zh-CN" sz="2800" dirty="0"/>
                  <a:t>While the termination condition does not hold do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sz="2800" dirty="0"/>
                  <a:t>	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endParaRPr lang="en-US" altLang="zh-CN" sz="2800" b="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sz="2800" dirty="0"/>
                  <a:t>  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</m:t>
                    </m:r>
                    <m:box>
                      <m:box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</m:e>
                    </m:box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− </m:t>
                    </m:r>
                    <m:r>
                      <a:rPr lang="zh-CN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zh-CN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</m:t>
                    </m:r>
                    <m:sSub>
                      <m:sSubPr>
                        <m:ctrlP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𝐿</m:t>
                        </m:r>
                      </m:e>
                      <m:sub>
                        <m:sSub>
                          <m:sSubPr>
                            <m:ctrlP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𝑘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800" b="0" dirty="0">
                  <a:sym typeface="Symbol" panose="05050102010706020507" pitchFamily="18" charset="2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sz="2800" b="0" dirty="0"/>
                  <a:t>End While</a:t>
                </a: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589" y="4142947"/>
                <a:ext cx="7592143" cy="1869999"/>
              </a:xfrm>
              <a:prstGeom prst="rect">
                <a:avLst/>
              </a:prstGeom>
              <a:blipFill>
                <a:blip r:embed="rId4"/>
                <a:stretch>
                  <a:fillRect l="-1445" t="-3595" r="-642" b="-78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utoShape 2" descr="TensorFlow入门4-线性回归(中：梯度下降法的原理) | 田野光的技术小站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297" y="7937"/>
            <a:ext cx="5244703" cy="38943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3581400" y="2897821"/>
                <a:ext cx="5028248" cy="974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sSubSup>
                        <m:sSubSup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altLang="zh-CN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altLang="zh-CN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||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2897821"/>
                <a:ext cx="5028248" cy="9743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512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Background – GD &amp; SGD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Reading Group of ADSL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Apr 10, 2020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3455901" y="1863934"/>
                <a:ext cx="5527219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𝑎𝑟𝑔</m:t>
                      </m:r>
                      <m:func>
                        <m:func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32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sSubSup>
                        <m:sSubSup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𝑋𝑤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</m:e>
                        <m: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901" y="1863934"/>
                <a:ext cx="5527219" cy="9251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/>
          <p:cNvSpPr txBox="1"/>
          <p:nvPr/>
        </p:nvSpPr>
        <p:spPr>
          <a:xfrm>
            <a:off x="838200" y="1351944"/>
            <a:ext cx="2582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Import </a:t>
            </a:r>
            <a:r>
              <a:rPr lang="en-US" altLang="zh-CN" sz="2400" dirty="0">
                <a:solidFill>
                  <a:srgbClr val="FF0000"/>
                </a:solidFill>
              </a:rPr>
              <a:t>momentum</a:t>
            </a:r>
            <a:r>
              <a:rPr lang="en-US" altLang="zh-CN" sz="2400" dirty="0"/>
              <a:t>: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1049589" y="4142947"/>
                <a:ext cx="8970917" cy="1856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altLang="zh-CN" sz="2800" dirty="0"/>
                  <a:t>While the termination condition does not hold do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sz="2800" dirty="0"/>
                  <a:t>	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endParaRPr lang="en-US" altLang="zh-CN" sz="2800" b="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sz="2800" dirty="0"/>
                  <a:t>  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</m:t>
                    </m:r>
                    <m:box>
                      <m:box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</m:e>
                    </m:box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− </m:t>
                    </m:r>
                    <m:r>
                      <a:rPr lang="zh-CN" altLang="en-US" sz="28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zh-CN" alt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</m:t>
                    </m:r>
                    <m:sSub>
                      <m:sSubPr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𝐿</m:t>
                        </m:r>
                      </m:e>
                      <m:sub>
                        <m:sSub>
                          <m:sSubPr>
                            <m:ctrlP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𝑘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 </m:t>
                    </m:r>
                    <m:r>
                      <a:rPr lang="zh-CN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𝜇</m:t>
                    </m:r>
                    <m:d>
                      <m:dPr>
                        <m:ctrlP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 − </m:t>
                        </m:r>
                        <m:sSub>
                          <m:sSubPr>
                            <m:ctrlP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𝑘</m:t>
                            </m:r>
                            <m: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800" b="0" dirty="0">
                  <a:sym typeface="Symbol" panose="05050102010706020507" pitchFamily="18" charset="2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sz="2800" b="0" dirty="0"/>
                  <a:t>End While</a:t>
                </a: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589" y="4142947"/>
                <a:ext cx="8970917" cy="1856277"/>
              </a:xfrm>
              <a:prstGeom prst="rect">
                <a:avLst/>
              </a:prstGeom>
              <a:blipFill>
                <a:blip r:embed="rId4"/>
                <a:stretch>
                  <a:fillRect l="-1223" t="-3618" b="-85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utoShape 2" descr="TensorFlow入门4-线性回归(中：梯度下降法的原理) | 田野光的技术小站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581400" y="2897821"/>
                <a:ext cx="5028248" cy="974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sSubSup>
                        <m:sSubSup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altLang="zh-CN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altLang="zh-CN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||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2897821"/>
                <a:ext cx="5028248" cy="9743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5231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Background – GD &amp; SGD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Reading Group of ADSL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Apr 10, 2020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872294" y="1410373"/>
            <a:ext cx="2813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Import </a:t>
            </a:r>
            <a:r>
              <a:rPr lang="en-US" altLang="zh-CN" sz="2400" dirty="0">
                <a:solidFill>
                  <a:srgbClr val="FF0000"/>
                </a:solidFill>
              </a:rPr>
              <a:t>weight decay</a:t>
            </a:r>
            <a:r>
              <a:rPr lang="en-US" altLang="zh-CN" sz="2400" dirty="0"/>
              <a:t>:</a:t>
            </a:r>
            <a:endParaRPr lang="en-US" altLang="zh-CN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871818" y="3794002"/>
                <a:ext cx="10447412" cy="2287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/>
                  <a:t>Algorithm 3: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sz="2800" dirty="0"/>
                  <a:t>While the termination condition does not hold do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sz="2800" dirty="0"/>
                  <a:t>	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endParaRPr lang="en-US" altLang="zh-CN" sz="2800" b="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sz="2800" dirty="0"/>
                  <a:t>  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</m:t>
                    </m:r>
                    <m:box>
                      <m:box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</m:e>
                    </m:box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− </m:t>
                    </m:r>
                    <m:r>
                      <a:rPr lang="zh-CN" altLang="en-US" sz="28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zh-CN" alt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</m:t>
                    </m:r>
                    <m:sSub>
                      <m:sSubPr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𝐿</m:t>
                        </m:r>
                      </m:e>
                      <m:sub>
                        <m:sSub>
                          <m:sSubPr>
                            <m:ctrlP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𝑘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 </m:t>
                    </m:r>
                    <m:r>
                      <a:rPr lang="zh-CN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𝜇</m:t>
                    </m:r>
                    <m:d>
                      <m:dPr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 − </m:t>
                        </m:r>
                        <m:sSub>
                          <m:sSubPr>
                            <m:ctrlP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𝑘</m:t>
                            </m:r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800" b="0" dirty="0">
                  <a:sym typeface="Symbol" panose="05050102010706020507" pitchFamily="18" charset="2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sz="2800" b="0" dirty="0"/>
                  <a:t>End While</a:t>
                </a: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818" y="3794002"/>
                <a:ext cx="10447412" cy="2287165"/>
              </a:xfrm>
              <a:prstGeom prst="rect">
                <a:avLst/>
              </a:prstGeom>
              <a:blipFill>
                <a:blip r:embed="rId3"/>
                <a:stretch>
                  <a:fillRect l="-1167" t="-2660" b="-63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utoShape 2" descr="TensorFlow入门4-线性回归(中：梯度下降法的原理) | 田野光的技术小站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991465" y="2383123"/>
                <a:ext cx="7017774" cy="11356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sSubSup>
                        <m:sSubSup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altLang="zh-CN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altLang="zh-CN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||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 ∗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</m:e>
                            <m:sup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465" y="2383123"/>
                <a:ext cx="7017774" cy="11356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59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Background – GD &amp; SGD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Reading Group of ADSL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Apr 10, 2020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827842" y="1428346"/>
                <a:ext cx="10525958" cy="2287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/>
                  <a:t>Algorithm 3: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sz="2800" dirty="0"/>
                  <a:t>While the termination condition does not hold do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sz="2800" dirty="0"/>
                  <a:t>	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endParaRPr lang="en-US" altLang="zh-CN" sz="2800" b="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sz="2800" dirty="0"/>
                  <a:t>  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</m:t>
                    </m:r>
                    <m:box>
                      <m:box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</m:e>
                    </m:box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∗ 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− </m:t>
                    </m:r>
                    <m:r>
                      <a:rPr lang="zh-CN" altLang="en-US" sz="28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zh-CN" altLang="en-US" sz="28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</m:t>
                    </m:r>
                    <m:sSub>
                      <m:sSubPr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𝐿</m:t>
                        </m:r>
                      </m:e>
                      <m:sub>
                        <m:sSub>
                          <m:sSubPr>
                            <m:ctrlP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𝑘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 </m:t>
                    </m:r>
                    <m:r>
                      <a:rPr lang="zh-CN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𝜇</m:t>
                    </m:r>
                    <m:d>
                      <m:dPr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 − </m:t>
                        </m:r>
                        <m:sSub>
                          <m:sSubPr>
                            <m:ctrlP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𝑘</m:t>
                            </m:r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800" b="0" dirty="0">
                  <a:sym typeface="Symbol" panose="05050102010706020507" pitchFamily="18" charset="2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sz="2800" b="0" dirty="0"/>
                  <a:t>End While</a:t>
                </a: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42" y="1428346"/>
                <a:ext cx="10525958" cy="2287165"/>
              </a:xfrm>
              <a:prstGeom prst="rect">
                <a:avLst/>
              </a:prstGeom>
              <a:blipFill>
                <a:blip r:embed="rId3"/>
                <a:stretch>
                  <a:fillRect l="-1216" t="-2667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utoShape 2" descr="TensorFlow入门4-线性回归(中：梯度下降法的原理) | 田野光的技术小站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921148" y="4058739"/>
                <a:ext cx="508895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𝑏𝑎𝑡𝑐h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𝑏𝑎𝑡𝑐h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𝑠𝑖𝑧𝑒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=|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zh-CN" altLang="en-US" sz="2800" dirty="0"/>
                  <a:t> </a:t>
                </a: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148" y="4058739"/>
                <a:ext cx="5088957" cy="430887"/>
              </a:xfrm>
              <a:prstGeom prst="rect">
                <a:avLst/>
              </a:prstGeom>
              <a:blipFill>
                <a:blip r:embed="rId4"/>
                <a:stretch>
                  <a:fillRect l="-1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1167608" y="4799831"/>
                <a:ext cx="617496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𝑏𝑎𝑡𝑐h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𝑠𝑖𝑧𝑒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→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𝐴𝑙𝑔𝑜𝑟𝑖𝑡h𝑚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→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𝐺𝐷</m:t>
                    </m:r>
                  </m:oMath>
                </a14:m>
                <a:endParaRPr lang="en-US" altLang="zh-CN" sz="2400" b="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𝑏𝑎𝑡𝑐h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𝑠𝑖𝑧𝑒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→1, 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𝐴𝑙𝑔𝑜𝑟𝑖𝑡h𝑚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𝑆𝐺𝐷</m:t>
                    </m:r>
                  </m:oMath>
                </a14:m>
                <a:endParaRPr lang="en-US" altLang="zh-CN" sz="240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𝑂𝑡h𝑒𝑟𝑠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𝐴𝑙𝑔𝑜𝑟𝑖𝑡h𝑚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𝑚𝑖𝑛𝑖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𝑏𝑎𝑡𝑐h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𝑆𝐺𝐷</m:t>
                    </m:r>
                  </m:oMath>
                </a14:m>
                <a:endParaRPr lang="en-US" altLang="zh-CN" sz="24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608" y="4799831"/>
                <a:ext cx="6174960" cy="1200329"/>
              </a:xfrm>
              <a:prstGeom prst="rect">
                <a:avLst/>
              </a:prstGeom>
              <a:blipFill>
                <a:blip r:embed="rId5"/>
                <a:stretch>
                  <a:fillRect l="-1383" t="-1523" b="-96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6653459" y="3974101"/>
            <a:ext cx="52829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Iterating a batch is called a iteration and iterating the entire dataset is called an epoch.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7944464" y="4938330"/>
                <a:ext cx="31929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FF0000"/>
                    </a:solidFill>
                  </a:rPr>
                  <a:t>Update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each iteration.</a:t>
                </a:r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464" y="4938330"/>
                <a:ext cx="3192925" cy="461665"/>
              </a:xfrm>
              <a:prstGeom prst="rect">
                <a:avLst/>
              </a:prstGeom>
              <a:blipFill>
                <a:blip r:embed="rId6"/>
                <a:stretch>
                  <a:fillRect l="-2863" t="-10526" r="-1908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060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cademic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8155</TotalTime>
  <Words>1640</Words>
  <Application>Microsoft Office PowerPoint</Application>
  <PresentationFormat>宽屏</PresentationFormat>
  <Paragraphs>495</Paragraphs>
  <Slides>43</Slides>
  <Notes>35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3" baseType="lpstr">
      <vt:lpstr>华文新魏</vt:lpstr>
      <vt:lpstr>宋体</vt:lpstr>
      <vt:lpstr>微软雅黑</vt:lpstr>
      <vt:lpstr>Arial</vt:lpstr>
      <vt:lpstr>Calibri</vt:lpstr>
      <vt:lpstr>Cambria Math</vt:lpstr>
      <vt:lpstr>Gill Sans MT</vt:lpstr>
      <vt:lpstr>Symbol</vt:lpstr>
      <vt:lpstr>Times New Roman</vt:lpstr>
      <vt:lpstr>Office 主题</vt:lpstr>
      <vt:lpstr>PowerPoint 演示文稿</vt:lpstr>
      <vt:lpstr>Outline</vt:lpstr>
      <vt:lpstr>Outline</vt:lpstr>
      <vt:lpstr>Background – GD &amp; SGD</vt:lpstr>
      <vt:lpstr>Background – GD &amp; SGD</vt:lpstr>
      <vt:lpstr>Background – GD &amp; SGD</vt:lpstr>
      <vt:lpstr>Background – GD &amp; SGD</vt:lpstr>
      <vt:lpstr>Background – GD &amp; SGD</vt:lpstr>
      <vt:lpstr>Background – GD &amp; SGD</vt:lpstr>
      <vt:lpstr>Background – Parallel synchronous SGD</vt:lpstr>
      <vt:lpstr>Outline</vt:lpstr>
      <vt:lpstr>Problem statement</vt:lpstr>
      <vt:lpstr>Problem statement</vt:lpstr>
      <vt:lpstr>Problem statement</vt:lpstr>
      <vt:lpstr>Outline</vt:lpstr>
      <vt:lpstr>Training multiple learners per GPU</vt:lpstr>
      <vt:lpstr>SMA algorithm</vt:lpstr>
      <vt:lpstr> SMA algorithm</vt:lpstr>
      <vt:lpstr>SMA algorithm</vt:lpstr>
      <vt:lpstr>Tuning number of learners</vt:lpstr>
      <vt:lpstr>System overview</vt:lpstr>
      <vt:lpstr>SMA algorithm</vt:lpstr>
      <vt:lpstr> Task execution</vt:lpstr>
      <vt:lpstr>Task scheduling</vt:lpstr>
      <vt:lpstr>Task scheduling</vt:lpstr>
      <vt:lpstr>Task scheduling</vt:lpstr>
      <vt:lpstr>Tuning learners</vt:lpstr>
      <vt:lpstr>GPU memory management</vt:lpstr>
      <vt:lpstr>Memory management</vt:lpstr>
      <vt:lpstr>Outline</vt:lpstr>
      <vt:lpstr>Evaluation -- setup</vt:lpstr>
      <vt:lpstr>Evaluation</vt:lpstr>
      <vt:lpstr>Evaluation</vt:lpstr>
      <vt:lpstr>Evaluation</vt:lpstr>
      <vt:lpstr>Evaluation – GPU utilization </vt:lpstr>
      <vt:lpstr>Evaluation – trade-off</vt:lpstr>
      <vt:lpstr>Evaluation – number of learners</vt:lpstr>
      <vt:lpstr>Evaluation –  Synchronization efficiency </vt:lpstr>
      <vt:lpstr>Evaluation –  Synchronization model</vt:lpstr>
      <vt:lpstr>Outline</vt:lpstr>
      <vt:lpstr>Conclusion</vt:lpstr>
      <vt:lpstr>Deep thinking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Cheng Li</dc:creator>
  <cp:lastModifiedBy>龚 平</cp:lastModifiedBy>
  <cp:revision>749</cp:revision>
  <cp:lastPrinted>2018-07-10T14:59:54Z</cp:lastPrinted>
  <dcterms:created xsi:type="dcterms:W3CDTF">2013-05-07T11:05:13Z</dcterms:created>
  <dcterms:modified xsi:type="dcterms:W3CDTF">2020-04-10T08:55:12Z</dcterms:modified>
</cp:coreProperties>
</file>