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25.jpg" ContentType="image/jpe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6" r:id="rId2"/>
    <p:sldId id="357" r:id="rId3"/>
    <p:sldId id="303" r:id="rId4"/>
    <p:sldId id="304" r:id="rId5"/>
    <p:sldId id="376" r:id="rId6"/>
    <p:sldId id="350" r:id="rId7"/>
    <p:sldId id="305" r:id="rId8"/>
    <p:sldId id="355" r:id="rId9"/>
    <p:sldId id="351" r:id="rId10"/>
    <p:sldId id="349" r:id="rId11"/>
    <p:sldId id="356" r:id="rId12"/>
    <p:sldId id="353" r:id="rId13"/>
    <p:sldId id="354" r:id="rId14"/>
    <p:sldId id="377" r:id="rId15"/>
    <p:sldId id="352" r:id="rId16"/>
    <p:sldId id="358" r:id="rId17"/>
    <p:sldId id="360" r:id="rId18"/>
    <p:sldId id="361" r:id="rId19"/>
    <p:sldId id="362" r:id="rId20"/>
    <p:sldId id="365" r:id="rId21"/>
    <p:sldId id="367" r:id="rId22"/>
    <p:sldId id="364" r:id="rId23"/>
    <p:sldId id="378" r:id="rId24"/>
    <p:sldId id="368" r:id="rId25"/>
    <p:sldId id="369" r:id="rId26"/>
    <p:sldId id="372" r:id="rId27"/>
    <p:sldId id="371" r:id="rId28"/>
    <p:sldId id="373" r:id="rId29"/>
    <p:sldId id="374" r:id="rId30"/>
    <p:sldId id="375" r:id="rId31"/>
    <p:sldId id="379" r:id="rId32"/>
    <p:sldId id="30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8B3B"/>
    <a:srgbClr val="F5F9FD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85843" autoAdjust="0"/>
  </p:normalViewPr>
  <p:slideViewPr>
    <p:cSldViewPr snapToGrid="0">
      <p:cViewPr varScale="1">
        <p:scale>
          <a:sx n="114" d="100"/>
          <a:sy n="114" d="100"/>
        </p:scale>
        <p:origin x="147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4818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C218A-6C61-4C84-8AA1-9956F5BE190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32AF2-ED5C-451E-848E-3B08E89542AA}" type="datetimeFigureOut">
              <a:rPr lang="zh-CN" altLang="en-US" smtClean="0"/>
              <a:t>2019/7/17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801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A43CF-8190-41C5-9D40-B49ED6D8E402}" type="datetimeFigureOut">
              <a:rPr lang="zh-CN" altLang="en-US" smtClean="0"/>
              <a:t>2019/7/17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84484-2B02-4A69-B6EB-8BE8EEE5F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30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332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395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计算图的分割方式可以由用户指定，也可以由后端自动完成。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183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Kernel </a:t>
            </a:r>
            <a:r>
              <a:rPr lang="zh-CN" altLang="en-US" dirty="0" smtClean="0"/>
              <a:t>是 </a:t>
            </a:r>
            <a:r>
              <a:rPr lang="en-US" altLang="zh-CN" dirty="0" smtClean="0"/>
              <a:t>OP </a:t>
            </a:r>
            <a:r>
              <a:rPr lang="zh-CN" altLang="en-US" dirty="0" smtClean="0"/>
              <a:t>在某种硬件设备的特定实现，它负责执行 </a:t>
            </a:r>
            <a:r>
              <a:rPr lang="en-US" altLang="zh-CN" dirty="0" smtClean="0"/>
              <a:t>OP </a:t>
            </a:r>
            <a:r>
              <a:rPr lang="zh-CN" altLang="en-US" dirty="0" smtClean="0"/>
              <a:t>的运算。</a:t>
            </a:r>
            <a:endParaRPr lang="en-US" altLang="zh-CN" dirty="0" smtClean="0"/>
          </a:p>
          <a:p>
            <a:r>
              <a:rPr lang="en-US" altLang="zh-CN" dirty="0" err="1" smtClean="0"/>
              <a:t>TensorFlow</a:t>
            </a:r>
            <a:r>
              <a:rPr lang="en-US" altLang="zh-CN" dirty="0" smtClean="0"/>
              <a:t> </a:t>
            </a:r>
            <a:r>
              <a:rPr lang="zh-CN" altLang="en-US" dirty="0" smtClean="0"/>
              <a:t>的运行时包含 </a:t>
            </a:r>
            <a:r>
              <a:rPr lang="en-US" altLang="zh-CN" dirty="0" smtClean="0"/>
              <a:t>200 </a:t>
            </a:r>
            <a:r>
              <a:rPr lang="zh-CN" altLang="en-US" dirty="0" smtClean="0"/>
              <a:t>多个标准的 </a:t>
            </a:r>
            <a:r>
              <a:rPr lang="en-US" altLang="zh-CN" dirty="0" smtClean="0"/>
              <a:t>OP</a:t>
            </a:r>
            <a:r>
              <a:rPr lang="zh-CN" altLang="en-US" dirty="0" smtClean="0"/>
              <a:t>，包括数值计算，多维数组操作，控制流，状态管理等。每一个 </a:t>
            </a:r>
            <a:r>
              <a:rPr lang="en-US" altLang="zh-CN" dirty="0" smtClean="0"/>
              <a:t>OP </a:t>
            </a:r>
            <a:r>
              <a:rPr lang="zh-CN" altLang="en-US" dirty="0" smtClean="0"/>
              <a:t>根据设备类型都会存在一个优化了的 </a:t>
            </a:r>
            <a:r>
              <a:rPr lang="en-US" altLang="zh-CN" dirty="0" smtClean="0"/>
              <a:t>Kernel </a:t>
            </a:r>
            <a:r>
              <a:rPr lang="zh-CN" altLang="en-US" dirty="0" smtClean="0"/>
              <a:t>实现。在运行时，运行时根据本地设备的类型，为 </a:t>
            </a:r>
            <a:r>
              <a:rPr lang="en-US" altLang="zh-CN" dirty="0" smtClean="0"/>
              <a:t>OP </a:t>
            </a:r>
            <a:r>
              <a:rPr lang="zh-CN" altLang="en-US" dirty="0" smtClean="0"/>
              <a:t>选择特定的 </a:t>
            </a:r>
            <a:r>
              <a:rPr lang="en-US" altLang="zh-CN" dirty="0" smtClean="0"/>
              <a:t>Kernel </a:t>
            </a:r>
            <a:r>
              <a:rPr lang="zh-CN" altLang="en-US" dirty="0" smtClean="0"/>
              <a:t>实现，完成该 </a:t>
            </a:r>
            <a:r>
              <a:rPr lang="en-US" altLang="zh-CN" dirty="0" smtClean="0"/>
              <a:t>OP </a:t>
            </a:r>
            <a:r>
              <a:rPr lang="zh-CN" altLang="en-US" dirty="0" smtClean="0"/>
              <a:t>的计算。</a:t>
            </a:r>
            <a:endParaRPr lang="en-US" altLang="zh-CN" dirty="0" smtClean="0"/>
          </a:p>
          <a:p>
            <a:r>
              <a:rPr lang="zh-CN" altLang="en-US" dirty="0" smtClean="0"/>
              <a:t>其中，大多数 </a:t>
            </a:r>
            <a:r>
              <a:rPr lang="en-US" dirty="0" smtClean="0"/>
              <a:t>Kernel </a:t>
            </a:r>
            <a:r>
              <a:rPr lang="zh-CN" altLang="en-US" dirty="0" smtClean="0"/>
              <a:t>基于 </a:t>
            </a:r>
            <a:r>
              <a:rPr lang="en-US" dirty="0" smtClean="0"/>
              <a:t>Eigen::Tensor </a:t>
            </a:r>
            <a:r>
              <a:rPr lang="zh-CN" altLang="en-US" dirty="0" smtClean="0"/>
              <a:t>实现。</a:t>
            </a:r>
            <a:r>
              <a:rPr lang="en-US" dirty="0" smtClean="0"/>
              <a:t>Eigen::Tensor </a:t>
            </a:r>
            <a:r>
              <a:rPr lang="zh-CN" altLang="en-US" dirty="0" smtClean="0"/>
              <a:t>是一个使用 </a:t>
            </a:r>
            <a:r>
              <a:rPr lang="en-US" dirty="0" smtClean="0"/>
              <a:t>C++ </a:t>
            </a:r>
            <a:r>
              <a:rPr lang="zh-CN" altLang="en-US" dirty="0" smtClean="0"/>
              <a:t>模板技术，为多核 </a:t>
            </a:r>
            <a:r>
              <a:rPr lang="en-US" dirty="0" smtClean="0"/>
              <a:t>CPU/GPU </a:t>
            </a:r>
            <a:r>
              <a:rPr lang="zh-CN" altLang="en-US" dirty="0" smtClean="0"/>
              <a:t>生成高效的并发代码。但是，</a:t>
            </a:r>
            <a:r>
              <a:rPr lang="en-US" dirty="0" err="1" smtClean="0"/>
              <a:t>TensorFlow</a:t>
            </a:r>
            <a:r>
              <a:rPr lang="en-US" dirty="0" smtClean="0"/>
              <a:t> </a:t>
            </a:r>
            <a:r>
              <a:rPr lang="zh-CN" altLang="en-US" dirty="0" smtClean="0"/>
              <a:t>也可以灵活地直接使用 </a:t>
            </a:r>
            <a:r>
              <a:rPr lang="en-US" dirty="0" err="1" smtClean="0"/>
              <a:t>cuDNN</a:t>
            </a:r>
            <a:r>
              <a:rPr lang="en-US" dirty="0" smtClean="0"/>
              <a:t> </a:t>
            </a:r>
            <a:r>
              <a:rPr lang="zh-CN" altLang="en-US" dirty="0" smtClean="0"/>
              <a:t>实</a:t>
            </a:r>
            <a:r>
              <a:rPr lang="zh-CN" altLang="en-US" dirty="0" smtClean="0"/>
              <a:t>现的更</a:t>
            </a:r>
            <a:r>
              <a:rPr lang="zh-CN" altLang="en-US" dirty="0" smtClean="0"/>
              <a:t>高效的</a:t>
            </a:r>
            <a:r>
              <a:rPr lang="en-US" dirty="0" err="1" smtClean="0"/>
              <a:t>Kernel。</a:t>
            </a:r>
            <a:r>
              <a:rPr lang="en-US" altLang="zh-CN" dirty="0" err="1" smtClean="0"/>
              <a:t>TensorFlow</a:t>
            </a:r>
            <a:r>
              <a:rPr lang="en-US" altLang="zh-CN" dirty="0" smtClean="0"/>
              <a:t> </a:t>
            </a:r>
            <a:r>
              <a:rPr lang="zh-CN" altLang="en-US" dirty="0" smtClean="0"/>
              <a:t>支持更高效的 </a:t>
            </a:r>
            <a:r>
              <a:rPr lang="en-US" altLang="zh-CN" dirty="0" smtClean="0"/>
              <a:t>Kernel </a:t>
            </a:r>
            <a:r>
              <a:rPr lang="zh-CN" altLang="en-US" dirty="0" smtClean="0"/>
              <a:t>实现的注册，其扩展性表现相当优越。</a:t>
            </a: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65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642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914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卷积神经网络（</a:t>
            </a:r>
            <a:r>
              <a:rPr lang="en-US" altLang="zh-CN" dirty="0" smtClean="0"/>
              <a:t>CNN</a:t>
            </a:r>
            <a:r>
              <a:rPr lang="zh-CN" altLang="en-US" dirty="0" smtClean="0"/>
              <a:t>）的优势在于卷积层相比全连接层只保留了距离相近的像素点的连接，并且相对位置同样的连接共享参数。</a:t>
            </a:r>
            <a:endParaRPr lang="en-US" dirty="0" smtClean="0"/>
          </a:p>
          <a:p>
            <a:r>
              <a:rPr lang="zh-CN" altLang="en-US" dirty="0" smtClean="0"/>
              <a:t>由于是全连接层的子集，卷积层可以用矩阵乘法（</a:t>
            </a:r>
            <a:r>
              <a:rPr lang="en-US" altLang="zh-CN" dirty="0" err="1" smtClean="0"/>
              <a:t>cuBLAS</a:t>
            </a:r>
            <a:r>
              <a:rPr lang="zh-CN" altLang="en-US" dirty="0" smtClean="0"/>
              <a:t>）实现，但这样做效率很低。</a:t>
            </a:r>
            <a:endParaRPr lang="en-US" altLang="zh-CN" dirty="0" smtClean="0"/>
          </a:p>
          <a:p>
            <a:r>
              <a:rPr lang="en-US" altLang="zh-CN" baseline="0" dirty="0" err="1" smtClean="0"/>
              <a:t>cuDNN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非常有效地提高了卷积的运算速度，其诞生极大地促进了 </a:t>
            </a:r>
            <a:r>
              <a:rPr lang="en-US" altLang="zh-CN" baseline="0" dirty="0" smtClean="0"/>
              <a:t>CNN </a:t>
            </a:r>
            <a:r>
              <a:rPr lang="zh-CN" altLang="en-US" baseline="0" dirty="0" smtClean="0"/>
              <a:t>的发展。</a:t>
            </a:r>
            <a:endParaRPr lang="en-US" altLang="zh-CN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178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Capsule</a:t>
            </a:r>
            <a:r>
              <a:rPr lang="en-US" baseline="0" dirty="0" smtClean="0"/>
              <a:t> </a:t>
            </a:r>
            <a:r>
              <a:rPr lang="en-US" altLang="zh-CN" baseline="0" dirty="0" smtClean="0"/>
              <a:t>network </a:t>
            </a:r>
            <a:r>
              <a:rPr lang="zh-CN" altLang="en-US" baseline="0" dirty="0" smtClean="0"/>
              <a:t>在 </a:t>
            </a:r>
            <a:r>
              <a:rPr lang="en-US" altLang="zh-CN" baseline="0" dirty="0" smtClean="0"/>
              <a:t>MNIST </a:t>
            </a:r>
            <a:r>
              <a:rPr lang="zh-CN" altLang="en-US" baseline="0" dirty="0" smtClean="0"/>
              <a:t>数据集上表现非常优越，但目前的系统无法支持在大数据集上进行大量实验和调优，导致其发展缓慢。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646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性能调优是极其复杂的（参考矩阵乘法）。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计算速度慢的最大原因就是我们没有专用的 </a:t>
            </a:r>
            <a:r>
              <a:rPr lang="en-US" altLang="zh-CN" dirty="0" smtClean="0"/>
              <a:t>kernel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对计算的结构做了轻微的修改，原先的 </a:t>
            </a:r>
            <a:r>
              <a:rPr lang="en-US" altLang="zh-CN" dirty="0" smtClean="0"/>
              <a:t>kernel </a:t>
            </a:r>
            <a:r>
              <a:rPr lang="zh-CN" altLang="en-US" dirty="0" smtClean="0"/>
              <a:t>就不能用了。这对算法研究造成了很大的阻碍。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969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调优需要的时间太长了。</a:t>
            </a:r>
            <a:endParaRPr lang="en-US" altLang="zh-CN" dirty="0" smtClean="0"/>
          </a:p>
          <a:p>
            <a:r>
              <a:rPr lang="zh-CN" altLang="en-US" dirty="0" smtClean="0"/>
              <a:t>仍然无法接近峰值速度。</a:t>
            </a:r>
            <a:endParaRPr lang="en-US" altLang="zh-CN" dirty="0" smtClean="0"/>
          </a:p>
          <a:p>
            <a:r>
              <a:rPr lang="en-US" dirty="0" smtClean="0"/>
              <a:t>NHWC：[batch, </a:t>
            </a:r>
            <a:r>
              <a:rPr lang="en-US" dirty="0" err="1" smtClean="0"/>
              <a:t>in_height</a:t>
            </a:r>
            <a:r>
              <a:rPr lang="en-US" dirty="0" smtClean="0"/>
              <a:t>, </a:t>
            </a:r>
            <a:r>
              <a:rPr lang="en-US" dirty="0" err="1" smtClean="0"/>
              <a:t>in_width</a:t>
            </a:r>
            <a:r>
              <a:rPr lang="en-US" dirty="0" smtClean="0"/>
              <a:t>, </a:t>
            </a:r>
            <a:r>
              <a:rPr lang="en-US" dirty="0" err="1" smtClean="0"/>
              <a:t>in_channels</a:t>
            </a:r>
            <a:r>
              <a:rPr lang="en-US" dirty="0" smtClean="0"/>
              <a:t>] </a:t>
            </a:r>
            <a:r>
              <a:rPr lang="zh-CN" altLang="en-US" dirty="0" smtClean="0"/>
              <a:t>一般在</a:t>
            </a:r>
            <a:r>
              <a:rPr lang="en-US" dirty="0" smtClean="0"/>
              <a:t>CPU</a:t>
            </a:r>
            <a:r>
              <a:rPr lang="zh-CN" altLang="en-US" dirty="0" smtClean="0"/>
              <a:t>模式下使用该数据格式</a:t>
            </a:r>
          </a:p>
          <a:p>
            <a:r>
              <a:rPr lang="en-US" dirty="0" smtClean="0"/>
              <a:t>NCHW：[batch, </a:t>
            </a:r>
            <a:r>
              <a:rPr lang="en-US" dirty="0" err="1" smtClean="0"/>
              <a:t>in_channels</a:t>
            </a:r>
            <a:r>
              <a:rPr lang="en-US" dirty="0" smtClean="0"/>
              <a:t>, </a:t>
            </a:r>
            <a:r>
              <a:rPr lang="en-US" dirty="0" err="1" smtClean="0"/>
              <a:t>in_height</a:t>
            </a:r>
            <a:r>
              <a:rPr lang="en-US" dirty="0" smtClean="0"/>
              <a:t>, </a:t>
            </a:r>
            <a:r>
              <a:rPr lang="en-US" dirty="0" err="1" smtClean="0"/>
              <a:t>in_width</a:t>
            </a:r>
            <a:r>
              <a:rPr lang="en-US" dirty="0" smtClean="0"/>
              <a:t>] </a:t>
            </a:r>
            <a:r>
              <a:rPr lang="zh-CN" altLang="en-US" dirty="0" smtClean="0"/>
              <a:t>一般在</a:t>
            </a:r>
            <a:r>
              <a:rPr lang="en-US" dirty="0" smtClean="0"/>
              <a:t>GPU</a:t>
            </a:r>
            <a:r>
              <a:rPr lang="zh-CN" altLang="en-US" dirty="0" smtClean="0"/>
              <a:t>模式下使用该数据格式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56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内核融合，小粒度变成大粒度，减少中间变</a:t>
            </a:r>
            <a:r>
              <a:rPr lang="zh-CN" altLang="en-US" dirty="0" smtClean="0"/>
              <a:t>量，减</a:t>
            </a:r>
            <a:r>
              <a:rPr lang="zh-CN" altLang="en-US" dirty="0" smtClean="0"/>
              <a:t>少访存开销</a:t>
            </a:r>
            <a:r>
              <a:rPr lang="zh-CN" altLang="en-US" dirty="0" smtClean="0"/>
              <a:t>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72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507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 CSE favors materializing the activations to memory, but the limited amount of accelerator memory and its slowness relative to ALUs means that it may frequently be preferable to </a:t>
            </a:r>
            <a:r>
              <a:rPr lang="en-US" dirty="0" err="1" smtClean="0"/>
              <a:t>recompute</a:t>
            </a:r>
            <a:r>
              <a:rPr lang="en-US" dirty="0" smtClean="0"/>
              <a:t> activations </a:t>
            </a:r>
            <a:r>
              <a:rPr lang="en-US" dirty="0" smtClean="0"/>
              <a:t>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69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It is already hard to compile a single kernel in isolation, on a single device, with layout fixed in advance and relatively few choices for materialization.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Since the code to compute the gradient is not written by the programmer, there is limited opportunity for programmers to guide its optimization: for example, there are no identifiers in scope for intermediate values computed as part of the gradient, to which programmers could manually assign layouts. Even in the absence of auto-generated gradients it is hard to write modular code with the manual optimization annotations used by, e.g., Halide and TVM.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3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431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3438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649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Uniform</a:t>
            </a:r>
            <a:r>
              <a:rPr lang="en-US" altLang="zh-CN" baseline="0" dirty="0" smtClean="0"/>
              <a:t>ity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863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6356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Lots of assumptions:</a:t>
            </a:r>
          </a:p>
          <a:p>
            <a:r>
              <a:rPr lang="en-US" dirty="0" smtClean="0"/>
              <a:t>the GPU kernels for very large DNN models process large tensors and thus have similar execution time no matter which dimension its input/output tensors are partitioned on</a:t>
            </a:r>
          </a:p>
          <a:p>
            <a:r>
              <a:rPr lang="en-US" dirty="0" smtClean="0"/>
              <a:t>The memory consumed for storing</a:t>
            </a:r>
            <a:r>
              <a:rPr lang="en-US" baseline="0" dirty="0" smtClean="0"/>
              <a:t> </a:t>
            </a:r>
            <a:r>
              <a:rPr lang="en-US" dirty="0" smtClean="0"/>
              <a:t>is the same for every partition plan: for k GPUs, it is always 1/k times the memory required to run the dataflow graph on one GPU.</a:t>
            </a:r>
          </a:p>
          <a:p>
            <a:r>
              <a:rPr lang="en-US" dirty="0" smtClean="0"/>
              <a:t>The memory consumed for buffering</a:t>
            </a:r>
            <a:r>
              <a:rPr lang="en-US" baseline="0" dirty="0" smtClean="0"/>
              <a:t> data</a:t>
            </a:r>
            <a:r>
              <a:rPr lang="en-US" dirty="0" smtClean="0"/>
              <a:t> is proportional to the amount of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051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9234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963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网络架构：输入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两个隐层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输出。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深度学习本质上就是函数拟合，神经元网络代表了一个函数 </a:t>
            </a:r>
            <a:r>
              <a:rPr lang="en-US" altLang="zh-CN" dirty="0" smtClean="0"/>
              <a:t>f</a:t>
            </a:r>
            <a:r>
              <a:rPr lang="zh-CN" altLang="en-US" dirty="0" smtClean="0"/>
              <a:t>，目标是调整参数使得 </a:t>
            </a:r>
            <a:r>
              <a:rPr lang="en-US" altLang="zh-CN" dirty="0" smtClean="0"/>
              <a:t>f </a:t>
            </a:r>
            <a:r>
              <a:rPr lang="zh-CN" altLang="en-US" dirty="0" smtClean="0"/>
              <a:t>尽量符合测试数据。</a:t>
            </a:r>
            <a:endParaRPr lang="en-US" altLang="zh-CN" dirty="0" smtClean="0"/>
          </a:p>
          <a:p>
            <a:r>
              <a:rPr lang="zh-CN" altLang="en-US" dirty="0" smtClean="0"/>
              <a:t>每个神经元的输出代表了一个函数，由前面的神经元代表的函数线性组合（参数：</a:t>
            </a:r>
            <a:r>
              <a:rPr lang="en-US" altLang="zh-CN" dirty="0" smtClean="0"/>
              <a:t>weight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和 </a:t>
            </a:r>
            <a:r>
              <a:rPr lang="en-US" altLang="zh-CN" baseline="0" dirty="0" smtClean="0"/>
              <a:t>bias</a:t>
            </a:r>
            <a:r>
              <a:rPr lang="zh-CN" altLang="en-US" dirty="0" smtClean="0"/>
              <a:t>），再经过激活函数（打破线性关系又不损失信息）组成。</a:t>
            </a:r>
            <a:endParaRPr lang="en-US" altLang="zh-CN" dirty="0" smtClean="0"/>
          </a:p>
          <a:p>
            <a:r>
              <a:rPr lang="zh-CN" altLang="en-US" dirty="0" smtClean="0"/>
              <a:t>方框内画出了神经元函数图像，可以见到越往后图像就会越复杂，最终成功拟合了训练数据。</a:t>
            </a:r>
            <a:endParaRPr lang="en-US" altLang="zh-CN" dirty="0" smtClean="0"/>
          </a:p>
          <a:p>
            <a:r>
              <a:rPr lang="zh-CN" altLang="en-US" dirty="0" smtClean="0"/>
              <a:t>网络的架构给出了函数的假设空间，好的假设空间需要包含解，并且尽量简单（防止过拟合）。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泛逼近定理：单隐层无限神经元的神经网络，可以逼近任意函数。但实际中多一点隐层比较好。</a:t>
            </a:r>
            <a:endParaRPr lang="en-US" altLang="zh-CN" dirty="0" smtClean="0"/>
          </a:p>
          <a:p>
            <a:r>
              <a:rPr lang="zh-CN" altLang="en-US" dirty="0" smtClean="0"/>
              <a:t>训练就是在假设空间中寻找最好的函数，以前是人工设定，现在是自动求出。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9264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Cholesky</a:t>
            </a:r>
            <a:endParaRPr lang="en-US" altLang="zh-CN" dirty="0" smtClean="0"/>
          </a:p>
          <a:p>
            <a:r>
              <a:rPr lang="en-US" altLang="zh-CN" dirty="0" smtClean="0"/>
              <a:t>Cannon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0558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277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84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Adam </a:t>
            </a:r>
            <a:r>
              <a:rPr lang="zh-CN" altLang="en-US" dirty="0" smtClean="0"/>
              <a:t>等方法一定程度上解决了卡在鞍点和局部极小值的问题，但需要记录历史梯度信息，带来一些开销。</a:t>
            </a:r>
            <a:endParaRPr lang="en-US" altLang="zh-CN" dirty="0" smtClean="0"/>
          </a:p>
          <a:p>
            <a:r>
              <a:rPr lang="zh-CN" altLang="en-US" dirty="0" smtClean="0"/>
              <a:t>前馈和反馈走的是相同的路线，这样不仅减少了计算量，还为系统设计带来了方便。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353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84484-2B02-4A69-B6EB-8BE8EEE5FB9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801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0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304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642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1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 smtClean="0"/>
              <a:t>name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51BE-A2C6-4378-BDCD-7E9EC76F8F63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91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31608"/>
            <a:ext cx="8056033" cy="633198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baseline="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51885"/>
            <a:ext cx="10515600" cy="4941881"/>
          </a:xfrm>
        </p:spPr>
        <p:txBody>
          <a:bodyPr/>
          <a:lstStyle>
            <a:lvl1pPr marL="228600" marR="0" indent="-244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 lang="en-US" altLang="zh-CN" sz="2800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532800" marR="0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Calibri" panose="020F0502020204030204" pitchFamily="34" charset="0"/>
              <a:buChar char="‐"/>
              <a:tabLst/>
              <a:defRPr lang="en-US" altLang="zh-CN" sz="2400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 marL="892800" marR="0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tabLst/>
              <a:defRPr lang="en-US" altLang="zh-CN" sz="2000" kern="1200" baseline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 marL="1252800" marR="0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Calibri" panose="020F0502020204030204" pitchFamily="34" charset="0"/>
              <a:buChar char="▪"/>
              <a:tabLst/>
              <a:defRPr lang="en-US" altLang="zh-CN" sz="1800" kern="1200" baseline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 marL="1219500" indent="-571500">
              <a:defRPr/>
            </a:lvl5pPr>
          </a:lstStyle>
          <a:p>
            <a:pPr marL="228600" marR="0" lvl="0" indent="-244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 smtClean="0"/>
              <a:t>Level1</a:t>
            </a:r>
          </a:p>
          <a:p>
            <a:pPr marL="532800" marR="0" lvl="1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lang="en-US" altLang="zh-CN" dirty="0" smtClean="0"/>
              <a:t>Level2</a:t>
            </a:r>
          </a:p>
          <a:p>
            <a:pPr marL="892800" marR="0" lvl="2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lang="en-US" altLang="zh-CN" dirty="0" smtClean="0"/>
              <a:t>Level3</a:t>
            </a:r>
          </a:p>
          <a:p>
            <a:pPr marL="1252800" marR="0" lvl="3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Calibri" panose="020F0502020204030204" pitchFamily="34" charset="0"/>
              <a:buChar char="▪"/>
              <a:tabLst/>
              <a:defRPr/>
            </a:pPr>
            <a:r>
              <a:rPr lang="en-US" altLang="zh-CN" dirty="0" smtClean="0"/>
              <a:t>Level4</a:t>
            </a:r>
            <a:endParaRPr lang="zh-CN" altLang="en-US" dirty="0" smtClean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26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909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Title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607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44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dirty="0" smtClean="0"/>
              <a:t>Level1</a:t>
            </a:r>
          </a:p>
          <a:p>
            <a:pPr marL="532800" marR="0" lvl="1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Tx/>
              <a:buFont typeface="Calibri" panose="020F0502020204030204" pitchFamily="34" charset="0"/>
              <a:buChar char="‐"/>
              <a:tabLst/>
              <a:defRPr/>
            </a:pPr>
            <a:r>
              <a:rPr lang="en-US" altLang="zh-CN" dirty="0" smtClean="0"/>
              <a:t>Level2</a:t>
            </a:r>
          </a:p>
          <a:p>
            <a:pPr marL="892800" marR="0" lvl="2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Char char="ü"/>
              <a:tabLst/>
              <a:defRPr/>
            </a:pPr>
            <a:r>
              <a:rPr lang="en-US" altLang="zh-CN" dirty="0" smtClean="0"/>
              <a:t>Level3</a:t>
            </a:r>
          </a:p>
          <a:p>
            <a:pPr marL="1252800" marR="0" lvl="3" indent="-244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Calibri" panose="020F0502020204030204" pitchFamily="34" charset="0"/>
              <a:buChar char="▪"/>
              <a:tabLst/>
              <a:defRPr/>
            </a:pPr>
            <a:r>
              <a:rPr lang="en-US" altLang="zh-CN" dirty="0" smtClean="0"/>
              <a:t>Level4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5DD5A-14F5-4ECC-876B-6768CE37A50D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522B-5885-439A-9CC5-32F38D70CC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3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1">
              <a:lumMod val="75000"/>
            </a:schemeClr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1pPr>
    </p:titleStyle>
    <p:bodyStyle>
      <a:lvl1pPr marL="228600" marR="0" indent="-2448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Tx/>
        <a:buFont typeface="Arial" panose="020B0604020202020204" pitchFamily="34" charset="0"/>
        <a:buChar char="•"/>
        <a:tabLst/>
        <a:defRPr lang="zh-CN" altLang="en-US" sz="3600" kern="1200" dirty="0" smtClean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1pPr>
      <a:lvl2pPr marL="745200" marR="0" indent="-4572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>
            <a:lumMod val="75000"/>
          </a:schemeClr>
        </a:buClr>
        <a:buSzTx/>
        <a:buFont typeface="Arial" panose="020B0604020202020204" pitchFamily="34" charset="0"/>
        <a:buNone/>
        <a:tabLst/>
        <a:defRPr lang="zh-CN" altLang="en-US" sz="2800" kern="1200" dirty="0" smtClean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2pPr>
      <a:lvl3pPr marL="1219500" indent="-5715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lang="zh-CN" altLang="en-US" sz="2400" kern="1200" baseline="0" dirty="0" smtClean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3pPr>
      <a:lvl4pPr marL="1579500" indent="-5715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lang="zh-CN" altLang="en-US" sz="2400" kern="1200" baseline="0" dirty="0" smtClean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4pPr>
      <a:lvl5pPr marL="2057400" indent="-244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lang="en-US" altLang="en-US" sz="3600" kern="1200" dirty="0">
          <a:solidFill>
            <a:schemeClr val="tx1"/>
          </a:solidFill>
          <a:latin typeface="Arial Unicode MS" panose="020B0604020202020204" pitchFamily="34" charset="-122"/>
          <a:ea typeface="Arial Unicode MS" panose="020B0604020202020204" pitchFamily="34" charset="-122"/>
          <a:cs typeface="Arial Unicode MS" panose="020B0604020202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61811"/>
          </a:xfrm>
        </p:spPr>
        <p:txBody>
          <a:bodyPr>
            <a:noAutofit/>
          </a:bodyPr>
          <a:lstStyle/>
          <a:p>
            <a:r>
              <a:rPr lang="en-US" altLang="zh-CN" sz="4000" dirty="0" smtClean="0"/>
              <a:t>AI system: current situation and outlook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7056" y="3007710"/>
            <a:ext cx="9597887" cy="3055159"/>
          </a:xfrm>
        </p:spPr>
        <p:txBody>
          <a:bodyPr>
            <a:normAutofit/>
          </a:bodyPr>
          <a:lstStyle/>
          <a:p>
            <a:pPr algn="ctr"/>
            <a:r>
              <a:rPr lang="en-US" altLang="zh-CN" sz="2000" dirty="0" smtClean="0"/>
              <a:t> </a:t>
            </a:r>
          </a:p>
          <a:p>
            <a:pPr algn="ctr"/>
            <a:endParaRPr lang="en-US" altLang="zh-CN" sz="2000" dirty="0"/>
          </a:p>
          <a:p>
            <a:pPr algn="ctr"/>
            <a:endParaRPr lang="en-US" altLang="zh-CN" sz="2000" dirty="0" smtClean="0"/>
          </a:p>
          <a:p>
            <a:pPr algn="ctr"/>
            <a:r>
              <a:rPr lang="en-US" altLang="zh-CN" sz="2400" b="1" dirty="0" smtClean="0"/>
              <a:t>Presented by </a:t>
            </a:r>
            <a:r>
              <a:rPr lang="en-US" altLang="zh-CN" sz="2400" b="1" dirty="0" err="1" smtClean="0">
                <a:solidFill>
                  <a:schemeClr val="accent2">
                    <a:lumMod val="75000"/>
                  </a:schemeClr>
                </a:solidFill>
              </a:rPr>
              <a:t>Mingliang</a:t>
            </a:r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</a:rPr>
              <a:t> Zeng</a:t>
            </a:r>
            <a:r>
              <a:rPr lang="en-US" altLang="zh-CN" sz="2400" b="1" dirty="0" smtClean="0"/>
              <a:t>, USTC, ADSL</a:t>
            </a:r>
          </a:p>
          <a:p>
            <a:pPr algn="ctr"/>
            <a:r>
              <a:rPr lang="en-US" altLang="zh-CN" sz="2400" b="1" dirty="0" smtClean="0"/>
              <a:t>July 17</a:t>
            </a:r>
            <a:r>
              <a:rPr lang="en-US" altLang="zh-CN" sz="2400" b="1" baseline="30000" dirty="0" smtClean="0"/>
              <a:t>th</a:t>
            </a:r>
            <a:r>
              <a:rPr lang="en-US" altLang="zh-CN" sz="2400" b="1" dirty="0" smtClean="0"/>
              <a:t>, 2019</a:t>
            </a:r>
            <a:endParaRPr lang="en-US" altLang="zh-CN" sz="2400" b="1" dirty="0"/>
          </a:p>
          <a:p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CD9A69F-AF51-4187-AA26-82CD8814AF4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2DB3B-632B-40C8-9109-6B39C5639F25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83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ML framework works 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0494"/>
            <a:ext cx="4902033" cy="4367003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F115-A784-4DA0-9870-6CBE5218F59F}" type="datetime1">
              <a:rPr lang="zh-CN" altLang="en-US" smtClean="0"/>
              <a:t>2019/7/17</a:t>
            </a:fld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262416"/>
            <a:ext cx="379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TensorFlow</a:t>
            </a:r>
            <a:r>
              <a:rPr lang="en-US" sz="2400" dirty="0" smtClean="0"/>
              <a:t> as an example</a:t>
            </a:r>
            <a:endParaRPr lang="en-US" sz="2400" dirty="0"/>
          </a:p>
        </p:txBody>
      </p:sp>
      <p:sp>
        <p:nvSpPr>
          <p:cNvPr id="9" name="Right Brace 8"/>
          <p:cNvSpPr/>
          <p:nvPr/>
        </p:nvSpPr>
        <p:spPr>
          <a:xfrm>
            <a:off x="5801648" y="3596602"/>
            <a:ext cx="163774" cy="477393"/>
          </a:xfrm>
          <a:prstGeom prst="rightBrace">
            <a:avLst>
              <a:gd name="adj1" fmla="val 56207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883535" y="1970021"/>
            <a:ext cx="62779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Distributed Master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Prunes a specific subgraph from the </a:t>
            </a:r>
            <a:r>
              <a:rPr lang="en-US" sz="2400" dirty="0" smtClean="0"/>
              <a:t>graph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Partitions </a:t>
            </a:r>
            <a:r>
              <a:rPr lang="en-US" sz="2400" dirty="0"/>
              <a:t>the </a:t>
            </a:r>
            <a:r>
              <a:rPr lang="en-US" sz="2400" dirty="0" smtClean="0"/>
              <a:t>subgraph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Distributes the graph pieces to </a:t>
            </a:r>
            <a:r>
              <a:rPr lang="en-US" sz="2400" dirty="0" smtClean="0"/>
              <a:t>workers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Initiates graph piece execution by </a:t>
            </a:r>
            <a:r>
              <a:rPr lang="en-US" sz="2400" dirty="0" smtClean="0"/>
              <a:t>workers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Worker Services (one for each task)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Schedule the execution of graph operations using kernel </a:t>
            </a:r>
            <a:r>
              <a:rPr lang="en-US" sz="2400" dirty="0" smtClean="0"/>
              <a:t>implementations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Send and receive operation results to and from other worker </a:t>
            </a:r>
            <a:r>
              <a:rPr lang="en-US" sz="2400" dirty="0" smtClean="0"/>
              <a:t>services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759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ML framework works 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0494"/>
            <a:ext cx="4902033" cy="4367003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F115-A784-4DA0-9870-6CBE5218F59F}" type="datetime1">
              <a:rPr lang="zh-CN" altLang="en-US" smtClean="0"/>
              <a:t>2019/7/17</a:t>
            </a:fld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262416"/>
            <a:ext cx="379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TensorFlow</a:t>
            </a:r>
            <a:r>
              <a:rPr lang="en-US" sz="2400" dirty="0" smtClean="0"/>
              <a:t> as an example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0"/>
          <a:stretch/>
        </p:blipFill>
        <p:spPr>
          <a:xfrm>
            <a:off x="6639633" y="4308596"/>
            <a:ext cx="3652376" cy="22780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22" y="1115891"/>
            <a:ext cx="4402222" cy="3231036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 rot="18009927">
            <a:off x="5650512" y="1365777"/>
            <a:ext cx="1340022" cy="444824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942978" y="2658543"/>
            <a:ext cx="473728" cy="444824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95539" y="2186423"/>
            <a:ext cx="473728" cy="444824"/>
          </a:xfrm>
          <a:prstGeom prst="ellipse">
            <a:avLst/>
          </a:prstGeom>
          <a:noFill/>
          <a:ln w="12700"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6243822" y="1509750"/>
            <a:ext cx="827363" cy="1600474"/>
          </a:xfrm>
          <a:custGeom>
            <a:avLst/>
            <a:gdLst>
              <a:gd name="connsiteX0" fmla="*/ 429933 w 827363"/>
              <a:gd name="connsiteY0" fmla="*/ 66566 h 1600474"/>
              <a:gd name="connsiteX1" fmla="*/ 29 w 827363"/>
              <a:gd name="connsiteY1" fmla="*/ 851313 h 1600474"/>
              <a:gd name="connsiteX2" fmla="*/ 409462 w 827363"/>
              <a:gd name="connsiteY2" fmla="*/ 1526877 h 1600474"/>
              <a:gd name="connsiteX3" fmla="*/ 730184 w 827363"/>
              <a:gd name="connsiteY3" fmla="*/ 1554172 h 1600474"/>
              <a:gd name="connsiteX4" fmla="*/ 805247 w 827363"/>
              <a:gd name="connsiteY4" fmla="*/ 1274393 h 1600474"/>
              <a:gd name="connsiteX5" fmla="*/ 464053 w 827363"/>
              <a:gd name="connsiteY5" fmla="*/ 933199 h 1600474"/>
              <a:gd name="connsiteX6" fmla="*/ 764303 w 827363"/>
              <a:gd name="connsiteY6" fmla="*/ 400937 h 1600474"/>
              <a:gd name="connsiteX7" fmla="*/ 798423 w 827363"/>
              <a:gd name="connsiteY7" fmla="*/ 80214 h 1600474"/>
              <a:gd name="connsiteX8" fmla="*/ 429933 w 827363"/>
              <a:gd name="connsiteY8" fmla="*/ 66566 h 160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363" h="1600474">
                <a:moveTo>
                  <a:pt x="429933" y="66566"/>
                </a:moveTo>
                <a:cubicBezTo>
                  <a:pt x="296867" y="195083"/>
                  <a:pt x="3441" y="607928"/>
                  <a:pt x="29" y="851313"/>
                </a:cubicBezTo>
                <a:cubicBezTo>
                  <a:pt x="-3383" y="1094698"/>
                  <a:pt x="287769" y="1409734"/>
                  <a:pt x="409462" y="1526877"/>
                </a:cubicBezTo>
                <a:cubicBezTo>
                  <a:pt x="531155" y="1644020"/>
                  <a:pt x="664220" y="1596253"/>
                  <a:pt x="730184" y="1554172"/>
                </a:cubicBezTo>
                <a:cubicBezTo>
                  <a:pt x="796148" y="1512091"/>
                  <a:pt x="849602" y="1377889"/>
                  <a:pt x="805247" y="1274393"/>
                </a:cubicBezTo>
                <a:cubicBezTo>
                  <a:pt x="760892" y="1170898"/>
                  <a:pt x="470877" y="1078775"/>
                  <a:pt x="464053" y="933199"/>
                </a:cubicBezTo>
                <a:cubicBezTo>
                  <a:pt x="457229" y="787623"/>
                  <a:pt x="708575" y="543101"/>
                  <a:pt x="764303" y="400937"/>
                </a:cubicBezTo>
                <a:cubicBezTo>
                  <a:pt x="820031" y="258773"/>
                  <a:pt x="855289" y="134805"/>
                  <a:pt x="798423" y="80214"/>
                </a:cubicBezTo>
                <a:cubicBezTo>
                  <a:pt x="741557" y="25623"/>
                  <a:pt x="562999" y="-61951"/>
                  <a:pt x="429933" y="66566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801648" y="3596602"/>
            <a:ext cx="163774" cy="477393"/>
          </a:xfrm>
          <a:prstGeom prst="rightBrace">
            <a:avLst>
              <a:gd name="adj1" fmla="val 56207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ML framework works 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0494"/>
            <a:ext cx="4902033" cy="4367003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F115-A784-4DA0-9870-6CBE5218F59F}" type="datetime1">
              <a:rPr lang="zh-CN" altLang="en-US" smtClean="0"/>
              <a:t>2019/7/17</a:t>
            </a:fld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262416"/>
            <a:ext cx="379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TensorFlow</a:t>
            </a:r>
            <a:r>
              <a:rPr lang="en-US" sz="2400" dirty="0" smtClean="0"/>
              <a:t> as an example</a:t>
            </a:r>
            <a:endParaRPr lang="en-US" sz="2400" dirty="0"/>
          </a:p>
        </p:txBody>
      </p:sp>
      <p:sp>
        <p:nvSpPr>
          <p:cNvPr id="11" name="Right Brace 10"/>
          <p:cNvSpPr/>
          <p:nvPr/>
        </p:nvSpPr>
        <p:spPr>
          <a:xfrm>
            <a:off x="5794825" y="4176632"/>
            <a:ext cx="163774" cy="859392"/>
          </a:xfrm>
          <a:prstGeom prst="rightBrace">
            <a:avLst>
              <a:gd name="adj1" fmla="val 56207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1262416"/>
            <a:ext cx="57115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runtime contains over </a:t>
            </a:r>
            <a:r>
              <a:rPr lang="en-US" sz="2000" b="1" dirty="0"/>
              <a:t>200</a:t>
            </a:r>
            <a:r>
              <a:rPr lang="en-US" sz="2000" dirty="0"/>
              <a:t> standard operations including mathematical, array manipulation, control flow, and state management operations. Each of these operations can have </a:t>
            </a:r>
            <a:r>
              <a:rPr lang="en-US" sz="2000" dirty="0" smtClean="0"/>
              <a:t>kernel implementations </a:t>
            </a:r>
            <a:r>
              <a:rPr lang="en-US" sz="2000" dirty="0"/>
              <a:t>optimized for a variety of devices.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91242"/>
            <a:ext cx="1781018" cy="316625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49069" y="4790364"/>
            <a:ext cx="354841" cy="1978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403911" y="2898976"/>
            <a:ext cx="2074459" cy="1891389"/>
          </a:xfrm>
          <a:custGeom>
            <a:avLst/>
            <a:gdLst>
              <a:gd name="connsiteX0" fmla="*/ 0 w 2074459"/>
              <a:gd name="connsiteY0" fmla="*/ 1891389 h 1891389"/>
              <a:gd name="connsiteX1" fmla="*/ 648268 w 2074459"/>
              <a:gd name="connsiteY1" fmla="*/ 185418 h 1891389"/>
              <a:gd name="connsiteX2" fmla="*/ 1630907 w 2074459"/>
              <a:gd name="connsiteY2" fmla="*/ 62589 h 1891389"/>
              <a:gd name="connsiteX3" fmla="*/ 2074459 w 2074459"/>
              <a:gd name="connsiteY3" fmla="*/ 335544 h 189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459" h="1891389">
                <a:moveTo>
                  <a:pt x="0" y="1891389"/>
                </a:moveTo>
                <a:cubicBezTo>
                  <a:pt x="188225" y="1190803"/>
                  <a:pt x="376450" y="490218"/>
                  <a:pt x="648268" y="185418"/>
                </a:cubicBezTo>
                <a:cubicBezTo>
                  <a:pt x="920086" y="-119382"/>
                  <a:pt x="1393209" y="37568"/>
                  <a:pt x="1630907" y="62589"/>
                </a:cubicBezTo>
                <a:cubicBezTo>
                  <a:pt x="1868606" y="87610"/>
                  <a:pt x="1971532" y="211577"/>
                  <a:pt x="2074459" y="33554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96973" y="4704645"/>
            <a:ext cx="96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MatMul</a:t>
            </a:r>
            <a:endParaRPr lang="en-US" b="1" dirty="0"/>
          </a:p>
        </p:txBody>
      </p:sp>
      <p:cxnSp>
        <p:nvCxnSpPr>
          <p:cNvPr id="19" name="Straight Arrow Connector 18"/>
          <p:cNvCxnSpPr>
            <a:stCxn id="16" idx="3"/>
          </p:cNvCxnSpPr>
          <p:nvPr/>
        </p:nvCxnSpPr>
        <p:spPr>
          <a:xfrm>
            <a:off x="9478370" y="3234520"/>
            <a:ext cx="116006" cy="16377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529282" y="3491958"/>
            <a:ext cx="2014181" cy="46166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cuBLAS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529281" y="4126668"/>
            <a:ext cx="2014181" cy="46166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CUDA Driver 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529281" y="4761378"/>
            <a:ext cx="2014181" cy="46166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GPU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2173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ML framework works 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0494"/>
            <a:ext cx="4902033" cy="4367003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F115-A784-4DA0-9870-6CBE5218F59F}" type="datetime1">
              <a:rPr lang="zh-CN" altLang="en-US" smtClean="0"/>
              <a:t>2019/7/17</a:t>
            </a:fld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262416"/>
            <a:ext cx="379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TensorFlow</a:t>
            </a:r>
            <a:r>
              <a:rPr lang="en-US" sz="2400" dirty="0" smtClean="0"/>
              <a:t> as an example</a:t>
            </a:r>
            <a:endParaRPr lang="en-US" sz="2400" dirty="0"/>
          </a:p>
        </p:txBody>
      </p:sp>
      <p:sp>
        <p:nvSpPr>
          <p:cNvPr id="11" name="Right Brace 10"/>
          <p:cNvSpPr/>
          <p:nvPr/>
        </p:nvSpPr>
        <p:spPr>
          <a:xfrm>
            <a:off x="5801649" y="5152447"/>
            <a:ext cx="163774" cy="941278"/>
          </a:xfrm>
          <a:prstGeom prst="rightBrace">
            <a:avLst>
              <a:gd name="adj1" fmla="val 56207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4" y="1890494"/>
            <a:ext cx="4517589" cy="43670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67552" y="2676088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 Introduction</a:t>
            </a:r>
          </a:p>
          <a:p>
            <a:r>
              <a:rPr lang="en-US" dirty="0" smtClean="0"/>
              <a:t>AI system: current situation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AI system: outlook</a:t>
            </a:r>
          </a:p>
          <a:p>
            <a:r>
              <a:rPr lang="en-US" dirty="0" smtClean="0"/>
              <a:t>AI system: an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ML systems </a:t>
            </a:r>
            <a:r>
              <a:rPr lang="en-US" dirty="0"/>
              <a:t>are </a:t>
            </a:r>
            <a:r>
              <a:rPr lang="en-US" dirty="0" smtClean="0"/>
              <a:t>stuck </a:t>
            </a:r>
            <a:r>
              <a:rPr lang="en-US" dirty="0"/>
              <a:t>in a r</a:t>
            </a:r>
            <a:r>
              <a:rPr lang="en-US" dirty="0" smtClean="0"/>
              <a:t>ut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4872" y="1153236"/>
            <a:ext cx="570168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1998: </a:t>
            </a:r>
            <a:r>
              <a:rPr lang="en-US" sz="5400" dirty="0" err="1" smtClean="0">
                <a:solidFill>
                  <a:schemeClr val="bg1">
                    <a:lumMod val="50000"/>
                  </a:schemeClr>
                </a:solidFill>
              </a:rPr>
              <a:t>LeNet</a:t>
            </a:r>
            <a:endParaRPr lang="en-US" sz="5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2012: </a:t>
            </a:r>
            <a:r>
              <a:rPr lang="en-US" sz="5400" dirty="0" err="1" smtClean="0">
                <a:solidFill>
                  <a:schemeClr val="bg1">
                    <a:lumMod val="50000"/>
                  </a:schemeClr>
                </a:solidFill>
              </a:rPr>
              <a:t>AlexNet</a:t>
            </a:r>
            <a:endParaRPr lang="en-US" sz="5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2014: </a:t>
            </a:r>
            <a:r>
              <a:rPr lang="en-US" sz="5400" dirty="0" err="1" smtClean="0">
                <a:solidFill>
                  <a:schemeClr val="bg1">
                    <a:lumMod val="50000"/>
                  </a:schemeClr>
                </a:solidFill>
              </a:rPr>
              <a:t>GoogLeNet</a:t>
            </a: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2015: </a:t>
            </a:r>
            <a:r>
              <a:rPr lang="en-US" sz="5400" dirty="0" err="1" smtClean="0">
                <a:solidFill>
                  <a:schemeClr val="bg1">
                    <a:lumMod val="50000"/>
                  </a:schemeClr>
                </a:solidFill>
              </a:rPr>
              <a:t>ResNet</a:t>
            </a:r>
            <a:endParaRPr lang="en-US" sz="5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2016: </a:t>
            </a:r>
            <a:r>
              <a:rPr lang="en-US" sz="5400" dirty="0" err="1" smtClean="0">
                <a:solidFill>
                  <a:schemeClr val="bg1">
                    <a:lumMod val="50000"/>
                  </a:schemeClr>
                </a:solidFill>
              </a:rPr>
              <a:t>ResNeXt</a:t>
            </a:r>
            <a:endParaRPr lang="en-US" sz="5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2016: </a:t>
            </a:r>
            <a:r>
              <a:rPr lang="en-US" sz="5400" dirty="0" err="1" smtClean="0">
                <a:solidFill>
                  <a:schemeClr val="bg1">
                    <a:lumMod val="50000"/>
                  </a:schemeClr>
                </a:solidFill>
              </a:rPr>
              <a:t>DenseNet</a:t>
            </a:r>
            <a:endParaRPr lang="en-US" sz="5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30" y="1153237"/>
            <a:ext cx="2808407" cy="8580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30" y="2073652"/>
            <a:ext cx="1976021" cy="5625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30" y="2839682"/>
            <a:ext cx="2212808" cy="9373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30" y="3786559"/>
            <a:ext cx="2094513" cy="8189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30" y="4614990"/>
            <a:ext cx="2701119" cy="934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61" y="5377270"/>
            <a:ext cx="1582572" cy="1151701"/>
          </a:xfrm>
          <a:prstGeom prst="rect">
            <a:avLst/>
          </a:prstGeom>
        </p:spPr>
      </p:pic>
      <p:sp>
        <p:nvSpPr>
          <p:cNvPr id="20" name="Right Brace 19"/>
          <p:cNvSpPr/>
          <p:nvPr/>
        </p:nvSpPr>
        <p:spPr>
          <a:xfrm>
            <a:off x="9424497" y="1153236"/>
            <a:ext cx="423080" cy="1433015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041428" y="1408078"/>
            <a:ext cx="1982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Classical convolutional networks</a:t>
            </a:r>
            <a:endParaRPr lang="en-US" sz="2400" dirty="0"/>
          </a:p>
        </p:txBody>
      </p:sp>
      <p:sp>
        <p:nvSpPr>
          <p:cNvPr id="22" name="Right Brace 21"/>
          <p:cNvSpPr/>
          <p:nvPr/>
        </p:nvSpPr>
        <p:spPr>
          <a:xfrm>
            <a:off x="9424497" y="2707681"/>
            <a:ext cx="423080" cy="364866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959033" y="4070351"/>
            <a:ext cx="206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Modern convolutional networks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9959033" y="2836124"/>
            <a:ext cx="1736619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cuDNN</a:t>
            </a:r>
            <a:r>
              <a:rPr lang="en-US" sz="2400" dirty="0" smtClean="0">
                <a:solidFill>
                  <a:srgbClr val="C00000"/>
                </a:solidFill>
              </a:rPr>
              <a:t> 1.0 released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ML systems </a:t>
            </a:r>
            <a:r>
              <a:rPr lang="en-US" dirty="0"/>
              <a:t>are </a:t>
            </a:r>
            <a:r>
              <a:rPr lang="en-US" altLang="zh-CN" dirty="0" smtClean="0"/>
              <a:t>s</a:t>
            </a:r>
            <a:r>
              <a:rPr lang="en-US" dirty="0" smtClean="0"/>
              <a:t>tuck </a:t>
            </a:r>
            <a:r>
              <a:rPr lang="en-US" dirty="0"/>
              <a:t>in a r</a:t>
            </a:r>
            <a:r>
              <a:rPr lang="en-US" dirty="0" smtClean="0"/>
              <a:t>ut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4872" y="1153236"/>
            <a:ext cx="4521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Is convolution the chosen one?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72" y="1703331"/>
            <a:ext cx="10058400" cy="293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401" y="3792651"/>
            <a:ext cx="5499159" cy="16277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2543" y="5275556"/>
            <a:ext cx="2273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Capsule network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9928" y="3803880"/>
            <a:ext cx="5396473" cy="1938992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Although convolutional Capsule model requires around 4 times fewer </a:t>
            </a:r>
            <a:r>
              <a:rPr lang="en-US" sz="2000" dirty="0" smtClean="0"/>
              <a:t>FLOPS </a:t>
            </a:r>
            <a:r>
              <a:rPr lang="en-US" sz="2000" dirty="0"/>
              <a:t>with 16 times fewer training parameters than </a:t>
            </a:r>
            <a:r>
              <a:rPr lang="en-US" sz="2000" dirty="0" smtClean="0"/>
              <a:t>CNN, </a:t>
            </a:r>
            <a:r>
              <a:rPr lang="en-US" sz="2000" dirty="0"/>
              <a:t>implementations in both </a:t>
            </a:r>
            <a:r>
              <a:rPr lang="en-US" sz="2000" dirty="0" err="1"/>
              <a:t>TensorFlow</a:t>
            </a:r>
            <a:r>
              <a:rPr lang="en-US" sz="2000" dirty="0"/>
              <a:t> and </a:t>
            </a:r>
            <a:r>
              <a:rPr lang="en-US" sz="2000" dirty="0" err="1"/>
              <a:t>PyTorch</a:t>
            </a:r>
            <a:r>
              <a:rPr lang="en-US" sz="2000" dirty="0"/>
              <a:t> were much slower and ran out of memory with much smaller models. </a:t>
            </a:r>
            <a:r>
              <a:rPr lang="en-US" sz="2000" dirty="0" smtClean="0">
                <a:solidFill>
                  <a:srgbClr val="C00000"/>
                </a:solidFill>
              </a:rPr>
              <a:t>Why ???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Compiling </a:t>
            </a:r>
            <a:r>
              <a:rPr lang="en-US" dirty="0"/>
              <a:t>kernels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12220"/>
            <a:ext cx="3228975" cy="2876550"/>
          </a:xfrm>
        </p:spPr>
      </p:pic>
      <p:sp>
        <p:nvSpPr>
          <p:cNvPr id="11" name="Rectangle 10"/>
          <p:cNvSpPr/>
          <p:nvPr/>
        </p:nvSpPr>
        <p:spPr>
          <a:xfrm>
            <a:off x="607326" y="4899548"/>
            <a:ext cx="3691720" cy="6209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4872" y="1153236"/>
            <a:ext cx="10176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New </a:t>
            </a:r>
            <a:r>
              <a:rPr lang="en-US" sz="2400" dirty="0"/>
              <a:t>ideas often require new </a:t>
            </a:r>
            <a:r>
              <a:rPr lang="en-US" sz="2400" dirty="0" smtClean="0"/>
              <a:t>primitives.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resulting code of Conv2D is little more than 7 nested loops around a multiply-accumulate operation, but array layout</a:t>
            </a:r>
            <a:r>
              <a:rPr lang="en-US" sz="2400" dirty="0"/>
              <a:t>, </a:t>
            </a:r>
            <a:r>
              <a:rPr lang="en-US" sz="2400" dirty="0" smtClean="0"/>
              <a:t>vectorization, parallelization </a:t>
            </a:r>
            <a:r>
              <a:rPr lang="en-US" sz="2400" dirty="0"/>
              <a:t>and caching are extremely important </a:t>
            </a:r>
            <a:r>
              <a:rPr lang="en-US" sz="2400" dirty="0" smtClean="0"/>
              <a:t>for performance.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It is hard for researchers to write a highly optimized custom library.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80666" y="4971200"/>
            <a:ext cx="771099" cy="259307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43457" y="4916185"/>
            <a:ext cx="1100302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+ Capsule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17" y="5180485"/>
            <a:ext cx="4637460" cy="5805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17" y="3797158"/>
            <a:ext cx="4799812" cy="6807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14117" y="3425860"/>
            <a:ext cx="229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Formula of Conv2D :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14117" y="4811153"/>
            <a:ext cx="229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Formula of Capsule :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124851" y="4475686"/>
            <a:ext cx="2087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Scalar multiplication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995200" y="5761011"/>
            <a:ext cx="2217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Matrix multiplication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2" idx="0"/>
          </p:cNvCxnSpPr>
          <p:nvPr/>
        </p:nvCxnSpPr>
        <p:spPr>
          <a:xfrm flipV="1">
            <a:off x="9168791" y="4224579"/>
            <a:ext cx="0" cy="251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0"/>
          </p:cNvCxnSpPr>
          <p:nvPr/>
        </p:nvCxnSpPr>
        <p:spPr>
          <a:xfrm flipV="1">
            <a:off x="9103965" y="5509905"/>
            <a:ext cx="0" cy="251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106840" y="1603612"/>
            <a:ext cx="1045190" cy="303847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559139" y="3481488"/>
            <a:ext cx="742413" cy="25800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565963" y="4869012"/>
            <a:ext cx="751509" cy="25800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10212730" y="3672754"/>
            <a:ext cx="388961" cy="388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601691" y="3316406"/>
            <a:ext cx="845103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cuDNN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10219292" y="4984254"/>
            <a:ext cx="388961" cy="388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0608253" y="4627906"/>
            <a:ext cx="824265" cy="369332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   ???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Compiling </a:t>
            </a:r>
            <a:r>
              <a:rPr lang="en-US" dirty="0"/>
              <a:t>kernels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2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12220"/>
            <a:ext cx="3228975" cy="2876550"/>
          </a:xfrm>
        </p:spPr>
      </p:pic>
      <p:sp>
        <p:nvSpPr>
          <p:cNvPr id="11" name="Rectangle 10"/>
          <p:cNvSpPr/>
          <p:nvPr/>
        </p:nvSpPr>
        <p:spPr>
          <a:xfrm>
            <a:off x="607326" y="4899548"/>
            <a:ext cx="3691720" cy="6209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4872" y="1153236"/>
            <a:ext cx="10176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Solution: a DSL that can describe such tensor operations and a compiler that can compile tensor operations to highly optimized code.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Some attempts: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TC</a:t>
            </a:r>
            <a:endParaRPr lang="en-US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TVM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PlaidML</a:t>
            </a:r>
            <a:endParaRPr lang="en-US" sz="24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08" y="3393535"/>
            <a:ext cx="3502469" cy="3054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" b="1668"/>
          <a:stretch/>
        </p:blipFill>
        <p:spPr>
          <a:xfrm>
            <a:off x="7927873" y="3388953"/>
            <a:ext cx="3570366" cy="3066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" b="4321"/>
          <a:stretch/>
        </p:blipFill>
        <p:spPr>
          <a:xfrm>
            <a:off x="5939632" y="2016091"/>
            <a:ext cx="4527478" cy="1260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2292927" y="2466109"/>
            <a:ext cx="36091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98501" y="2431466"/>
            <a:ext cx="1873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uses tools from </a:t>
            </a:r>
            <a:r>
              <a:rPr lang="en-US" sz="1400" b="1" dirty="0"/>
              <a:t>Halide</a:t>
            </a:r>
            <a:r>
              <a:rPr lang="en-US" sz="1400" dirty="0"/>
              <a:t> whenever possible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61971" y="6104104"/>
            <a:ext cx="1557286" cy="369332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GPU: GTX1080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3657653" y="4990541"/>
            <a:ext cx="771099" cy="259307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584553" y="4926150"/>
            <a:ext cx="1100302" cy="369332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Capsule</a:t>
            </a:r>
          </a:p>
        </p:txBody>
      </p:sp>
    </p:spTree>
    <p:extLst>
      <p:ext uri="{BB962C8B-B14F-4D97-AF65-F5344CB8AC3E}">
        <p14:creationId xmlns:p14="http://schemas.microsoft.com/office/powerpoint/2010/main" val="13427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Compiling programs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2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12220"/>
            <a:ext cx="3228975" cy="2876550"/>
          </a:xfrm>
        </p:spPr>
      </p:pic>
      <p:sp>
        <p:nvSpPr>
          <p:cNvPr id="11" name="Rectangle 10"/>
          <p:cNvSpPr/>
          <p:nvPr/>
        </p:nvSpPr>
        <p:spPr>
          <a:xfrm>
            <a:off x="606827" y="4540009"/>
            <a:ext cx="3691720" cy="359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4872" y="1153236"/>
            <a:ext cx="10176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Existing problems: In Capsule network case, no framework </a:t>
            </a:r>
            <a:r>
              <a:rPr lang="en-US" sz="2400" dirty="0"/>
              <a:t>is able to fuse </a:t>
            </a:r>
            <a:r>
              <a:rPr lang="en-US" sz="2400" dirty="0" smtClean="0"/>
              <a:t>the final </a:t>
            </a:r>
            <a:r>
              <a:rPr lang="en-US" sz="2400" dirty="0"/>
              <a:t>reduction into the batch matrix multiplication (a </a:t>
            </a:r>
            <a:r>
              <a:rPr lang="en-US" sz="2400" dirty="0" err="1"/>
              <a:t>preoptimized</a:t>
            </a:r>
            <a:r>
              <a:rPr lang="en-US" sz="2400" dirty="0"/>
              <a:t> </a:t>
            </a:r>
            <a:r>
              <a:rPr lang="en-US" sz="2400" dirty="0" smtClean="0"/>
              <a:t>kernel). The APIs force us to copy, rearrange and materialize to memory </a:t>
            </a:r>
            <a:r>
              <a:rPr lang="en-US" sz="2400" b="1" dirty="0" smtClean="0"/>
              <a:t>two orders of magnitude </a:t>
            </a:r>
            <a:r>
              <a:rPr lang="en-US" sz="2400" dirty="0" smtClean="0"/>
              <a:t>more data than strictly necessary.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Solution: extend optimization scope to computational graph.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1913" y="4916185"/>
            <a:ext cx="1100302" cy="64633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+   Fused</a:t>
            </a:r>
          </a:p>
          <a:p>
            <a:r>
              <a:rPr lang="en-US" dirty="0"/>
              <a:t> </a:t>
            </a:r>
            <a:r>
              <a:rPr lang="en-US" dirty="0" smtClean="0"/>
              <a:t>    kernel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312689" y="4971199"/>
            <a:ext cx="727532" cy="522025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stCxn id="11" idx="3"/>
            <a:endCxn id="17" idx="0"/>
          </p:cNvCxnSpPr>
          <p:nvPr/>
        </p:nvCxnSpPr>
        <p:spPr>
          <a:xfrm>
            <a:off x="4298547" y="4719778"/>
            <a:ext cx="377908" cy="251421"/>
          </a:xfrm>
          <a:prstGeom prst="bentConnector2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47180" y="3800959"/>
            <a:ext cx="593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JIT or AOT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15" y="3537304"/>
            <a:ext cx="6883251" cy="275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AI Introduction</a:t>
            </a:r>
          </a:p>
          <a:p>
            <a:r>
              <a:rPr lang="en-US" dirty="0" smtClean="0"/>
              <a:t>AI system: current situation</a:t>
            </a:r>
          </a:p>
          <a:p>
            <a:r>
              <a:rPr lang="en-US" dirty="0" smtClean="0"/>
              <a:t>AI system: outlook</a:t>
            </a:r>
          </a:p>
          <a:p>
            <a:r>
              <a:rPr lang="en-US" dirty="0" smtClean="0"/>
              <a:t>AI system: an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Compiling programs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2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12220"/>
            <a:ext cx="3228975" cy="2876550"/>
          </a:xfrm>
        </p:spPr>
      </p:pic>
      <p:sp>
        <p:nvSpPr>
          <p:cNvPr id="11" name="Rectangle 10"/>
          <p:cNvSpPr/>
          <p:nvPr/>
        </p:nvSpPr>
        <p:spPr>
          <a:xfrm>
            <a:off x="606827" y="4540009"/>
            <a:ext cx="3691720" cy="359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8200" y="1105999"/>
            <a:ext cx="114709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Some attempts: </a:t>
            </a:r>
            <a:r>
              <a:rPr lang="en-US" sz="2200" dirty="0" err="1" smtClean="0"/>
              <a:t>TensorFlow</a:t>
            </a:r>
            <a:r>
              <a:rPr lang="en-US" sz="2200" dirty="0" smtClean="0"/>
              <a:t> XLA, TVM.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 smtClean="0"/>
              <a:t>Compiling procedure: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200" b="1" dirty="0" smtClean="0"/>
              <a:t>Computational graph optimization</a:t>
            </a:r>
            <a:r>
              <a:rPr lang="en-US" altLang="zh-CN" sz="2200" dirty="0" smtClean="0"/>
              <a:t>: constant folding, CSE.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200" b="1" dirty="0" smtClean="0"/>
              <a:t>Kernel fusion</a:t>
            </a:r>
            <a:r>
              <a:rPr lang="en-US" altLang="zh-CN" sz="2200" dirty="0" smtClean="0"/>
              <a:t>: find subgraph of computational graph that can be fused.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200" b="1" dirty="0" smtClean="0"/>
              <a:t>Code generation</a:t>
            </a:r>
            <a:r>
              <a:rPr lang="en-US" altLang="zh-CN" sz="2200" dirty="0" smtClean="0"/>
              <a:t>: compile new kernel to machine code or IR.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200" b="1" dirty="0" smtClean="0"/>
              <a:t>Graph rewrite</a:t>
            </a:r>
            <a:r>
              <a:rPr lang="en-US" altLang="zh-CN" sz="2200" dirty="0" smtClean="0"/>
              <a:t>: substitute subgraph with by operator.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1913" y="4916185"/>
            <a:ext cx="1100302" cy="64633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+   Fused</a:t>
            </a:r>
          </a:p>
          <a:p>
            <a:r>
              <a:rPr lang="en-US" dirty="0"/>
              <a:t> </a:t>
            </a:r>
            <a:r>
              <a:rPr lang="en-US" dirty="0" smtClean="0"/>
              <a:t>    kernel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312689" y="4971199"/>
            <a:ext cx="727532" cy="522025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stCxn id="11" idx="3"/>
            <a:endCxn id="17" idx="0"/>
          </p:cNvCxnSpPr>
          <p:nvPr/>
        </p:nvCxnSpPr>
        <p:spPr>
          <a:xfrm>
            <a:off x="4298547" y="4719778"/>
            <a:ext cx="377908" cy="251421"/>
          </a:xfrm>
          <a:prstGeom prst="bentConnector2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47180" y="3800959"/>
            <a:ext cx="593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JIT or AOT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32215" y="3348847"/>
            <a:ext cx="6767075" cy="21236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Challenges (optimizations no attempted by XLA and TVM):a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Layout choosing</a:t>
            </a:r>
            <a:r>
              <a:rPr lang="en-US" sz="2200" dirty="0" smtClean="0"/>
              <a:t>: choose </a:t>
            </a:r>
            <a:r>
              <a:rPr lang="en-US" sz="2200" dirty="0"/>
              <a:t>to use </a:t>
            </a:r>
            <a:r>
              <a:rPr lang="en-US" sz="2200" dirty="0" smtClean="0"/>
              <a:t>a “compromise” layout.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Distributed execution</a:t>
            </a:r>
            <a:r>
              <a:rPr lang="en-US" sz="2200" dirty="0"/>
              <a:t>: </a:t>
            </a:r>
            <a:r>
              <a:rPr lang="en-US" sz="2200" dirty="0" smtClean="0"/>
              <a:t>distribute computations </a:t>
            </a:r>
            <a:r>
              <a:rPr lang="en-US" sz="2200" dirty="0"/>
              <a:t>over multiple accelerators. </a:t>
            </a:r>
            <a:endParaRPr lang="en-US" sz="22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86" y="5575503"/>
            <a:ext cx="501435" cy="9103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821" y="5575502"/>
            <a:ext cx="501435" cy="910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256" y="5575503"/>
            <a:ext cx="501435" cy="91039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691" y="5575502"/>
            <a:ext cx="501435" cy="91039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905442" y="5569778"/>
            <a:ext cx="2005740" cy="910397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820" y="5507263"/>
            <a:ext cx="1193964" cy="1035429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8" idx="3"/>
            <a:endCxn id="9" idx="1"/>
          </p:cNvCxnSpPr>
          <p:nvPr/>
        </p:nvCxnSpPr>
        <p:spPr>
          <a:xfrm>
            <a:off x="8911182" y="6024977"/>
            <a:ext cx="689638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648309" y="5701810"/>
            <a:ext cx="1180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processing nodes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85150" y="5615582"/>
            <a:ext cx="1551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 batch of computational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 of backend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0558" y="5000080"/>
            <a:ext cx="2743200" cy="365125"/>
          </a:xfrm>
        </p:spPr>
        <p:txBody>
          <a:bodyPr/>
          <a:lstStyle/>
          <a:p>
            <a:fld id="{AEDD0177-9386-4D55-B84E-68959E8AFB94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2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58" y="2055950"/>
            <a:ext cx="3228975" cy="2876550"/>
          </a:xfrm>
        </p:spPr>
      </p:pic>
      <p:sp>
        <p:nvSpPr>
          <p:cNvPr id="11" name="Rectangle 10"/>
          <p:cNvSpPr/>
          <p:nvPr/>
        </p:nvSpPr>
        <p:spPr>
          <a:xfrm>
            <a:off x="709185" y="3088201"/>
            <a:ext cx="3691720" cy="1903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20988" y="1500659"/>
            <a:ext cx="70638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Manually </a:t>
            </a:r>
            <a:r>
              <a:rPr lang="en-US" sz="2800" dirty="0"/>
              <a:t>tuning is </a:t>
            </a:r>
            <a:r>
              <a:rPr lang="en-US" sz="2800" dirty="0" smtClean="0"/>
              <a:t>unrealistic, therefore auto tuning is important.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It </a:t>
            </a:r>
            <a:r>
              <a:rPr lang="en-US" sz="2800" dirty="0"/>
              <a:t>is already hard to compile a single kernel in isolation. Optimizing an entire computation picking layouts and materialization points, and potentially distribution strategies, makes the search space much larger. </a:t>
            </a: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Current </a:t>
            </a:r>
            <a:r>
              <a:rPr lang="en-US" sz="2800" dirty="0"/>
              <a:t>approaches are preliminary and typically focus on optimizing only one aspect of a program at a time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75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Improving frontend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2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12220"/>
            <a:ext cx="3228975" cy="2876550"/>
          </a:xfrm>
        </p:spPr>
      </p:pic>
      <p:sp>
        <p:nvSpPr>
          <p:cNvPr id="11" name="Rectangle 10"/>
          <p:cNvSpPr/>
          <p:nvPr/>
        </p:nvSpPr>
        <p:spPr>
          <a:xfrm>
            <a:off x="580032" y="3344640"/>
            <a:ext cx="3691720" cy="7496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34872" y="1153236"/>
            <a:ext cx="10418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Disadvantages of current ML systems: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Opaque </a:t>
            </a:r>
            <a:r>
              <a:rPr lang="en-US" sz="3200" dirty="0"/>
              <a:t>operators hurt </a:t>
            </a:r>
            <a:r>
              <a:rPr lang="en-US" sz="3200" dirty="0" smtClean="0"/>
              <a:t>extensibility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Opaque </a:t>
            </a:r>
            <a:r>
              <a:rPr lang="en-US" sz="3200" dirty="0"/>
              <a:t>operators hurt </a:t>
            </a:r>
            <a:r>
              <a:rPr lang="en-US" sz="3200" dirty="0" smtClean="0"/>
              <a:t>modularity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Ordered </a:t>
            </a:r>
            <a:r>
              <a:rPr lang="en-US" sz="3200" dirty="0"/>
              <a:t>dimensions considered </a:t>
            </a:r>
            <a:r>
              <a:rPr lang="en-US" sz="3200" dirty="0" smtClean="0"/>
              <a:t>harmful</a:t>
            </a:r>
          </a:p>
          <a:p>
            <a:endParaRPr lang="en-US" sz="32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026693" y="4162567"/>
            <a:ext cx="900752" cy="1978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026693" y="4161911"/>
            <a:ext cx="900752" cy="19854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45024" y="3398572"/>
            <a:ext cx="3228975" cy="675287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Julia client &amp; libraries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05235" y="3344920"/>
            <a:ext cx="69535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Attempts: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Julia: Sophisticated type system targeting numerical computation.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APL: Polymorphic </a:t>
            </a:r>
            <a:r>
              <a:rPr lang="en-US" sz="3200" dirty="0"/>
              <a:t>over the rank (number of dimensions) of their </a:t>
            </a:r>
            <a:r>
              <a:rPr lang="en-US" sz="3200" dirty="0" smtClean="0"/>
              <a:t>arguments.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206912" y="1379798"/>
                <a:ext cx="1621085" cy="703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912" y="1379798"/>
                <a:ext cx="1621085" cy="7031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9021168" y="1267952"/>
            <a:ext cx="1992574" cy="92683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448932" y="2728578"/>
                <a:ext cx="1137043" cy="708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932" y="2728578"/>
                <a:ext cx="1137043" cy="708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le 21"/>
          <p:cNvSpPr/>
          <p:nvPr/>
        </p:nvSpPr>
        <p:spPr>
          <a:xfrm>
            <a:off x="9021168" y="2616731"/>
            <a:ext cx="1992574" cy="92683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0" idx="2"/>
            <a:endCxn id="22" idx="0"/>
          </p:cNvCxnSpPr>
          <p:nvPr/>
        </p:nvCxnSpPr>
        <p:spPr>
          <a:xfrm>
            <a:off x="10017455" y="2194786"/>
            <a:ext cx="0" cy="42194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127594" y="4933665"/>
            <a:ext cx="1051735" cy="567903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Julia runtime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78624" y="475408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+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 Introduction</a:t>
            </a:r>
          </a:p>
          <a:p>
            <a:r>
              <a:rPr lang="en-US" dirty="0" smtClean="0"/>
              <a:t>AI system: current situation</a:t>
            </a:r>
          </a:p>
          <a:p>
            <a:r>
              <a:rPr lang="en-US" dirty="0" smtClean="0"/>
              <a:t>AI system: outlook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AI system: an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Tofu: an AI system example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Program compiling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Operator level parallelism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Supports very large models</a:t>
            </a:r>
          </a:p>
          <a:p>
            <a:pPr marL="441000" lvl="1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Distributes </a:t>
            </a:r>
            <a:r>
              <a:rPr lang="en-US" sz="2800" dirty="0"/>
              <a:t>computations over multiple </a:t>
            </a:r>
            <a:r>
              <a:rPr lang="en-US" sz="2800" dirty="0" smtClean="0"/>
              <a:t>accelerators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Uses a domain specific language TDL inspired by Halide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Partitioning is totally transparent to users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Targets reducing communication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Different aspects of partitioning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Parallelism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Computational Graph Parallelism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Operator Parallelism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635" y="2471510"/>
            <a:ext cx="3641401" cy="1918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53515"/>
          <a:stretch/>
        </p:blipFill>
        <p:spPr>
          <a:xfrm>
            <a:off x="5699428" y="1251885"/>
            <a:ext cx="2235488" cy="12115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53292"/>
          <a:stretch/>
        </p:blipFill>
        <p:spPr>
          <a:xfrm>
            <a:off x="7934916" y="1246074"/>
            <a:ext cx="2235488" cy="12173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566527" y="5068324"/>
            <a:ext cx="1239220" cy="37531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05747" y="5068324"/>
            <a:ext cx="1239220" cy="37531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7565129" y="4048459"/>
            <a:ext cx="303744" cy="101627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69171" y="4048459"/>
            <a:ext cx="1375796" cy="1016276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461009" y="1246074"/>
            <a:ext cx="0" cy="2930141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531908" y="1246074"/>
            <a:ext cx="82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Coarse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525111" y="3719920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873989" y="3892095"/>
            <a:ext cx="823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operator</a:t>
            </a:r>
            <a:endParaRPr lang="en-US" sz="1400" dirty="0"/>
          </a:p>
        </p:txBody>
      </p:sp>
      <p:sp>
        <p:nvSpPr>
          <p:cNvPr id="36" name="Left Brace 35"/>
          <p:cNvSpPr/>
          <p:nvPr/>
        </p:nvSpPr>
        <p:spPr>
          <a:xfrm>
            <a:off x="695467" y="2795039"/>
            <a:ext cx="285466" cy="2506838"/>
          </a:xfrm>
          <a:prstGeom prst="leftBrace">
            <a:avLst>
              <a:gd name="adj1" fmla="val 84827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-1039076" y="3489088"/>
            <a:ext cx="294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Parallelism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7567925" y="5447227"/>
            <a:ext cx="1239220" cy="37531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807145" y="5447227"/>
            <a:ext cx="1236424" cy="37531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7429951" y="3432496"/>
            <a:ext cx="438922" cy="61596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8221212" y="3432496"/>
            <a:ext cx="447959" cy="61596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056" y="3770287"/>
            <a:ext cx="2412744" cy="258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04" b="1027"/>
          <a:stretch/>
        </p:blipFill>
        <p:spPr>
          <a:xfrm>
            <a:off x="3343702" y="1251885"/>
            <a:ext cx="7806520" cy="5063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</a:t>
            </a:r>
            <a:r>
              <a:rPr lang="en-US" sz="3600" dirty="0" smtClean="0"/>
              <a:t>artition-n-reduce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Partitioning conv1d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982034" y="1282888"/>
            <a:ext cx="1323833" cy="409433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" y="1969783"/>
            <a:ext cx="4421873" cy="14439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8379725" y="2361063"/>
            <a:ext cx="1091821" cy="75062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25134" y="3070967"/>
            <a:ext cx="1146412" cy="1226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55642" y="4360460"/>
            <a:ext cx="40260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764738" y="5290783"/>
            <a:ext cx="40260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41697" y="5598139"/>
            <a:ext cx="218149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What about (a)+(b) ?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678408" y="1452113"/>
            <a:ext cx="2334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</a:t>
            </a:r>
            <a:r>
              <a:rPr lang="en-US" dirty="0"/>
              <a:t>reduction </a:t>
            </a:r>
            <a:r>
              <a:rPr lang="en-US" dirty="0" smtClean="0"/>
              <a:t>step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678407" y="3651308"/>
            <a:ext cx="2013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</a:t>
            </a:r>
            <a:r>
              <a:rPr lang="en-US" dirty="0"/>
              <a:t>reduction step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2716" r="1984" b="4231"/>
          <a:stretch/>
        </p:blipFill>
        <p:spPr>
          <a:xfrm>
            <a:off x="184246" y="3671385"/>
            <a:ext cx="4296398" cy="149076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77422" y="1677584"/>
            <a:ext cx="914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Python: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38869" y="335970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TDL: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Partitioning dataflow graph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 smtClean="0"/>
              <a:t> Ideal optimization goal: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End-to-end execution time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 smtClean="0"/>
              <a:t> Execution time</a:t>
            </a:r>
          </a:p>
          <a:p>
            <a:pPr marL="1008000" lvl="3" indent="0">
              <a:buNone/>
            </a:pPr>
            <a:r>
              <a:rPr lang="en-US" sz="2000" dirty="0" smtClean="0"/>
              <a:t>(have similar execution time)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Communication cost</a:t>
            </a:r>
          </a:p>
          <a:p>
            <a:pPr marL="1008000" lvl="3" indent="0">
              <a:buNone/>
            </a:pPr>
            <a:r>
              <a:rPr lang="en-US" sz="2000" dirty="0" smtClean="0"/>
              <a:t>(important optimization goal)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Per-worker memory consumption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 smtClean="0"/>
              <a:t>For </a:t>
            </a:r>
            <a:r>
              <a:rPr lang="en-US" sz="2400" dirty="0"/>
              <a:t>storing a worker’s share </a:t>
            </a:r>
            <a:r>
              <a:rPr lang="en-US" sz="2400" dirty="0" smtClean="0"/>
              <a:t>of tensor data</a:t>
            </a:r>
          </a:p>
          <a:p>
            <a:pPr marL="1008000" lvl="3" indent="0">
              <a:buNone/>
            </a:pPr>
            <a:r>
              <a:rPr lang="en-US" sz="2000" dirty="0" smtClean="0"/>
              <a:t>(same for every partition plan)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altLang="zh-CN" sz="2400" dirty="0" smtClean="0"/>
              <a:t>F</a:t>
            </a:r>
            <a:r>
              <a:rPr lang="en-US" sz="2400" dirty="0" smtClean="0"/>
              <a:t>or </a:t>
            </a:r>
            <a:r>
              <a:rPr lang="en-US" sz="2400" dirty="0"/>
              <a:t>buffering data for communication between </a:t>
            </a:r>
            <a:r>
              <a:rPr lang="en-US" sz="2400" dirty="0" smtClean="0"/>
              <a:t>GPUs</a:t>
            </a:r>
          </a:p>
          <a:p>
            <a:pPr marL="1008000" lvl="3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proportional to the amount of </a:t>
            </a:r>
            <a:r>
              <a:rPr lang="en-US" sz="2000" dirty="0" smtClean="0"/>
              <a:t>communication)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" y="2952925"/>
            <a:ext cx="2978092" cy="3691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3"/>
            <a:endCxn id="11" idx="1"/>
          </p:cNvCxnSpPr>
          <p:nvPr/>
        </p:nvCxnSpPr>
        <p:spPr>
          <a:xfrm flipV="1">
            <a:off x="4806892" y="3135596"/>
            <a:ext cx="3823981" cy="188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630873" y="2548367"/>
            <a:ext cx="1963024" cy="117445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Chosen by Tofu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03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Partitioning dataflow graph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Algorithm: Dynamic programming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Making it practical: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Graph </a:t>
            </a:r>
            <a:r>
              <a:rPr lang="en-US" dirty="0" smtClean="0"/>
              <a:t>coarsening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Coalescing </a:t>
            </a:r>
            <a:r>
              <a:rPr lang="en-US" dirty="0" smtClean="0"/>
              <a:t>operators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Recursive </a:t>
            </a:r>
            <a:r>
              <a:rPr lang="en-US" dirty="0" smtClean="0"/>
              <a:t>partitioning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Optimizing: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Leveraging the existing memory </a:t>
            </a:r>
            <a:r>
              <a:rPr lang="en-US" dirty="0" smtClean="0"/>
              <a:t>planner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Fusing operators for remote data fetch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25" y="2843052"/>
            <a:ext cx="7249991" cy="1685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60" y="1251885"/>
            <a:ext cx="2490122" cy="14569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94" y="4621134"/>
            <a:ext cx="5062122" cy="12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Evaluations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" b="1737"/>
          <a:stretch/>
        </p:blipFill>
        <p:spPr>
          <a:xfrm>
            <a:off x="418750" y="1614574"/>
            <a:ext cx="5982050" cy="170049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0" y="3315073"/>
            <a:ext cx="5982050" cy="1675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149" b="1383"/>
          <a:stretch/>
        </p:blipFill>
        <p:spPr>
          <a:xfrm>
            <a:off x="6400800" y="1836180"/>
            <a:ext cx="5335398" cy="3047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0" y="4990561"/>
            <a:ext cx="11317448" cy="12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deep learning works ?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BAA54-FF7F-4292-9452-75D2017C638F}" type="datetime1">
              <a:rPr lang="zh-CN" altLang="en-US" smtClean="0"/>
              <a:t>2019/7/17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16383"/>
            <a:ext cx="10058400" cy="5188389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16" idx="0"/>
          </p:cNvCxnSpPr>
          <p:nvPr/>
        </p:nvCxnSpPr>
        <p:spPr>
          <a:xfrm flipV="1">
            <a:off x="2689212" y="3766783"/>
            <a:ext cx="511188" cy="468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7" idx="0"/>
          </p:cNvCxnSpPr>
          <p:nvPr/>
        </p:nvCxnSpPr>
        <p:spPr>
          <a:xfrm flipV="1">
            <a:off x="2326943" y="3452884"/>
            <a:ext cx="313898" cy="257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09327" y="4235595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</a:t>
            </a:r>
            <a:r>
              <a:rPr lang="en-US" dirty="0" smtClean="0"/>
              <a:t>ias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16093" y="3710577"/>
            <a:ext cx="82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</a:t>
            </a:r>
            <a:r>
              <a:rPr lang="en-US" dirty="0" smtClean="0"/>
              <a:t>eight</a:t>
            </a:r>
          </a:p>
        </p:txBody>
      </p:sp>
      <p:cxnSp>
        <p:nvCxnSpPr>
          <p:cNvPr id="21" name="Straight Arrow Connector 20"/>
          <p:cNvCxnSpPr>
            <a:stCxn id="24" idx="0"/>
          </p:cNvCxnSpPr>
          <p:nvPr/>
        </p:nvCxnSpPr>
        <p:spPr>
          <a:xfrm flipH="1" flipV="1">
            <a:off x="3665179" y="3605939"/>
            <a:ext cx="1260953" cy="379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148258" y="3985349"/>
            <a:ext cx="1555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  <a:r>
              <a:rPr lang="en-US" sz="1400" dirty="0" smtClean="0"/>
              <a:t>ctivation function</a:t>
            </a:r>
          </a:p>
          <a:p>
            <a:r>
              <a:rPr lang="en-US" sz="1400" dirty="0" smtClean="0"/>
              <a:t>(</a:t>
            </a:r>
            <a:r>
              <a:rPr lang="en-US" sz="1400" dirty="0" err="1" smtClean="0"/>
              <a:t>ReLU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419367" y="2033516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,x</a:t>
            </a:r>
            <a:r>
              <a:rPr lang="en-US" baseline="-25000" dirty="0" smtClean="0"/>
              <a:t>2</a:t>
            </a:r>
            <a:r>
              <a:rPr lang="en-US" dirty="0" smtClean="0"/>
              <a:t>)=x</a:t>
            </a:r>
            <a:r>
              <a:rPr lang="en-US" baseline="-25000" dirty="0" smtClean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11406" y="2558534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</a:t>
            </a:r>
            <a:r>
              <a:rPr lang="en-US" baseline="-25000" dirty="0"/>
              <a:t>2</a:t>
            </a:r>
            <a:r>
              <a:rPr lang="en-US" dirty="0" smtClean="0"/>
              <a:t>(x</a:t>
            </a:r>
            <a:r>
              <a:rPr lang="en-US" baseline="-25000" dirty="0" smtClean="0"/>
              <a:t>1</a:t>
            </a:r>
            <a:r>
              <a:rPr lang="en-US" dirty="0" smtClean="0"/>
              <a:t>,x</a:t>
            </a:r>
            <a:r>
              <a:rPr lang="en-US" baseline="-25000" dirty="0" smtClean="0"/>
              <a:t>2</a:t>
            </a:r>
            <a:r>
              <a:rPr lang="en-US" dirty="0" smtClean="0"/>
              <a:t>)=x</a:t>
            </a:r>
            <a:r>
              <a:rPr lang="en-US" baseline="-25000" dirty="0" smtClean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24824" y="4550518"/>
            <a:ext cx="3313151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h</a:t>
            </a:r>
            <a:r>
              <a:rPr lang="en-US" sz="1400" baseline="-25000" dirty="0"/>
              <a:t>3</a:t>
            </a:r>
            <a:r>
              <a:rPr lang="en-US" sz="1400" dirty="0" smtClean="0"/>
              <a:t>(x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,x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)=</a:t>
            </a:r>
            <a:r>
              <a:rPr lang="en-US" sz="1400" dirty="0" err="1" smtClean="0"/>
              <a:t>ReLU</a:t>
            </a:r>
            <a:r>
              <a:rPr lang="en-US" sz="1400" dirty="0" smtClean="0"/>
              <a:t>(</a:t>
            </a:r>
            <a:r>
              <a:rPr lang="en-US" sz="1400" dirty="0" smtClean="0">
                <a:solidFill>
                  <a:srgbClr val="C00000"/>
                </a:solidFill>
              </a:rPr>
              <a:t>w</a:t>
            </a:r>
            <a:r>
              <a:rPr lang="en-US" sz="1400" baseline="-25000" dirty="0" smtClean="0">
                <a:solidFill>
                  <a:srgbClr val="C00000"/>
                </a:solidFill>
              </a:rPr>
              <a:t>1</a:t>
            </a:r>
            <a:r>
              <a:rPr lang="en-US" sz="1400" dirty="0" smtClean="0"/>
              <a:t> I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(x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,x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 + </a:t>
            </a:r>
            <a:r>
              <a:rPr lang="en-US" sz="1400" dirty="0" smtClean="0">
                <a:solidFill>
                  <a:srgbClr val="C00000"/>
                </a:solidFill>
              </a:rPr>
              <a:t>w</a:t>
            </a:r>
            <a:r>
              <a:rPr lang="en-US" sz="1400" baseline="-25000" dirty="0" smtClean="0">
                <a:solidFill>
                  <a:srgbClr val="C00000"/>
                </a:solidFill>
              </a:rPr>
              <a:t>2</a:t>
            </a:r>
            <a:r>
              <a:rPr lang="en-US" sz="1400" dirty="0" smtClean="0"/>
              <a:t> I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(x</a:t>
            </a:r>
            <a:r>
              <a:rPr lang="en-US" altLang="zh-CN" sz="1400" baseline="-25000" dirty="0" smtClean="0"/>
              <a:t>1</a:t>
            </a:r>
            <a:r>
              <a:rPr lang="en-US" altLang="zh-CN" sz="1400" dirty="0" smtClean="0"/>
              <a:t>,x</a:t>
            </a:r>
            <a:r>
              <a:rPr lang="en-US" altLang="zh-CN" sz="1400" baseline="-25000" dirty="0" smtClean="0"/>
              <a:t>2</a:t>
            </a:r>
            <a:r>
              <a:rPr lang="en-US" altLang="zh-CN" sz="1400" dirty="0" smtClean="0"/>
              <a:t>) + </a:t>
            </a:r>
            <a:r>
              <a:rPr lang="en-US" altLang="zh-CN" sz="1400" dirty="0" smtClean="0">
                <a:solidFill>
                  <a:srgbClr val="C00000"/>
                </a:solidFill>
              </a:rPr>
              <a:t>b</a:t>
            </a:r>
            <a:r>
              <a:rPr lang="en-US" altLang="zh-CN" sz="1400" dirty="0" smtClean="0"/>
              <a:t>)</a:t>
            </a:r>
            <a:endParaRPr lang="en-US" sz="14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507702" y="2191739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h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(x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,x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3507702" y="2738001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h</a:t>
            </a:r>
            <a:r>
              <a:rPr lang="en-US" sz="1400" baseline="-25000" dirty="0"/>
              <a:t>2</a:t>
            </a:r>
            <a:r>
              <a:rPr lang="en-US" sz="1400" dirty="0" smtClean="0"/>
              <a:t>(x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,x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507702" y="3267095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h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(x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,x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472959" y="4976180"/>
            <a:ext cx="3350597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f</a:t>
            </a:r>
            <a:r>
              <a:rPr lang="en-US" sz="3200" baseline="-25000" dirty="0" smtClean="0">
                <a:solidFill>
                  <a:srgbClr val="C00000"/>
                </a:solidFill>
              </a:rPr>
              <a:t>b1,b2,…,w1,w2,…</a:t>
            </a:r>
            <a:r>
              <a:rPr lang="en-US" sz="3200" dirty="0" smtClean="0"/>
              <a:t> (x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,x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6950173" y="219130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950173" y="273800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</a:t>
            </a:r>
            <a:r>
              <a:rPr lang="en-US" baseline="-25000" dirty="0" smtClean="0"/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50173" y="328022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</a:t>
            </a:r>
            <a:r>
              <a:rPr lang="en-US" baseline="-25000" dirty="0" smtClean="0"/>
              <a:t>6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17" idx="0"/>
          </p:cNvCxnSpPr>
          <p:nvPr/>
        </p:nvCxnSpPr>
        <p:spPr>
          <a:xfrm flipV="1">
            <a:off x="2326943" y="3173105"/>
            <a:ext cx="253373" cy="537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1" idx="3"/>
          </p:cNvCxnSpPr>
          <p:nvPr/>
        </p:nvCxnSpPr>
        <p:spPr>
          <a:xfrm flipV="1">
            <a:off x="5823556" y="3985349"/>
            <a:ext cx="2556169" cy="12832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Right Brace 47"/>
          <p:cNvSpPr/>
          <p:nvPr/>
        </p:nvSpPr>
        <p:spPr>
          <a:xfrm rot="5400000">
            <a:off x="3582520" y="4703089"/>
            <a:ext cx="158398" cy="1916095"/>
          </a:xfrm>
          <a:prstGeom prst="rightBrace">
            <a:avLst>
              <a:gd name="adj1" fmla="val 129384"/>
              <a:gd name="adj2" fmla="val 5000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043225" y="5685704"/>
            <a:ext cx="125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parameters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More improvements 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Limitations of partition-n-reduce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restricts </a:t>
            </a:r>
            <a:r>
              <a:rPr lang="en-US" dirty="0"/>
              <a:t>each </a:t>
            </a:r>
            <a:r>
              <a:rPr lang="en-US" dirty="0" smtClean="0"/>
              <a:t>worker to </a:t>
            </a:r>
            <a:r>
              <a:rPr lang="en-US" dirty="0"/>
              <a:t>perform a coarse-grained task </a:t>
            </a:r>
            <a:r>
              <a:rPr lang="en-US" dirty="0" smtClean="0"/>
              <a:t>identical </a:t>
            </a:r>
            <a:r>
              <a:rPr lang="en-US" dirty="0"/>
              <a:t>to the </a:t>
            </a:r>
            <a:r>
              <a:rPr lang="en-US" dirty="0" smtClean="0"/>
              <a:t>original computation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strategies do not necessarily minimize </a:t>
            </a:r>
            <a:r>
              <a:rPr lang="en-US" dirty="0" smtClean="0"/>
              <a:t>communication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do not take </a:t>
            </a:r>
            <a:r>
              <a:rPr lang="en-US" dirty="0" smtClean="0"/>
              <a:t>advantage of </a:t>
            </a:r>
            <a:r>
              <a:rPr lang="en-US" dirty="0"/>
              <a:t>the underlying interconnect </a:t>
            </a:r>
            <a:r>
              <a:rPr lang="en-US" dirty="0" smtClean="0"/>
              <a:t>topology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Limitations of TDL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does not support sparse tensor operations well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does not support recursive operation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Limitations of partitioning strategy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does not support leaving some operators un-partitioned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Final conclusion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 Researches on AI system are hard &amp; promising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4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207" y="1519990"/>
            <a:ext cx="11543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srgbClr val="0070C0"/>
                </a:solidFill>
              </a:rPr>
              <a:t>AI system: </a:t>
            </a:r>
            <a:r>
              <a:rPr lang="en-US" altLang="zh-CN" sz="4000" dirty="0" smtClean="0">
                <a:solidFill>
                  <a:srgbClr val="0070C0"/>
                </a:solidFill>
              </a:rPr>
              <a:t>current </a:t>
            </a:r>
            <a:r>
              <a:rPr lang="en-US" altLang="zh-CN" sz="4000" dirty="0">
                <a:solidFill>
                  <a:srgbClr val="0070C0"/>
                </a:solidFill>
              </a:rPr>
              <a:t>situation and outlook</a:t>
            </a:r>
            <a:endParaRPr lang="en-US" altLang="zh-CN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37649" y="2720319"/>
            <a:ext cx="290175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3200" b="1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Thanks &amp; QA!</a:t>
            </a:r>
            <a:endParaRPr lang="en-US" altLang="zh-CN" sz="32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endParaRPr lang="en-US" altLang="zh-CN" sz="32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endParaRPr lang="en-US" altLang="zh-CN" sz="32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endParaRPr lang="en-US" altLang="zh-CN" sz="32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endParaRPr lang="en-US" altLang="zh-CN" sz="32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July 17</a:t>
            </a:r>
            <a:r>
              <a:rPr lang="en-US" altLang="zh-CN" sz="3200" b="1" baseline="30000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th</a:t>
            </a:r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, </a:t>
            </a:r>
            <a:r>
              <a:rPr lang="en-US" altLang="zh-CN" sz="32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2019</a:t>
            </a:r>
            <a:endParaRPr lang="en-US" altLang="zh-CN" sz="3200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26" y="4010725"/>
            <a:ext cx="5447372" cy="1656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06EB5-C202-47A4-A421-919B160DABB4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644" y="1206881"/>
            <a:ext cx="2664728" cy="2063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32" y="4193127"/>
            <a:ext cx="3769057" cy="21786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find optimal parameters ?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B0A8-8223-41DA-B9DA-41BC094567B6}" type="datetime1">
              <a:rPr lang="zh-CN" altLang="en-US" smtClean="0"/>
              <a:t>2019/7/17</a:t>
            </a:fld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209398"/>
            <a:ext cx="8955465" cy="4031873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 smtClean="0"/>
              <a:t>Evaluate</a:t>
            </a:r>
            <a:r>
              <a:rPr lang="en-US" sz="3200" dirty="0" smtClean="0"/>
              <a:t> </a:t>
            </a:r>
            <a:r>
              <a:rPr lang="en-US" sz="3200" i="1" dirty="0" smtClean="0"/>
              <a:t>f</a:t>
            </a:r>
            <a:r>
              <a:rPr lang="en-US" sz="3200" baseline="-25000" dirty="0" smtClean="0">
                <a:solidFill>
                  <a:srgbClr val="C00000"/>
                </a:solidFill>
              </a:rPr>
              <a:t>b1,b2,…,w1,w2,…</a:t>
            </a:r>
            <a:r>
              <a:rPr lang="en-US" sz="3200" dirty="0" smtClean="0"/>
              <a:t> on training dataset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That yields a loss function </a:t>
            </a:r>
            <a:r>
              <a:rPr lang="en-US" sz="3200" i="1" dirty="0" smtClean="0"/>
              <a:t>L</a:t>
            </a:r>
            <a:r>
              <a:rPr lang="en-US" sz="3200" dirty="0" smtClean="0"/>
              <a:t>(</a:t>
            </a:r>
            <a:r>
              <a:rPr lang="en-US" sz="3200" dirty="0" smtClean="0">
                <a:solidFill>
                  <a:srgbClr val="C00000"/>
                </a:solidFill>
              </a:rPr>
              <a:t>b</a:t>
            </a:r>
            <a:r>
              <a:rPr lang="en-US" sz="3200" baseline="-25000" dirty="0" smtClean="0">
                <a:solidFill>
                  <a:srgbClr val="C00000"/>
                </a:solidFill>
              </a:rPr>
              <a:t>1</a:t>
            </a:r>
            <a:r>
              <a:rPr lang="en-US" sz="3200" dirty="0" smtClean="0">
                <a:solidFill>
                  <a:srgbClr val="C00000"/>
                </a:solidFill>
              </a:rPr>
              <a:t>,b</a:t>
            </a:r>
            <a:r>
              <a:rPr lang="en-US" sz="3200" baseline="-25000" dirty="0" smtClean="0">
                <a:solidFill>
                  <a:srgbClr val="C00000"/>
                </a:solidFill>
              </a:rPr>
              <a:t>2</a:t>
            </a:r>
            <a:r>
              <a:rPr lang="en-US" sz="3200" dirty="0">
                <a:solidFill>
                  <a:srgbClr val="C00000"/>
                </a:solidFill>
              </a:rPr>
              <a:t>,…,w</a:t>
            </a:r>
            <a:r>
              <a:rPr lang="en-US" sz="3200" baseline="-25000" dirty="0">
                <a:solidFill>
                  <a:srgbClr val="C00000"/>
                </a:solidFill>
              </a:rPr>
              <a:t>1</a:t>
            </a:r>
            <a:r>
              <a:rPr lang="en-US" sz="3200" dirty="0">
                <a:solidFill>
                  <a:srgbClr val="C00000"/>
                </a:solidFill>
              </a:rPr>
              <a:t>,w</a:t>
            </a:r>
            <a:r>
              <a:rPr lang="en-US" sz="3200" baseline="-25000" dirty="0">
                <a:solidFill>
                  <a:srgbClr val="C00000"/>
                </a:solidFill>
              </a:rPr>
              <a:t>2</a:t>
            </a:r>
            <a:r>
              <a:rPr lang="en-US" sz="3200" dirty="0" smtClean="0">
                <a:solidFill>
                  <a:srgbClr val="C00000"/>
                </a:solidFill>
              </a:rPr>
              <a:t>,…</a:t>
            </a:r>
            <a:r>
              <a:rPr lang="en-US" sz="32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MSE, cross entropy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Use convex optimization techniques to minimize </a:t>
            </a:r>
            <a:r>
              <a:rPr lang="en-US" sz="3200" i="1" dirty="0" smtClean="0"/>
              <a:t>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BGD, SGD, MBGD, 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Momentum, </a:t>
            </a:r>
            <a:r>
              <a:rPr lang="en-US" sz="3200" dirty="0" err="1" smtClean="0"/>
              <a:t>AdaGrad</a:t>
            </a:r>
            <a:r>
              <a:rPr lang="en-US" sz="3200" dirty="0" smtClean="0"/>
              <a:t>, </a:t>
            </a:r>
            <a:r>
              <a:rPr lang="en-US" sz="3200" dirty="0" err="1" smtClean="0"/>
              <a:t>RMSProp</a:t>
            </a:r>
            <a:r>
              <a:rPr lang="en-US" sz="3200" dirty="0" smtClean="0"/>
              <a:t>, Adam,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Forward &amp; Backward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89" y="4193127"/>
            <a:ext cx="3860105" cy="21786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667934" y="5090073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1∙2 =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58354" y="42272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71487" y="5097807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1∙3 = 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58354" y="5987018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∙1+3∙1 = 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65752" y="5986897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∙</a:t>
            </a:r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 = 2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8781941" y="4524390"/>
            <a:ext cx="1027256" cy="642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809197" y="4528339"/>
            <a:ext cx="983622" cy="620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813343" y="5377218"/>
            <a:ext cx="1482226" cy="689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294262" y="5385863"/>
            <a:ext cx="499403" cy="678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174406" y="5377218"/>
            <a:ext cx="1179394" cy="686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9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 Introduction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AI system: current situation</a:t>
            </a:r>
          </a:p>
          <a:p>
            <a:r>
              <a:rPr lang="en-US" dirty="0" smtClean="0"/>
              <a:t>AI system: outlook</a:t>
            </a:r>
          </a:p>
          <a:p>
            <a:r>
              <a:rPr lang="en-US" dirty="0" smtClean="0"/>
              <a:t>AI system: an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0177-9386-4D55-B84E-68959E8AFB94}" type="datetime1">
              <a:rPr lang="zh-CN" altLang="en-US" smtClean="0"/>
              <a:t>2019/7/17</a:t>
            </a:fld>
            <a:endParaRPr lang="en-US" altLang="zh-CN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ML framework works 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0494"/>
            <a:ext cx="4902033" cy="4367003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F115-A784-4DA0-9870-6CBE5218F59F}" type="datetime1">
              <a:rPr lang="zh-CN" altLang="en-US" smtClean="0"/>
              <a:t>2019/7/17</a:t>
            </a:fld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262416"/>
            <a:ext cx="379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TensorFlow</a:t>
            </a:r>
            <a:r>
              <a:rPr lang="en-US" sz="2400" dirty="0" smtClean="0"/>
              <a:t> as an example</a:t>
            </a:r>
            <a:endParaRPr lang="en-US" sz="2400" dirty="0"/>
          </a:p>
        </p:txBody>
      </p:sp>
      <p:sp>
        <p:nvSpPr>
          <p:cNvPr id="9" name="Right Brace 8"/>
          <p:cNvSpPr/>
          <p:nvPr/>
        </p:nvSpPr>
        <p:spPr>
          <a:xfrm>
            <a:off x="5861713" y="1890494"/>
            <a:ext cx="163774" cy="1023303"/>
          </a:xfrm>
          <a:prstGeom prst="rightBrace">
            <a:avLst>
              <a:gd name="adj1" fmla="val 56207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5861713" y="3512262"/>
            <a:ext cx="163774" cy="2745235"/>
          </a:xfrm>
          <a:prstGeom prst="rightBrace">
            <a:avLst>
              <a:gd name="adj1" fmla="val 56207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861713" y="3179928"/>
            <a:ext cx="5492087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46967" y="2109757"/>
            <a:ext cx="1806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Front end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146967" y="4592491"/>
            <a:ext cx="1693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Back end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08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ML framework works 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0494"/>
            <a:ext cx="4902033" cy="4367003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F115-A784-4DA0-9870-6CBE5218F59F}" type="datetime1">
              <a:rPr lang="zh-CN" altLang="en-US" smtClean="0"/>
              <a:t>2019/7/17</a:t>
            </a:fld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262416"/>
            <a:ext cx="379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TensorFlow</a:t>
            </a:r>
            <a:r>
              <a:rPr lang="en-US" sz="2400" dirty="0" smtClean="0"/>
              <a:t> as an example</a:t>
            </a:r>
            <a:endParaRPr lang="en-US" sz="2400" dirty="0"/>
          </a:p>
        </p:txBody>
      </p:sp>
      <p:sp>
        <p:nvSpPr>
          <p:cNvPr id="9" name="Right Brace 8"/>
          <p:cNvSpPr/>
          <p:nvPr/>
        </p:nvSpPr>
        <p:spPr>
          <a:xfrm>
            <a:off x="5861713" y="1890494"/>
            <a:ext cx="163774" cy="1023303"/>
          </a:xfrm>
          <a:prstGeom prst="rightBrace">
            <a:avLst>
              <a:gd name="adj1" fmla="val 56207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96250" y="1890494"/>
            <a:ext cx="5388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Defines the computation as a dataflow graph.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Initiates graph execution using a session.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75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ML framework works 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0494"/>
            <a:ext cx="4902033" cy="4367003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F115-A784-4DA0-9870-6CBE5218F59F}" type="datetime1">
              <a:rPr lang="zh-CN" altLang="en-US" smtClean="0"/>
              <a:t>2019/7/17</a:t>
            </a:fld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262416"/>
            <a:ext cx="379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TensorFlow</a:t>
            </a:r>
            <a:r>
              <a:rPr lang="en-US" sz="2400" dirty="0" smtClean="0"/>
              <a:t> as an example</a:t>
            </a:r>
            <a:endParaRPr lang="en-US" sz="2400" dirty="0"/>
          </a:p>
        </p:txBody>
      </p:sp>
      <p:sp>
        <p:nvSpPr>
          <p:cNvPr id="9" name="Right Brace 8"/>
          <p:cNvSpPr/>
          <p:nvPr/>
        </p:nvSpPr>
        <p:spPr>
          <a:xfrm>
            <a:off x="5861713" y="1890494"/>
            <a:ext cx="163774" cy="1023303"/>
          </a:xfrm>
          <a:prstGeom prst="rightBrace">
            <a:avLst>
              <a:gd name="adj1" fmla="val 56207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67" y="1890494"/>
            <a:ext cx="5082954" cy="38913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30014" y="3022558"/>
            <a:ext cx="1949701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# Define neural network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09623" y="4381677"/>
            <a:ext cx="2673039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# Compile to computational graph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96392" y="5210142"/>
            <a:ext cx="1341649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# Train via C API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1341" y="5571766"/>
            <a:ext cx="1670778" cy="3077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# Inference via C API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ML framework works 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0494"/>
            <a:ext cx="4902033" cy="4367003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ADSL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AF115-A784-4DA0-9870-6CBE5218F59F}" type="datetime1">
              <a:rPr lang="zh-CN" altLang="en-US" smtClean="0"/>
              <a:t>2019/7/17</a:t>
            </a:fld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522B-5885-439A-9CC5-32F38D70CC5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262416"/>
            <a:ext cx="379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TensorFlow</a:t>
            </a:r>
            <a:r>
              <a:rPr lang="en-US" sz="2400" dirty="0" smtClean="0"/>
              <a:t> as an example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022" y="1885667"/>
            <a:ext cx="2459155" cy="43718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12514" y="1351408"/>
            <a:ext cx="4680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of a computational graph:</a:t>
            </a:r>
            <a:endParaRPr lang="en-US" sz="2400" dirty="0"/>
          </a:p>
        </p:txBody>
      </p:sp>
      <p:sp>
        <p:nvSpPr>
          <p:cNvPr id="11" name="Right Brace 10"/>
          <p:cNvSpPr/>
          <p:nvPr/>
        </p:nvSpPr>
        <p:spPr>
          <a:xfrm>
            <a:off x="5861713" y="1890494"/>
            <a:ext cx="163774" cy="1023303"/>
          </a:xfrm>
          <a:prstGeom prst="rightBrace">
            <a:avLst>
              <a:gd name="adj1" fmla="val 56207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80713</TotalTime>
  <Words>2520</Words>
  <Application>Microsoft Office PowerPoint</Application>
  <PresentationFormat>Widescreen</PresentationFormat>
  <Paragraphs>408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 Unicode MS</vt:lpstr>
      <vt:lpstr>等线</vt:lpstr>
      <vt:lpstr>微软雅黑</vt:lpstr>
      <vt:lpstr>宋体</vt:lpstr>
      <vt:lpstr>华文新魏</vt:lpstr>
      <vt:lpstr>Arial</vt:lpstr>
      <vt:lpstr>Calibri</vt:lpstr>
      <vt:lpstr>Cambria Math</vt:lpstr>
      <vt:lpstr>Gill Sans MT</vt:lpstr>
      <vt:lpstr>Wingdings</vt:lpstr>
      <vt:lpstr>Office 主题</vt:lpstr>
      <vt:lpstr>AI system: current situation and outlook</vt:lpstr>
      <vt:lpstr>Outline</vt:lpstr>
      <vt:lpstr>How deep learning works ?</vt:lpstr>
      <vt:lpstr>How to find optimal parameters ?</vt:lpstr>
      <vt:lpstr>Outline</vt:lpstr>
      <vt:lpstr>How ML framework works ?</vt:lpstr>
      <vt:lpstr>How ML framework works ?</vt:lpstr>
      <vt:lpstr>How ML framework works ?</vt:lpstr>
      <vt:lpstr>How ML framework works ?</vt:lpstr>
      <vt:lpstr>How ML framework works ?</vt:lpstr>
      <vt:lpstr>How ML framework works ?</vt:lpstr>
      <vt:lpstr>How ML framework works ?</vt:lpstr>
      <vt:lpstr>How ML framework works ?</vt:lpstr>
      <vt:lpstr>Outline</vt:lpstr>
      <vt:lpstr>ML systems are stuck in a rut ?</vt:lpstr>
      <vt:lpstr>ML systems are stuck in a rut ?</vt:lpstr>
      <vt:lpstr>Compiling kernels</vt:lpstr>
      <vt:lpstr>Compiling kernels</vt:lpstr>
      <vt:lpstr>Compiling programs</vt:lpstr>
      <vt:lpstr>Compiling programs</vt:lpstr>
      <vt:lpstr>Conclusions of backend</vt:lpstr>
      <vt:lpstr>Improving frontend ?</vt:lpstr>
      <vt:lpstr>Outline</vt:lpstr>
      <vt:lpstr>Tofu: an AI system example</vt:lpstr>
      <vt:lpstr>Different aspects of partitioning</vt:lpstr>
      <vt:lpstr>Partition-n-reduce</vt:lpstr>
      <vt:lpstr>Partitioning dataflow graph</vt:lpstr>
      <vt:lpstr>Partitioning dataflow graph</vt:lpstr>
      <vt:lpstr>Evaluations</vt:lpstr>
      <vt:lpstr>More improvements ?</vt:lpstr>
      <vt:lpstr>Final 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system: current situation and outlook</dc:title>
  <dc:creator>Mingliang Zeng</dc:creator>
  <cp:lastModifiedBy>zml</cp:lastModifiedBy>
  <cp:revision>7059</cp:revision>
  <dcterms:created xsi:type="dcterms:W3CDTF">2017-03-23T08:43:20Z</dcterms:created>
  <dcterms:modified xsi:type="dcterms:W3CDTF">2019-07-17T16:33:05Z</dcterms:modified>
</cp:coreProperties>
</file>